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Economica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627B71-8392-4FCC-B368-E1C0B5FCBDF0}">
  <a:tblStyle styleId="{8E627B71-8392-4FCC-B368-E1C0B5FCBD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Economica-bold.fntdata"/><Relationship Id="rId12" Type="http://schemas.openxmlformats.org/officeDocument/2006/relationships/slide" Target="slides/slide7.xml"/><Relationship Id="rId34" Type="http://schemas.openxmlformats.org/officeDocument/2006/relationships/font" Target="fonts/Economica-regular.fntdata"/><Relationship Id="rId15" Type="http://schemas.openxmlformats.org/officeDocument/2006/relationships/slide" Target="slides/slide10.xml"/><Relationship Id="rId37" Type="http://schemas.openxmlformats.org/officeDocument/2006/relationships/font" Target="fonts/Economica-boldItalic.fntdata"/><Relationship Id="rId14" Type="http://schemas.openxmlformats.org/officeDocument/2006/relationships/slide" Target="slides/slide9.xml"/><Relationship Id="rId36" Type="http://schemas.openxmlformats.org/officeDocument/2006/relationships/font" Target="fonts/Economica-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-it3B5vf9zx-S-1TyGyqKqLgwLJNTrlTS6buM-7UV50/edit#gid=0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https://github.com/astafyevai/McGurk-effect/blob/master/text/poster.pdf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нормирование контекста (“плохой” принтер, вставить пропущенные буквы)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больше одного контекста, чтобы избежать влияния предложения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всё из таблицы </a:t>
            </a:r>
            <a:r>
              <a:rPr lang="ru" u="sng">
                <a:solidFill>
                  <a:schemeClr val="hlink"/>
                </a:solidFill>
                <a:hlinkClick r:id="rId2"/>
              </a:rPr>
              <a:t>https://docs.google.com/spreadsheets/d/1-it3B5vf9zx-S-1TyGyqKqLgwLJNTrlTS6buM-7UV50/edit#gid=0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2uomj05LsKU" TargetMode="External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TfQ-SbHvbYk" TargetMode="External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JxdfiNZ7UOw" TargetMode="External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aFPtc8BVdJk" TargetMode="External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psychopy.or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fon.hum.uva.nl/praat/manual/FAQ__How_to_cite_Praat.html" TargetMode="External"/><Relationship Id="rId4" Type="http://schemas.openxmlformats.org/officeDocument/2006/relationships/hyperlink" Target="http://www.fon.hum.uva.nl/praat/manual/FAQ__How_to_cite_Praat.html" TargetMode="External"/><Relationship Id="rId10" Type="http://schemas.openxmlformats.org/officeDocument/2006/relationships/hyperlink" Target="https://stat.ethz.ch/pipermail/r-help/2008-May/161481.html" TargetMode="External"/><Relationship Id="rId9" Type="http://schemas.openxmlformats.org/officeDocument/2006/relationships/hyperlink" Target="https://stat.ethz.ch/pipermail/r-help/2008-May/161481.html" TargetMode="External"/><Relationship Id="rId5" Type="http://schemas.openxmlformats.org/officeDocument/2006/relationships/hyperlink" Target="https://cran.r-project.org/web/packages/ggplot2/citation.html" TargetMode="External"/><Relationship Id="rId6" Type="http://schemas.openxmlformats.org/officeDocument/2006/relationships/hyperlink" Target="https://cran.r-project.org/web/packages/ggplot2/citation.html" TargetMode="External"/><Relationship Id="rId7" Type="http://schemas.openxmlformats.org/officeDocument/2006/relationships/hyperlink" Target="https://cran.r-project.org/web/packages/lingtypology/vignettes/lingtypology.html" TargetMode="External"/><Relationship Id="rId8" Type="http://schemas.openxmlformats.org/officeDocument/2006/relationships/hyperlink" Target="https://cran.r-project.org/web/packages/lingtypology/vignettes/lingtypology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L9U_gHdzBkE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Эффект МакГурка в русском языке</a:t>
            </a:r>
            <a:endParaRPr sz="3600"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Ирина Астафьева</a:t>
            </a:r>
            <a:endParaRPr sz="18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рук.: Георгий Мороз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Аудио </a:t>
            </a:r>
            <a:r>
              <a:rPr i="1" lang="ru"/>
              <a:t>к</a:t>
            </a:r>
            <a:r>
              <a:rPr lang="ru"/>
              <a:t>, видео </a:t>
            </a:r>
            <a:r>
              <a:rPr i="1" lang="ru"/>
              <a:t>п</a:t>
            </a:r>
            <a:endParaRPr i="1"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12825" y="1071550"/>
            <a:ext cx="41178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В начальной школе девушка была неразлучна с ….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Варианты ответов: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Толей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Колей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Полей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Другое.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Shape 118" title="Про начальную школу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6025" y="1147225"/>
            <a:ext cx="47752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Аудио </a:t>
            </a:r>
            <a:r>
              <a:rPr i="1" lang="ru"/>
              <a:t>к</a:t>
            </a:r>
            <a:r>
              <a:rPr lang="ru"/>
              <a:t>, видео </a:t>
            </a:r>
            <a:r>
              <a:rPr i="1" lang="ru"/>
              <a:t>п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93225"/>
            <a:ext cx="36657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Лучше бы кто-нибудь освободил от ....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Варианты ответов: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Пары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Кары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Тары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Другое.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Shape 125" title="Про молоко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800" y="1075700"/>
            <a:ext cx="4870574" cy="36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544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с видео и без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3776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Вывод: соответствуют аудио, кроме “странного” эффекта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96" y="2697375"/>
            <a:ext cx="3365150" cy="21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6876" y="170050"/>
            <a:ext cx="7408876" cy="46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“Странный” эффект: видео </a:t>
            </a:r>
            <a:r>
              <a:rPr i="1" lang="ru" sz="3000"/>
              <a:t>п</a:t>
            </a:r>
            <a:r>
              <a:rPr lang="ru" sz="3000"/>
              <a:t>, аудио </a:t>
            </a:r>
            <a:r>
              <a:rPr i="1" lang="ru" sz="3000"/>
              <a:t>т,</a:t>
            </a:r>
            <a:r>
              <a:rPr lang="ru" sz="3000"/>
              <a:t> ответ </a:t>
            </a:r>
            <a:r>
              <a:rPr i="1" lang="ru" sz="3000"/>
              <a:t>к</a:t>
            </a:r>
            <a:r>
              <a:rPr lang="ru" sz="3000"/>
              <a:t> </a:t>
            </a:r>
            <a:endParaRPr sz="3000"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71750" y="1225225"/>
            <a:ext cx="3832800" cy="3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Я оказалась в трудном положении, потому что ... около дома в такой темноте уже не захочешь, …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Варианты ответов: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И спать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И стать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Искать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Другое.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Shape 140" title="Про лето и ключи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050" y="1155950"/>
            <a:ext cx="4881125" cy="36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Статистика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985300"/>
            <a:ext cx="8520600" cy="3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влияет ли пол на ответы участников эксперимента?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точный тест Фишера, p-value (0.93 &gt; 0.05)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нет оснований отбросить нулевую гипотезу о том, что пол респондента не влияет на ответы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влияет ли видео стимул на ответы респондентов?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точный тест Фишера, p-value (0.66 &gt; 0.05)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нет оснований отбросить нулевую гипотезу о том, что просмотр видео стимулов влияет на ответы респондентов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на какой стимул, видео или аудио, респонденты ориентируются больше?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6 контекстов, в каждом совпадений с аудио стимулом в более чем пять раз превосходит количество совпадений с видео стимулом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различие для любых пар чисел больше 1 будет давать статистически значимое различие при использовании метода χ²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респонденты больше ориентируются на аудио стимул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порядок стимулов статистически значимый эффект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точный тест Фишера, p-value (0.64 &gt; 0.05)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нет оснований отбросить нулевую гипотезу о том, что порядок стимулов вносит статистически значимый эффект.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544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эксперимента 2016-2017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253800" y="15051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эффект не наблюдается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разницы в ответах между респондентами разного пола нет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разницы в ответах между респондентами смотревшими и не смотревшими видео нет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ответы совпадают c  аудио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порядок не вносит статистически значимый эффект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239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Подробнее про эксперименты со словами </a:t>
            </a:r>
            <a:endParaRPr sz="2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(</a:t>
            </a:r>
            <a:r>
              <a:rPr lang="ru" sz="3000"/>
              <a:t>Dekle, Fowler, Funnell 1992</a:t>
            </a:r>
            <a:r>
              <a:rPr lang="ru" sz="2600"/>
              <a:t>, </a:t>
            </a:r>
            <a:r>
              <a:rPr lang="ru" sz="1600"/>
              <a:t>англ</a:t>
            </a:r>
            <a:r>
              <a:rPr lang="ru" sz="1600"/>
              <a:t>ийский</a:t>
            </a:r>
            <a:r>
              <a:rPr lang="ru" sz="2600"/>
              <a:t>)</a:t>
            </a:r>
            <a:endParaRPr sz="2600"/>
          </a:p>
        </p:txBody>
      </p:sp>
      <p:pic>
        <p:nvPicPr>
          <p:cNvPr descr="Soundtrack and Video Word Pairs Used in Experiment 1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825" y="1654500"/>
            <a:ext cx="4607425" cy="275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308800" y="1264150"/>
            <a:ext cx="43710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</a:rPr>
              <a:t>Первый эксперимент. </a:t>
            </a:r>
            <a:endParaRPr sz="1200">
              <a:solidFill>
                <a:srgbClr val="24292E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</a:rPr>
              <a:t>Информанты</a:t>
            </a:r>
            <a:r>
              <a:rPr lang="ru" sz="1200">
                <a:solidFill>
                  <a:srgbClr val="24292E"/>
                </a:solidFill>
              </a:rPr>
              <a:t>: 33 студента, принимали участие в рамках курса психологии</a:t>
            </a:r>
            <a:endParaRPr sz="1200">
              <a:solidFill>
                <a:srgbClr val="24292E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</a:rPr>
              <a:t>Стимулы: 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ru" sz="1200">
                <a:solidFill>
                  <a:srgbClr val="24292E"/>
                </a:solidFill>
              </a:rPr>
              <a:t>5 рандомных пар (из 9)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ru" sz="1200">
                <a:solidFill>
                  <a:srgbClr val="24292E"/>
                </a:solidFill>
              </a:rPr>
              <a:t>каждая повторялась по два раза</a:t>
            </a:r>
            <a:endParaRPr sz="1200">
              <a:solidFill>
                <a:srgbClr val="24292E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24292E"/>
                </a:solidFill>
              </a:rPr>
              <a:t>Результаты</a:t>
            </a:r>
            <a:endParaRPr i="1" sz="1200">
              <a:solidFill>
                <a:srgbClr val="24292E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ru" sz="1200">
                <a:solidFill>
                  <a:srgbClr val="24292E"/>
                </a:solidFill>
              </a:rPr>
              <a:t>только аудио стимул:</a:t>
            </a:r>
            <a:endParaRPr sz="1200">
              <a:solidFill>
                <a:srgbClr val="24292E"/>
              </a:solidFill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sz="1200">
                <a:solidFill>
                  <a:srgbClr val="24292E"/>
                </a:solidFill>
              </a:rPr>
              <a:t>97% аудио стимул</a:t>
            </a:r>
            <a:endParaRPr sz="1200">
              <a:solidFill>
                <a:srgbClr val="24292E"/>
              </a:solidFill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sz="1200">
                <a:solidFill>
                  <a:srgbClr val="24292E"/>
                </a:solidFill>
              </a:rPr>
              <a:t>3% эффект МакГурка</a:t>
            </a:r>
            <a:endParaRPr sz="1200">
              <a:solidFill>
                <a:srgbClr val="24292E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Char char="●"/>
            </a:pPr>
            <a:r>
              <a:rPr lang="ru" sz="1200">
                <a:solidFill>
                  <a:srgbClr val="24292E"/>
                </a:solidFill>
              </a:rPr>
              <a:t>аудио и видео стимулы</a:t>
            </a:r>
            <a:endParaRPr sz="1200">
              <a:solidFill>
                <a:srgbClr val="24292E"/>
              </a:solidFill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sz="1200">
                <a:solidFill>
                  <a:srgbClr val="24292E"/>
                </a:solidFill>
              </a:rPr>
              <a:t>17% аудио стимул</a:t>
            </a:r>
            <a:endParaRPr sz="1200">
              <a:solidFill>
                <a:srgbClr val="24292E"/>
              </a:solidFill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sz="1200">
                <a:solidFill>
                  <a:srgbClr val="24292E"/>
                </a:solidFill>
              </a:rPr>
              <a:t>79% эффект МакГурка</a:t>
            </a:r>
            <a:endParaRPr sz="1200">
              <a:solidFill>
                <a:srgbClr val="24292E"/>
              </a:solidFill>
            </a:endParaRPr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ru" sz="1200">
                <a:solidFill>
                  <a:srgbClr val="24292E"/>
                </a:solidFill>
              </a:rPr>
              <a:t>4% видео стимул</a:t>
            </a:r>
            <a:endParaRPr sz="12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4538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Второй эксперимент.</a:t>
            </a:r>
            <a:endParaRPr sz="1200">
              <a:solidFill>
                <a:srgbClr val="6A737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Информанты: 36 студентов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Стимулы: как и в первом эксперименте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Результаты </a:t>
            </a:r>
            <a:r>
              <a:rPr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(обе группы отвечали, какое слово они </a:t>
            </a:r>
            <a:r>
              <a:rPr i="1"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видят</a:t>
            </a:r>
            <a:r>
              <a:rPr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только видео стимул - 69% видео стимул, 31% эффект МакГурка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видео и аудио стимулы - 55% аудио стимул, 38% эффект МакГурка, 7% видео стимул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Вывод: эффект МакГурка проявляется как на non-words, так и на words, но на проявление может влиять чтение по губам. 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311700" y="392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/>
              <a:t>Подробнее про эксперименты со словами </a:t>
            </a:r>
            <a:endParaRPr sz="2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(</a:t>
            </a:r>
            <a:r>
              <a:rPr lang="ru" sz="3000"/>
              <a:t>Dekle, Fowler, Funnell 1992</a:t>
            </a:r>
            <a:r>
              <a:rPr lang="ru" sz="2600"/>
              <a:t>, </a:t>
            </a:r>
            <a:r>
              <a:rPr lang="ru" sz="1600"/>
              <a:t>английский</a:t>
            </a:r>
            <a:r>
              <a:rPr lang="ru" sz="2600"/>
              <a:t>)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917725"/>
            <a:ext cx="8520600" cy="29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Общие выводы:</a:t>
            </a:r>
            <a:endParaRPr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Неправильно подобранные стимулы, которые не особенно различаются внешне, могут препятствовать проявлению изучаемого эффекта;</a:t>
            </a:r>
            <a:endParaRPr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Эффект чтения по губам, а это != эффекту МакГурка;</a:t>
            </a:r>
            <a:endParaRPr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ru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МакГурк = фонетика (не лексика)!)</a:t>
            </a:r>
            <a:endParaRPr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311700" y="544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/>
              <a:t>Подробнее про эксперименты со словами </a:t>
            </a:r>
            <a:endParaRPr sz="2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(</a:t>
            </a:r>
            <a:r>
              <a:rPr lang="ru" sz="3000"/>
              <a:t>Dekle, Fowler, Funnell 1992</a:t>
            </a:r>
            <a:r>
              <a:rPr lang="ru" sz="2600"/>
              <a:t>, </a:t>
            </a:r>
            <a:r>
              <a:rPr lang="ru" sz="1600"/>
              <a:t>английский</a:t>
            </a:r>
            <a:r>
              <a:rPr lang="ru" sz="2600"/>
              <a:t>)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327600"/>
            <a:ext cx="8520600" cy="10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Подробнее про эксперименты с предложениями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(</a:t>
            </a:r>
            <a:r>
              <a:rPr lang="ru" sz="3000"/>
              <a:t>Sams, Manninen, Surakka, Helin, Kättö, 1998; </a:t>
            </a:r>
            <a:r>
              <a:rPr lang="ru" sz="1500"/>
              <a:t>финский</a:t>
            </a:r>
            <a:r>
              <a:rPr lang="ru" sz="3000"/>
              <a:t>)</a:t>
            </a:r>
            <a:endParaRPr sz="3000"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422875"/>
            <a:ext cx="85206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Респонденты: 65 студентов (62 женщин, 19-45 лет), большинство из них волонтеры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Стимулы: 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женщина-говорящий</a:t>
            </a:r>
            <a:endParaRPr sz="11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на белом фоне</a:t>
            </a:r>
            <a:endParaRPr sz="11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облокачивается на стену (чтобы избежать излишней жестикуляции)</a:t>
            </a:r>
            <a:endParaRPr sz="11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произносит стимул несколько раз, самый “правдоподобный” выбирается для эксперимента</a:t>
            </a:r>
            <a:endParaRPr sz="11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информанты видят лицо женщины на расстоянии 60 см</a:t>
            </a:r>
            <a:endParaRPr sz="11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информанты знают, что стимулами могут быть как words, так и non-words</a:t>
            </a:r>
            <a:endParaRPr sz="11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Эксперимент с предложениями: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42 words и non-words в предложениях из трех слов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Комбинации: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13716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word (аудио) + non-word (видео) -&gt; эффект МакГурка (non-word)/видео стимул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13716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non-word (аудио) + non-word (видео) -&gt; эффект МакГурка (non-word)/видео стимул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13716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стимул мог стоять первым, центральным или последним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 your eyes, play this movie, and listen.  Open your eyes, replay and listen again.  Is he saying &quot;ba ba&quot; or &quot;da da&quot;?  It's called the McGurk effect.  The man in this video, and its creator,  is Arnt Maasø, associate professor at the University of Oslo.&#10;&#10;References include:&#10;&#10;http://en.wikipedia.org/wiki/McGurk_Effect&#10;http://www.hf.uio.no/imk/english/people/aca/arntm/&#10;http://www.youtube.com/arnte&#10;&#10;I uploaded this a long time ago after grabbing it from an antediluvian webpage Arnt had on his university's site.  I let him know that I had put it on this thing called YouTube and volunteered to remove it (since it's his); he actually responded very nicely and said, &quot;the more, the merrier.&quot;  Thanks Arnt!" id="68" name="Shape 68" title="The McGurk effec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850" y="82900"/>
            <a:ext cx="6118274" cy="45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384550"/>
            <a:ext cx="8520600" cy="9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Подробнее про эксперименты с предложениями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(Sams, Manninen, Surakka, Helin, Kättö, 1998; </a:t>
            </a:r>
            <a:r>
              <a:rPr lang="ru" sz="1500"/>
              <a:t>финский</a:t>
            </a:r>
            <a:r>
              <a:rPr lang="ru" sz="3000"/>
              <a:t>)</a:t>
            </a:r>
            <a:endParaRPr sz="3000"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557475"/>
            <a:ext cx="85206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Результаты, когда стимул стоит первым: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Разница статистически значима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Shape 184"/>
          <p:cNvGraphicFramePr/>
          <p:nvPr/>
        </p:nvGraphicFramePr>
        <p:xfrm>
          <a:off x="1862700" y="202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{8E627B71-8392-4FCC-B368-E1C0B5FCBDF0}</a:tableStyleId>
              </a:tblPr>
              <a:tblGrid>
                <a:gridCol w="2415725"/>
                <a:gridCol w="2415725"/>
              </a:tblGrid>
              <a:tr h="200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Аудио стимул non-word: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24292E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17% аудио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E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26% видео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E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25% другое слово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E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13% эффект МакГурка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E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19% другое non-word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Аудио и видео non-words: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24292E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11% аудио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E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43% видео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E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15% другое слово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E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29% эффект МакГурка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E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2% другое non-word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376375"/>
            <a:ext cx="8520600" cy="9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Подробнее про эксперименты с предложениями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(Sams, Manninen, Surakka, Helin, Kättö, 1998; </a:t>
            </a:r>
            <a:r>
              <a:rPr lang="ru" sz="1500"/>
              <a:t>финский</a:t>
            </a:r>
            <a:r>
              <a:rPr lang="ru" sz="3000"/>
              <a:t>)</a:t>
            </a:r>
            <a:endParaRPr sz="3000"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499775"/>
            <a:ext cx="8520600" cy="30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Результаты, когда стимул стоит последним: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Разница статистически значима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1" name="Shape 191"/>
          <p:cNvGraphicFramePr/>
          <p:nvPr/>
        </p:nvGraphicFramePr>
        <p:xfrm>
          <a:off x="2002700" y="206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{8E627B71-8392-4FCC-B368-E1C0B5FCBDF0}</a:tableStyleId>
              </a:tblPr>
              <a:tblGrid>
                <a:gridCol w="2507375"/>
                <a:gridCol w="2507375"/>
              </a:tblGrid>
              <a:tr h="2139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Аудио non-word: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24292E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8% аудио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E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33% видео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E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9% другое слово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E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35% эффект МакГурка (non-word)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E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15% другое non-word </a:t>
                      </a:r>
                      <a:endParaRPr sz="18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Аудио и видео non-words: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24292E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8% аудио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E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27% видео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E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18% другое слово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E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45% эффект МакГурка (non-word)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  <a:p>
                      <a:pPr indent="-3048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92E"/>
                        </a:buClr>
                        <a:buSzPts val="1200"/>
                        <a:buChar char="●"/>
                      </a:pPr>
                      <a:r>
                        <a:rPr lang="ru" sz="1200">
                          <a:solidFill>
                            <a:srgbClr val="24292E"/>
                          </a:solidFill>
                        </a:rPr>
                        <a:t>2% другое non-word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Дополнения к сказанному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в стимуле был гласный</a:t>
            </a:r>
            <a:r>
              <a:rPr lang="ru"/>
              <a:t> /u/ (2/3), исходные согласные не воспринимались в 50%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слова начались с /pa/ (10/16) - 7%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/p/ при /i/ (2/3) - 2,3%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/p/ при /e/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Вывод: эффект МакГурка очень устойчив, он проявился примерно у 90% испытуемых.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2976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Идеи для эксперимента 2017-2018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312425"/>
            <a:ext cx="8520600" cy="3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рассказывать vs. не рассказывать о МакГурке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изучать отдельно предложения (без контекста), чтобы сделать истории короче (до 6-8 с)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считать стимулы, в которых совпадает аудио и видео, филлерами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рассмотреть вопросительные предложения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брать стимулы, где огубленный гласный не будет влиять на согласный (то есть только стимулы типа </a:t>
            </a:r>
            <a:r>
              <a:rPr i="1" lang="ru"/>
              <a:t>тачка/пачка/качка</a:t>
            </a:r>
            <a:r>
              <a:rPr lang="ru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3 порядка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белый фон, минимум движений при съемке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определенный уровень шума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315925"/>
            <a:ext cx="8520600" cy="6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Идеи для эксперимента 2017-2018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957300"/>
            <a:ext cx="8520600" cy="4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другая платформа эксперимента (</a:t>
            </a:r>
            <a:r>
              <a:rPr lang="ru">
                <a:uFill>
                  <a:noFill/>
                </a:uFill>
                <a:hlinkClick r:id="rId3"/>
              </a:rPr>
              <a:t>http://www.psychopy.org</a:t>
            </a:r>
            <a:r>
              <a:rPr lang="ru"/>
              <a:t>) </a:t>
            </a:r>
            <a:r>
              <a:rPr i="1" lang="ru"/>
              <a:t>(посоветовал платформу: Иван Иванчей)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смотреть не на все комбинации звуков, а только на те, где рассчитываем получить эффект МакГурка </a:t>
            </a:r>
            <a:r>
              <a:rPr i="1" lang="ru"/>
              <a:t>(наши мнения разделились)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пилотное исследование на маленькой группе: показать оригинальное видео, чтобы проверить эффект </a:t>
            </a:r>
            <a:r>
              <a:rPr i="1" lang="ru"/>
              <a:t>(автор идеи: Иван Иванчей)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варьирование контекста, чтобы исключить его влияние </a:t>
            </a:r>
            <a:r>
              <a:rPr i="1" lang="ru"/>
              <a:t>(автор идеи: Иван Иванчей)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исследование звонких звуков, а не глухих </a:t>
            </a:r>
            <a:r>
              <a:rPr i="1" lang="ru"/>
              <a:t>(автор идеи: Арсений Аверин)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ru"/>
              <a:t>учитывать языковую ошибку (автор идеи: Олег Ильясов)</a:t>
            </a:r>
            <a:endParaRPr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Ваши идеи и предложения</a:t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793" y="1179900"/>
            <a:ext cx="4472008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-126100"/>
            <a:ext cx="2303400" cy="5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Литература</a:t>
            </a:r>
            <a:endParaRPr sz="2400"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176600" y="385675"/>
            <a:ext cx="8520600" cy="45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Brancazio, L., Miller, J. L. (2005). Use of visual information in speech perception: Evidence for a visual rate effect both with and without a McGurk effect. </a:t>
            </a:r>
            <a:r>
              <a:rPr i="1" lang="ru" sz="1000">
                <a:latin typeface="Arial"/>
                <a:ea typeface="Arial"/>
                <a:cs typeface="Arial"/>
                <a:sym typeface="Arial"/>
              </a:rPr>
              <a:t>Attention, Perception, &amp; Psychophysics, 67</a:t>
            </a:r>
            <a:r>
              <a:rPr lang="ru" sz="1000">
                <a:latin typeface="Arial"/>
                <a:ea typeface="Arial"/>
                <a:cs typeface="Arial"/>
                <a:sym typeface="Arial"/>
              </a:rPr>
              <a:t>(5),</a:t>
            </a:r>
            <a:r>
              <a:rPr i="1" lang="ru" sz="1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000">
                <a:latin typeface="Arial"/>
                <a:ea typeface="Arial"/>
                <a:cs typeface="Arial"/>
                <a:sym typeface="Arial"/>
              </a:rPr>
              <a:t>759-769.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Burnham, D., Dodd, B. (2004). Auditory–visual speech integration by prelinguistic infants: Perception of an emergent consonant in the McGurk effect</a:t>
            </a:r>
            <a:r>
              <a:rPr i="1" lang="ru" sz="1000">
                <a:latin typeface="Arial"/>
                <a:ea typeface="Arial"/>
                <a:cs typeface="Arial"/>
                <a:sym typeface="Arial"/>
              </a:rPr>
              <a:t>. Developmental psychobiology, 45</a:t>
            </a:r>
            <a:r>
              <a:rPr lang="ru" sz="1000">
                <a:latin typeface="Arial"/>
                <a:ea typeface="Arial"/>
                <a:cs typeface="Arial"/>
                <a:sym typeface="Arial"/>
              </a:rPr>
              <a:t>(4), 204-220.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Cathiard, M. A., Schwartz, J. L., Abry, C. (2001). Asking a naive question about the McGurk Effect: why does audio [b] give more [d] percepts with visual [g] than with visual [d]?. In AVSP 2001-International Conference on Auditory-Visual Speech Processing.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Cluff, M. S., Luce, P. A. (1990). Similarity neighborhoods of spoken two syllable words: Retroactive effects on multiple activation. The Journal of the Acoustical Society of America, 87(S1), S125-S126.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Colin, C., Radeau, M., Soquet, A., Demolin, D., Colin, F., Deltenre, P. (2002). Mismatch negativity evoked by the McGurk–MacDonald effect: A phonetic representation within short-term memory. Clinical Neurophysiology, 113(4), 495-506.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de Gelder, B., Bertelson, P., Vroomen, J., Chen, H. C. (1995). Inter-language differences in the mcgurk effect for dutch and Cantonese listeners. In EUROSPEECH.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Dekle, D. J., Fowler, C. A., &amp; Funnell, M. G. (1992). Audiovisual integration in perception of real words. Attention, Perception, &amp; Psychophysics, 51(4), 355-362.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Dupont, S., Aubin, J., Ménard, L. (2005). A study of the McGurk effect in 4-and 5-year-old French Canadian children. ZAS Papers in Linguistics, 40, 1-17.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Fixmer, E., Hawkins, S. (1998). The influence of quality of information on the McGurk effect. In AVSP'98 International Conference on Auditory-Visual Speech Processing.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Grassegger, H. (1995). McGurk effect in German and Hungarian listeners. In proceedings of the international congress of phonetic sciences, Stockholm (Vol. 4, No. 3, p. 2).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281725" y="10650"/>
            <a:ext cx="1936800" cy="5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Литература</a:t>
            </a:r>
            <a:endParaRPr sz="2400"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406300"/>
            <a:ext cx="8520600" cy="46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Green, K. P., Kuhl, P. K., Meltzoff, A. N. (1988). Factors affecting the integration of auditory and visual information in speech: The effect of vowel environment. The Journal of the Acoustical Society of America, 84(S1), S155-S155.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Green, K. P., Kuhl, P. K., Meltzoff, A. N., Stevens, E. B. (1991). Integrating speech information across talkers, gender, and sensory modality: Female faces and male voices in the McGurk effect. Attention, Perception, Psychophysics, 50(6), 524-536.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Gries, S. T. (2013). Statistics for linguistics with R: A practical introduction. Walter de Gruyter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Hardison, D. M. (1999). Bimodal speech perception by native and nonnative speakers of English: Factors influencing the McGurk effect. Language Learning, 49(s1), 213-283.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Hayashi, Y., Sekiyama, K. (1998). Native-foreign langage effect in the mcgurk effect: A test with chinese and japanese. In AVSP'98 International Conference on Auditory-Visual Speech Processing.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Hayashi, Y., Sekiyama, K. (1998). Native-foreign langage effect in the mcgurk effect: A test with chinese and japanese. In AVSP'98 International Conference on Auditory-Visual Speech Processing.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http://www.fon.hum.uva.nl/praat/manual/FAQ__How_to_cite_Praat.html</a:t>
            </a:r>
            <a:endParaRPr sz="1000" u="sng">
              <a:solidFill>
                <a:schemeClr val="accent5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https://cran.r-project.org/web/packages/ggplot2/citation.html</a:t>
            </a:r>
            <a:endParaRPr sz="1000" u="sng">
              <a:solidFill>
                <a:schemeClr val="accent5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https://cran.r-project.org/web/packages/lingtypology/vignettes/lingtypology.html</a:t>
            </a:r>
            <a:endParaRPr sz="1000" u="sng">
              <a:solidFill>
                <a:schemeClr val="accent5"/>
              </a:solidFill>
              <a:latin typeface="Arial"/>
              <a:ea typeface="Arial"/>
              <a:cs typeface="Arial"/>
              <a:sym typeface="Arial"/>
              <a:hlinkClick r:id="rId8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https://stat.ethz.ch/pipermail/r-help/2008-May/161481.html</a:t>
            </a:r>
            <a:endParaRPr sz="1000" u="sng">
              <a:solidFill>
                <a:schemeClr val="accent5"/>
              </a:solidFill>
              <a:latin typeface="Arial"/>
              <a:ea typeface="Arial"/>
              <a:cs typeface="Arial"/>
              <a:sym typeface="Arial"/>
              <a:hlinkClick r:id="rId10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Johnson, K., Strand, E. A., D'Imperio, M. (1999). Auditory–visual integration of talker gender in vowel perception. Journal of Phonetics, 27(4), 359-384.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Majewski, W. (2008). McGurk effect in Polish listeners. Archives of Acoustics, 33(4), 447-454.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McGurk, H., MacDonald, J. (1976). Hearing lips and seeing voices.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275200"/>
            <a:ext cx="1878900" cy="5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Литература</a:t>
            </a:r>
            <a:endParaRPr sz="2400"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844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Munhall, K. G., Gribble, P., Sacco, L., Ward, M. (1996). Temporal constraints on the McGurk effect. Perception Psychophysics, 58(3), 351-362.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Nath, A. R., Beauchamp, M. S. (2012). A neural basis for interindividual differences in the McGurk effect, a multisensory speech illusion. Neuroimage, 59(1), 781-787.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Nicholls, M. E., Searle, D. A., Bradshaw, J. L. (2004). Read my lips: Asymmetries in the visual expression and perception of speech revealed through the McGurk effect. Psychological science, 15(2), 138-141.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Sams, M., Manninen, P., Surakka, V., Helin, P., Kättö, R. (1998). McGurk effect in Finnish syllables, isolated words, and words in sentences: Effects of word meaning and sentence context. Speech Communication, 26(1), 75-87.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Sekiyama, K. (1994). Differences in auditory-visual speech perception between Japanese and Americans: McGurk effect as a function of incompatibility. Journal of the Acoustical Society of Japan (E), 15(3), 143-158.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Sekiyama, K., Tohkura, Y. I. (1991). McGurk effect in non‐English listeners: Few visual effects for Japanese subjects hearing Japanese syllables of high auditory intelligibility. The Journal of the Acoustical Society of America, 90(4), 1797-1805.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Грамматический словарь русского языка. Словоизменение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Ляшевская, О. Н., Шаров, С. А. (2009). Частотный словарь современного русского языка (на материалах Национального корпуса русского языка). URL: http://dict. ruslang. ru/freq. Php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Оригинальный эксперимент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Эффект МакГурка [McGurk, MacDonald 1976] — это иллюзия, возникающая, когда слух и зрение получают противоречивую информацию.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Оригинальный эксперимент: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на звуковой дорожке женщина повторяет слог [ba]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на видеоизображении демонстрируется артикуляция для [ɡa]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ответ респондентов — [da]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700">
                <a:latin typeface="Arial"/>
                <a:ea typeface="Arial"/>
                <a:cs typeface="Arial"/>
                <a:sym typeface="Arial"/>
              </a:rPr>
              <a:t>При смене слогов (когда показывается [ba], а звук от произношения [ɡa]) респонденты, как правило, слышали [baɡba] или [ɡaba]</a:t>
            </a:r>
            <a:endParaRPr sz="17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Вообще в мире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0662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Эффект наблюдается: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английский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японский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китайский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немецкий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финский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малайский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датский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французский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испанский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корейский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Эффект не наблюдается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польский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400"/>
              <a:t>русский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875" y="1408250"/>
            <a:ext cx="47434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исследовали?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13800"/>
            <a:ext cx="85206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ответы носителей разн</a:t>
            </a:r>
            <a:r>
              <a:rPr lang="ru" sz="1700"/>
              <a:t>ых языков [Sekiyama 1993: 143-158] (н</a:t>
            </a:r>
            <a:r>
              <a:rPr lang="ru" sz="1700"/>
              <a:t>а носителях английского эффект проявляется лучше, чем на носителях японского)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ответы детей и взрослых [Dupont, Aubin, Ménard 2013]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слоги, слова, предложения [Sams, Manninen, Surakka, Helin, Kättö, 1998]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влияет ли пол говорящего на отве</a:t>
            </a:r>
            <a:r>
              <a:rPr lang="ru" sz="1700"/>
              <a:t>ты респондентов [Johnson et. al. 1999: 359-384] </a:t>
            </a:r>
            <a:r>
              <a:rPr lang="ru" sz="1700"/>
              <a:t>(эффект проявляется сильнее, если стимулы произносит женщина)</a:t>
            </a:r>
            <a:endParaRPr sz="1700"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влияет ли “стереотипность” го</a:t>
            </a:r>
            <a:r>
              <a:rPr lang="ru" sz="1700"/>
              <a:t>лоса [Johnson et. al. 1999: 359-384] (с</a:t>
            </a:r>
            <a:r>
              <a:rPr lang="ru" sz="1700"/>
              <a:t>о “стереотипным” лучше) 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вли</a:t>
            </a:r>
            <a:r>
              <a:rPr lang="ru" sz="1700"/>
              <a:t>яет ли шум [Hardison 1999: 213-283] (в шумных условиях проявляется лучше)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эксперимента 2016-2017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9 стимулов (содержат п, т, к; попарно минимальные пары, сходная частотность)</a:t>
            </a:r>
            <a:r>
              <a:rPr lang="ru"/>
              <a:t> + 18 филлеров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3 произвольных комбинации (опирались на [Gries 2013])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порядковый номер конкретного фрагмента определялся при помощи рандомизатора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первым в каждом порядке шёл филлер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нигде не стояло два стимула подряд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150 человек (120+30)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Равное кол-во мужчин и женщин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минимум полгода жили в Москве/МО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истории по 15-20 сек (с одного компьютера, без наушников, в разных местах - аудитория, кафе, квартира, ...)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длительность эксперимента около 15 минут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Возраст участников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299625"/>
            <a:ext cx="76200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Shape 104"/>
          <p:cNvGraphicFramePr/>
          <p:nvPr/>
        </p:nvGraphicFramePr>
        <p:xfrm>
          <a:off x="1364650" y="2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{8E627B71-8392-4FCC-B368-E1C0B5FCBDF0}</a:tableStyleId>
              </a:tblPr>
              <a:tblGrid>
                <a:gridCol w="3250375"/>
                <a:gridCol w="3250375"/>
              </a:tblGrid>
              <a:tr h="29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Слова СРЛЯ (видео)</a:t>
                      </a:r>
                      <a:endParaRPr sz="1200"/>
                    </a:p>
                  </a:txBody>
                  <a:tcPr marT="91425" marB="91425" marR="68575" marL="622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Слова СРЛЯ (аудио)</a:t>
                      </a:r>
                      <a:endParaRPr sz="1200"/>
                    </a:p>
                  </a:txBody>
                  <a:tcPr marT="91425" marB="91425" marR="68575" marL="622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 спать</a:t>
                      </a:r>
                      <a:endParaRPr sz="1200"/>
                    </a:p>
                  </a:txBody>
                  <a:tcPr marT="91425" marB="91425" marR="68575" marL="622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И стать</a:t>
                      </a:r>
                      <a:endParaRPr sz="1200"/>
                    </a:p>
                  </a:txBody>
                  <a:tcPr marT="91425" marB="91425" marR="68575" marL="622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Кочка</a:t>
                      </a:r>
                      <a:endParaRPr sz="1200"/>
                    </a:p>
                  </a:txBody>
                  <a:tcPr marT="91425" marB="91425" marR="68575" marL="622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Кочка</a:t>
                      </a:r>
                      <a:endParaRPr sz="1200"/>
                    </a:p>
                  </a:txBody>
                  <a:tcPr marT="91425" marB="91425" marR="68575" marL="622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Тончик</a:t>
                      </a:r>
                      <a:endParaRPr sz="1200"/>
                    </a:p>
                  </a:txBody>
                  <a:tcPr marT="91425" marB="91425" marR="68575" marL="622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Тончик</a:t>
                      </a:r>
                      <a:endParaRPr sz="1200"/>
                    </a:p>
                  </a:txBody>
                  <a:tcPr marT="91425" marB="91425" marR="68575" marL="622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Корта</a:t>
                      </a:r>
                      <a:endParaRPr sz="1200"/>
                    </a:p>
                  </a:txBody>
                  <a:tcPr marT="91425" marB="91425" marR="68575" marL="622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Порта</a:t>
                      </a:r>
                      <a:endParaRPr sz="1200"/>
                    </a:p>
                  </a:txBody>
                  <a:tcPr marT="91425" marB="91425" marR="68575" marL="622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Кары</a:t>
                      </a:r>
                      <a:endParaRPr sz="1200"/>
                    </a:p>
                  </a:txBody>
                  <a:tcPr marT="91425" marB="91425" marR="68575" marL="622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Тары</a:t>
                      </a:r>
                      <a:endParaRPr sz="1200"/>
                    </a:p>
                  </a:txBody>
                  <a:tcPr marT="91425" marB="91425" marR="68575" marL="622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Влепи</a:t>
                      </a:r>
                      <a:endParaRPr sz="1200"/>
                    </a:p>
                  </a:txBody>
                  <a:tcPr marT="91425" marB="91425" marR="68575" marL="622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Влепи</a:t>
                      </a:r>
                      <a:endParaRPr sz="1200"/>
                    </a:p>
                  </a:txBody>
                  <a:tcPr marT="91425" marB="91425" marR="68575" marL="622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Тачка</a:t>
                      </a:r>
                      <a:endParaRPr sz="1200"/>
                    </a:p>
                  </a:txBody>
                  <a:tcPr marT="91425" marB="91425" marR="68575" marL="622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Пачка</a:t>
                      </a:r>
                      <a:endParaRPr sz="1200"/>
                    </a:p>
                  </a:txBody>
                  <a:tcPr marT="91425" marB="91425" marR="68575" marL="622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(с) По́лей</a:t>
                      </a:r>
                      <a:endParaRPr sz="1200"/>
                    </a:p>
                  </a:txBody>
                  <a:tcPr marT="91425" marB="91425" marR="68575" marL="622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(с) Колей</a:t>
                      </a:r>
                      <a:endParaRPr sz="1200"/>
                    </a:p>
                  </a:txBody>
                  <a:tcPr marT="91425" marB="91425" marR="68575" marL="622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Начертал</a:t>
                      </a:r>
                      <a:endParaRPr sz="1200"/>
                    </a:p>
                  </a:txBody>
                  <a:tcPr marT="91425" marB="91425" marR="68575" marL="622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Начеркал</a:t>
                      </a:r>
                      <a:endParaRPr sz="1200"/>
                    </a:p>
                  </a:txBody>
                  <a:tcPr marT="91425" marB="91425" marR="68575" marL="622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Аудио </a:t>
            </a:r>
            <a:r>
              <a:rPr i="1" lang="ru"/>
              <a:t>п</a:t>
            </a:r>
            <a:r>
              <a:rPr lang="ru"/>
              <a:t>, видео </a:t>
            </a:r>
            <a:r>
              <a:rPr i="1" lang="ru"/>
              <a:t>к</a:t>
            </a:r>
            <a:endParaRPr i="1"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5225"/>
            <a:ext cx="3837600" cy="3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В честь праздника было украшено место вокруг ….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Варианты ответов: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Торта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Порта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Корта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ru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ru" sz="1200">
                <a:latin typeface="Arial"/>
                <a:ea typeface="Arial"/>
                <a:cs typeface="Arial"/>
                <a:sym typeface="Arial"/>
              </a:rPr>
              <a:t>Другое.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Shape 111" title="Про отдых в морском городке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9300" y="1066675"/>
            <a:ext cx="4882600" cy="36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