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23"/>
  </p:notesMasterIdLst>
  <p:sldIdLst>
    <p:sldId id="256" r:id="rId2"/>
    <p:sldId id="257" r:id="rId3"/>
    <p:sldId id="335" r:id="rId4"/>
    <p:sldId id="291" r:id="rId5"/>
    <p:sldId id="332" r:id="rId6"/>
    <p:sldId id="293" r:id="rId7"/>
    <p:sldId id="357" r:id="rId8"/>
    <p:sldId id="337" r:id="rId9"/>
    <p:sldId id="333" r:id="rId10"/>
    <p:sldId id="362" r:id="rId11"/>
    <p:sldId id="358" r:id="rId12"/>
    <p:sldId id="359" r:id="rId13"/>
    <p:sldId id="361" r:id="rId14"/>
    <p:sldId id="334" r:id="rId15"/>
    <p:sldId id="363" r:id="rId16"/>
    <p:sldId id="365" r:id="rId17"/>
    <p:sldId id="366" r:id="rId18"/>
    <p:sldId id="336" r:id="rId19"/>
    <p:sldId id="326" r:id="rId20"/>
    <p:sldId id="331" r:id="rId21"/>
    <p:sldId id="34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BBBBBDB-5B98-4E59-9183-11FAEFEADC4E}">
          <p14:sldIdLst>
            <p14:sldId id="256"/>
            <p14:sldId id="257"/>
            <p14:sldId id="335"/>
            <p14:sldId id="291"/>
            <p14:sldId id="332"/>
            <p14:sldId id="293"/>
            <p14:sldId id="357"/>
            <p14:sldId id="337"/>
            <p14:sldId id="333"/>
            <p14:sldId id="362"/>
            <p14:sldId id="358"/>
            <p14:sldId id="359"/>
            <p14:sldId id="361"/>
            <p14:sldId id="334"/>
            <p14:sldId id="363"/>
            <p14:sldId id="365"/>
            <p14:sldId id="366"/>
          </p14:sldIdLst>
        </p14:section>
        <p14:section name="Section sans titre" id="{E9E9ECDA-CF18-45C0-B5FC-C1AE1C88016A}">
          <p14:sldIdLst>
            <p14:sldId id="336"/>
            <p14:sldId id="326"/>
            <p14:sldId id="331"/>
            <p14:sldId id="34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HRI Asma" initials="TA" lastIdx="4" clrIdx="0">
    <p:extLst>
      <p:ext uri="{19B8F6BF-5375-455C-9EA6-DF929625EA0E}">
        <p15:presenceInfo xmlns:p15="http://schemas.microsoft.com/office/powerpoint/2012/main" userId="S::asma.tahri@softeam.fr::34ef5283-a9a8-43af-80d9-fd23723ab025" providerId="AD"/>
      </p:ext>
    </p:extLst>
  </p:cmAuthor>
  <p:cmAuthor id="2" name="TAHRI Asma" initials="TA [2]" lastIdx="1" clrIdx="1">
    <p:extLst>
      <p:ext uri="{19B8F6BF-5375-455C-9EA6-DF929625EA0E}">
        <p15:presenceInfo xmlns:p15="http://schemas.microsoft.com/office/powerpoint/2012/main" userId="TAHRI As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2"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4-03T22:41:46.414" idx="1">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510D9-1332-4BA6-B2C7-310E153BEFC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DFF7E8E5-92C3-480D-8D0A-0F72D3647B3A}">
      <dgm:prSet/>
      <dgm:spPr/>
      <dgm:t>
        <a:bodyPr/>
        <a:lstStyle/>
        <a:p>
          <a:r>
            <a:rPr lang="fr-FR" b="0" i="0" dirty="0"/>
            <a:t>Problématique</a:t>
          </a:r>
          <a:endParaRPr lang="fr-FR" dirty="0"/>
        </a:p>
      </dgm:t>
    </dgm:pt>
    <dgm:pt modelId="{9D622133-EBD2-42CC-BD46-4952361647DA}" type="parTrans" cxnId="{D5108C02-5B51-4AAE-B6F3-1CEF7EB60530}">
      <dgm:prSet/>
      <dgm:spPr/>
      <dgm:t>
        <a:bodyPr/>
        <a:lstStyle/>
        <a:p>
          <a:endParaRPr lang="fr-FR"/>
        </a:p>
      </dgm:t>
    </dgm:pt>
    <dgm:pt modelId="{CFE95F0F-07E4-451F-BC09-AE6EAD79148D}" type="sibTrans" cxnId="{D5108C02-5B51-4AAE-B6F3-1CEF7EB60530}">
      <dgm:prSet/>
      <dgm:spPr/>
      <dgm:t>
        <a:bodyPr/>
        <a:lstStyle/>
        <a:p>
          <a:endParaRPr lang="fr-FR"/>
        </a:p>
      </dgm:t>
    </dgm:pt>
    <dgm:pt modelId="{FAA3D71E-8F25-4F85-8E43-EDCC5FA74B94}">
      <dgm:prSet/>
      <dgm:spPr/>
      <dgm:t>
        <a:bodyPr/>
        <a:lstStyle/>
        <a:p>
          <a:r>
            <a:rPr lang="fr-FR" b="0" i="0" dirty="0" smtClean="0"/>
            <a:t>Analyse exploratoire</a:t>
          </a:r>
          <a:endParaRPr lang="fr-FR" b="0" i="0" dirty="0"/>
        </a:p>
      </dgm:t>
    </dgm:pt>
    <dgm:pt modelId="{676417B9-BFA1-4140-A073-B728C2765E62}" type="parTrans" cxnId="{EDEBF31E-5E1D-4A95-AB83-15239663A104}">
      <dgm:prSet/>
      <dgm:spPr/>
      <dgm:t>
        <a:bodyPr/>
        <a:lstStyle/>
        <a:p>
          <a:endParaRPr lang="fr-FR"/>
        </a:p>
      </dgm:t>
    </dgm:pt>
    <dgm:pt modelId="{F57799E0-CDDF-4547-B078-B3085EE793A6}" type="sibTrans" cxnId="{EDEBF31E-5E1D-4A95-AB83-15239663A104}">
      <dgm:prSet/>
      <dgm:spPr/>
      <dgm:t>
        <a:bodyPr/>
        <a:lstStyle/>
        <a:p>
          <a:endParaRPr lang="fr-FR"/>
        </a:p>
      </dgm:t>
    </dgm:pt>
    <dgm:pt modelId="{2BC11E81-8C2F-4594-AFFE-9ACA47E6E7C1}">
      <dgm:prSet/>
      <dgm:spPr/>
      <dgm:t>
        <a:bodyPr/>
        <a:lstStyle/>
        <a:p>
          <a:r>
            <a:rPr lang="fr-FR" b="0" i="0" dirty="0" smtClean="0"/>
            <a:t>Comparaison des modèles</a:t>
          </a:r>
          <a:endParaRPr lang="fr-FR" b="0" i="0" dirty="0"/>
        </a:p>
      </dgm:t>
    </dgm:pt>
    <dgm:pt modelId="{A1F54300-9B50-4078-9143-544455E4DE95}" type="parTrans" cxnId="{3BDB7BFC-C45A-4D1F-9E93-61F8B42404FC}">
      <dgm:prSet/>
      <dgm:spPr/>
      <dgm:t>
        <a:bodyPr/>
        <a:lstStyle/>
        <a:p>
          <a:endParaRPr lang="fr-FR"/>
        </a:p>
      </dgm:t>
    </dgm:pt>
    <dgm:pt modelId="{F368DBC1-4371-4A2C-854B-5B426ACAFDB9}" type="sibTrans" cxnId="{3BDB7BFC-C45A-4D1F-9E93-61F8B42404FC}">
      <dgm:prSet/>
      <dgm:spPr/>
      <dgm:t>
        <a:bodyPr/>
        <a:lstStyle/>
        <a:p>
          <a:endParaRPr lang="fr-FR"/>
        </a:p>
      </dgm:t>
    </dgm:pt>
    <dgm:pt modelId="{D38EEB07-2337-409C-969B-8D53087743EF}">
      <dgm:prSet/>
      <dgm:spPr/>
      <dgm:t>
        <a:bodyPr/>
        <a:lstStyle/>
        <a:p>
          <a:r>
            <a:rPr lang="fr-FR" b="0" i="0" dirty="0" smtClean="0"/>
            <a:t>Modèle choisi</a:t>
          </a:r>
          <a:endParaRPr lang="fr-FR" b="0" i="0" dirty="0"/>
        </a:p>
      </dgm:t>
    </dgm:pt>
    <dgm:pt modelId="{1E816E95-2E3C-4451-8D7B-F22474091AC3}" type="parTrans" cxnId="{CF30A6EC-35AB-4AE2-987D-AF7C1DBC5EA6}">
      <dgm:prSet/>
      <dgm:spPr/>
      <dgm:t>
        <a:bodyPr/>
        <a:lstStyle/>
        <a:p>
          <a:endParaRPr lang="fr-FR"/>
        </a:p>
      </dgm:t>
    </dgm:pt>
    <dgm:pt modelId="{0FD6BBDB-84D9-4D23-A7CF-F8A36A1438C1}" type="sibTrans" cxnId="{CF30A6EC-35AB-4AE2-987D-AF7C1DBC5EA6}">
      <dgm:prSet/>
      <dgm:spPr/>
      <dgm:t>
        <a:bodyPr/>
        <a:lstStyle/>
        <a:p>
          <a:endParaRPr lang="fr-FR"/>
        </a:p>
      </dgm:t>
    </dgm:pt>
    <dgm:pt modelId="{B81C9210-5C37-4A0B-AB6B-D980A9D8AE60}">
      <dgm:prSet/>
      <dgm:spPr/>
      <dgm:t>
        <a:bodyPr/>
        <a:lstStyle/>
        <a:p>
          <a:r>
            <a:rPr lang="fr-FR" b="0" i="0" dirty="0" smtClean="0"/>
            <a:t>Conclusion</a:t>
          </a:r>
          <a:endParaRPr lang="fr-FR" dirty="0"/>
        </a:p>
      </dgm:t>
    </dgm:pt>
    <dgm:pt modelId="{046596D4-3B15-4C77-A8BB-CCC7EBA67603}" type="parTrans" cxnId="{762FCCF5-286B-474A-B829-885D1A1A19ED}">
      <dgm:prSet/>
      <dgm:spPr/>
      <dgm:t>
        <a:bodyPr/>
        <a:lstStyle/>
        <a:p>
          <a:endParaRPr lang="fr-FR"/>
        </a:p>
      </dgm:t>
    </dgm:pt>
    <dgm:pt modelId="{411E38D6-4F4E-41EB-8851-549858CCEE76}" type="sibTrans" cxnId="{762FCCF5-286B-474A-B829-885D1A1A19ED}">
      <dgm:prSet/>
      <dgm:spPr/>
      <dgm:t>
        <a:bodyPr/>
        <a:lstStyle/>
        <a:p>
          <a:endParaRPr lang="fr-FR"/>
        </a:p>
      </dgm:t>
    </dgm:pt>
    <dgm:pt modelId="{2B35E3C1-9279-49A1-8F39-7CC136D949D4}" type="pres">
      <dgm:prSet presAssocID="{DF9510D9-1332-4BA6-B2C7-310E153BEFCF}" presName="Name0" presStyleCnt="0">
        <dgm:presLayoutVars>
          <dgm:chMax val="7"/>
          <dgm:chPref val="7"/>
          <dgm:dir/>
        </dgm:presLayoutVars>
      </dgm:prSet>
      <dgm:spPr/>
      <dgm:t>
        <a:bodyPr/>
        <a:lstStyle/>
        <a:p>
          <a:endParaRPr lang="fr-FR"/>
        </a:p>
      </dgm:t>
    </dgm:pt>
    <dgm:pt modelId="{DDA387AE-82E3-4193-AE38-DB816DC18C78}" type="pres">
      <dgm:prSet presAssocID="{DF9510D9-1332-4BA6-B2C7-310E153BEFCF}" presName="Name1" presStyleCnt="0"/>
      <dgm:spPr/>
    </dgm:pt>
    <dgm:pt modelId="{B15512EB-812A-47A3-B220-11A1C1AA7C6D}" type="pres">
      <dgm:prSet presAssocID="{DF9510D9-1332-4BA6-B2C7-310E153BEFCF}" presName="cycle" presStyleCnt="0"/>
      <dgm:spPr/>
    </dgm:pt>
    <dgm:pt modelId="{7748EF2E-EEDF-4D01-95A2-3F2E12A18EFD}" type="pres">
      <dgm:prSet presAssocID="{DF9510D9-1332-4BA6-B2C7-310E153BEFCF}" presName="srcNode" presStyleLbl="node1" presStyleIdx="0" presStyleCnt="5"/>
      <dgm:spPr/>
    </dgm:pt>
    <dgm:pt modelId="{85BC2A01-FA9D-4EFF-A874-3F8302AAFD04}" type="pres">
      <dgm:prSet presAssocID="{DF9510D9-1332-4BA6-B2C7-310E153BEFCF}" presName="conn" presStyleLbl="parChTrans1D2" presStyleIdx="0" presStyleCnt="1"/>
      <dgm:spPr/>
      <dgm:t>
        <a:bodyPr/>
        <a:lstStyle/>
        <a:p>
          <a:endParaRPr lang="fr-FR"/>
        </a:p>
      </dgm:t>
    </dgm:pt>
    <dgm:pt modelId="{74E7A4BA-F952-4261-878A-B4B22AD6DEE1}" type="pres">
      <dgm:prSet presAssocID="{DF9510D9-1332-4BA6-B2C7-310E153BEFCF}" presName="extraNode" presStyleLbl="node1" presStyleIdx="0" presStyleCnt="5"/>
      <dgm:spPr/>
    </dgm:pt>
    <dgm:pt modelId="{D9BA9484-7B4C-4E72-A057-24766B810640}" type="pres">
      <dgm:prSet presAssocID="{DF9510D9-1332-4BA6-B2C7-310E153BEFCF}" presName="dstNode" presStyleLbl="node1" presStyleIdx="0" presStyleCnt="5"/>
      <dgm:spPr/>
    </dgm:pt>
    <dgm:pt modelId="{96DB5AF3-C108-4C08-AC42-5CB21198DD7F}" type="pres">
      <dgm:prSet presAssocID="{DFF7E8E5-92C3-480D-8D0A-0F72D3647B3A}" presName="text_1" presStyleLbl="node1" presStyleIdx="0" presStyleCnt="5">
        <dgm:presLayoutVars>
          <dgm:bulletEnabled val="1"/>
        </dgm:presLayoutVars>
      </dgm:prSet>
      <dgm:spPr/>
      <dgm:t>
        <a:bodyPr/>
        <a:lstStyle/>
        <a:p>
          <a:endParaRPr lang="fr-FR"/>
        </a:p>
      </dgm:t>
    </dgm:pt>
    <dgm:pt modelId="{C4EFE8EC-29D6-468A-B357-15EEA1A0EDD9}" type="pres">
      <dgm:prSet presAssocID="{DFF7E8E5-92C3-480D-8D0A-0F72D3647B3A}" presName="accent_1" presStyleCnt="0"/>
      <dgm:spPr/>
    </dgm:pt>
    <dgm:pt modelId="{6D95F1BA-15A3-4BBE-9120-0255F399314A}" type="pres">
      <dgm:prSet presAssocID="{DFF7E8E5-92C3-480D-8D0A-0F72D3647B3A}" presName="accentRepeatNode" presStyleLbl="solidFgAcc1" presStyleIdx="0" presStyleCnt="5"/>
      <dgm:spPr/>
    </dgm:pt>
    <dgm:pt modelId="{8A84C722-231D-41B9-93AE-78BA64C3B178}" type="pres">
      <dgm:prSet presAssocID="{FAA3D71E-8F25-4F85-8E43-EDCC5FA74B94}" presName="text_2" presStyleLbl="node1" presStyleIdx="1" presStyleCnt="5" custLinFactNeighborX="-834" custLinFactNeighborY="-14053">
        <dgm:presLayoutVars>
          <dgm:bulletEnabled val="1"/>
        </dgm:presLayoutVars>
      </dgm:prSet>
      <dgm:spPr/>
      <dgm:t>
        <a:bodyPr/>
        <a:lstStyle/>
        <a:p>
          <a:endParaRPr lang="fr-FR"/>
        </a:p>
      </dgm:t>
    </dgm:pt>
    <dgm:pt modelId="{8D9E54A0-D330-4FB5-9E07-3ED01D2ED3E2}" type="pres">
      <dgm:prSet presAssocID="{FAA3D71E-8F25-4F85-8E43-EDCC5FA74B94}" presName="accent_2" presStyleCnt="0"/>
      <dgm:spPr/>
    </dgm:pt>
    <dgm:pt modelId="{2EB59475-0A66-45B8-BA78-946045A0041B}" type="pres">
      <dgm:prSet presAssocID="{FAA3D71E-8F25-4F85-8E43-EDCC5FA74B94}" presName="accentRepeatNode" presStyleLbl="solidFgAcc1" presStyleIdx="1" presStyleCnt="5"/>
      <dgm:spPr/>
    </dgm:pt>
    <dgm:pt modelId="{402E870C-95AE-4B76-98E0-CAF13FB61A33}" type="pres">
      <dgm:prSet presAssocID="{2BC11E81-8C2F-4594-AFFE-9ACA47E6E7C1}" presName="text_3" presStyleLbl="node1" presStyleIdx="2" presStyleCnt="5">
        <dgm:presLayoutVars>
          <dgm:bulletEnabled val="1"/>
        </dgm:presLayoutVars>
      </dgm:prSet>
      <dgm:spPr/>
      <dgm:t>
        <a:bodyPr/>
        <a:lstStyle/>
        <a:p>
          <a:endParaRPr lang="fr-FR"/>
        </a:p>
      </dgm:t>
    </dgm:pt>
    <dgm:pt modelId="{F1784A71-45ED-4592-BEB1-35184595A5BA}" type="pres">
      <dgm:prSet presAssocID="{2BC11E81-8C2F-4594-AFFE-9ACA47E6E7C1}" presName="accent_3" presStyleCnt="0"/>
      <dgm:spPr/>
    </dgm:pt>
    <dgm:pt modelId="{BB9E6FB4-C5AD-4C5E-A8BB-21F3C37F0FF0}" type="pres">
      <dgm:prSet presAssocID="{2BC11E81-8C2F-4594-AFFE-9ACA47E6E7C1}" presName="accentRepeatNode" presStyleLbl="solidFgAcc1" presStyleIdx="2" presStyleCnt="5"/>
      <dgm:spPr/>
    </dgm:pt>
    <dgm:pt modelId="{CF133BDD-7421-4C71-B090-449C3CE397B2}" type="pres">
      <dgm:prSet presAssocID="{D38EEB07-2337-409C-969B-8D53087743EF}" presName="text_4" presStyleLbl="node1" presStyleIdx="3" presStyleCnt="5" custLinFactNeighborX="-47" custLinFactNeighborY="3420">
        <dgm:presLayoutVars>
          <dgm:bulletEnabled val="1"/>
        </dgm:presLayoutVars>
      </dgm:prSet>
      <dgm:spPr/>
      <dgm:t>
        <a:bodyPr/>
        <a:lstStyle/>
        <a:p>
          <a:endParaRPr lang="fr-FR"/>
        </a:p>
      </dgm:t>
    </dgm:pt>
    <dgm:pt modelId="{AF6FCF19-95A7-4BC9-BD42-676D9E21A423}" type="pres">
      <dgm:prSet presAssocID="{D38EEB07-2337-409C-969B-8D53087743EF}" presName="accent_4" presStyleCnt="0"/>
      <dgm:spPr/>
    </dgm:pt>
    <dgm:pt modelId="{41CC43C8-D98D-4F25-9885-BA02149650A2}" type="pres">
      <dgm:prSet presAssocID="{D38EEB07-2337-409C-969B-8D53087743EF}" presName="accentRepeatNode" presStyleLbl="solidFgAcc1" presStyleIdx="3" presStyleCnt="5" custLinFactNeighborX="-3133" custLinFactNeighborY="412"/>
      <dgm:spPr/>
    </dgm:pt>
    <dgm:pt modelId="{8672F698-F89C-4646-803D-B33EE631418E}" type="pres">
      <dgm:prSet presAssocID="{B81C9210-5C37-4A0B-AB6B-D980A9D8AE60}" presName="text_5" presStyleLbl="node1" presStyleIdx="4" presStyleCnt="5">
        <dgm:presLayoutVars>
          <dgm:bulletEnabled val="1"/>
        </dgm:presLayoutVars>
      </dgm:prSet>
      <dgm:spPr/>
      <dgm:t>
        <a:bodyPr/>
        <a:lstStyle/>
        <a:p>
          <a:endParaRPr lang="fr-FR"/>
        </a:p>
      </dgm:t>
    </dgm:pt>
    <dgm:pt modelId="{0BA7C2EE-D689-45DC-B549-B7A845EEB8F2}" type="pres">
      <dgm:prSet presAssocID="{B81C9210-5C37-4A0B-AB6B-D980A9D8AE60}" presName="accent_5" presStyleCnt="0"/>
      <dgm:spPr/>
    </dgm:pt>
    <dgm:pt modelId="{2928BA3E-6B3D-45D1-88AA-5835091FB40A}" type="pres">
      <dgm:prSet presAssocID="{B81C9210-5C37-4A0B-AB6B-D980A9D8AE60}" presName="accentRepeatNode" presStyleLbl="solidFgAcc1" presStyleIdx="4" presStyleCnt="5"/>
      <dgm:spPr/>
    </dgm:pt>
  </dgm:ptLst>
  <dgm:cxnLst>
    <dgm:cxn modelId="{2B319F2A-3749-4AA1-85B0-0C2D06EAF98F}" type="presOf" srcId="{CFE95F0F-07E4-451F-BC09-AE6EAD79148D}" destId="{85BC2A01-FA9D-4EFF-A874-3F8302AAFD04}" srcOrd="0" destOrd="0" presId="urn:microsoft.com/office/officeart/2008/layout/VerticalCurvedList"/>
    <dgm:cxn modelId="{EDEBF31E-5E1D-4A95-AB83-15239663A104}" srcId="{DF9510D9-1332-4BA6-B2C7-310E153BEFCF}" destId="{FAA3D71E-8F25-4F85-8E43-EDCC5FA74B94}" srcOrd="1" destOrd="0" parTransId="{676417B9-BFA1-4140-A073-B728C2765E62}" sibTransId="{F57799E0-CDDF-4547-B078-B3085EE793A6}"/>
    <dgm:cxn modelId="{CF2B1F34-6365-42AF-8789-D8EBCDFAD2A6}" type="presOf" srcId="{FAA3D71E-8F25-4F85-8E43-EDCC5FA74B94}" destId="{8A84C722-231D-41B9-93AE-78BA64C3B178}" srcOrd="0" destOrd="0" presId="urn:microsoft.com/office/officeart/2008/layout/VerticalCurvedList"/>
    <dgm:cxn modelId="{170747E4-36C0-4A78-BFB5-15BD2008DDD8}" type="presOf" srcId="{B81C9210-5C37-4A0B-AB6B-D980A9D8AE60}" destId="{8672F698-F89C-4646-803D-B33EE631418E}" srcOrd="0" destOrd="0" presId="urn:microsoft.com/office/officeart/2008/layout/VerticalCurvedList"/>
    <dgm:cxn modelId="{D5108C02-5B51-4AAE-B6F3-1CEF7EB60530}" srcId="{DF9510D9-1332-4BA6-B2C7-310E153BEFCF}" destId="{DFF7E8E5-92C3-480D-8D0A-0F72D3647B3A}" srcOrd="0" destOrd="0" parTransId="{9D622133-EBD2-42CC-BD46-4952361647DA}" sibTransId="{CFE95F0F-07E4-451F-BC09-AE6EAD79148D}"/>
    <dgm:cxn modelId="{73592287-1E03-4837-B5CB-5D53953E496B}" type="presOf" srcId="{2BC11E81-8C2F-4594-AFFE-9ACA47E6E7C1}" destId="{402E870C-95AE-4B76-98E0-CAF13FB61A33}" srcOrd="0" destOrd="0" presId="urn:microsoft.com/office/officeart/2008/layout/VerticalCurvedList"/>
    <dgm:cxn modelId="{0865021E-27E7-4081-BB73-3EC763942725}" type="presOf" srcId="{DFF7E8E5-92C3-480D-8D0A-0F72D3647B3A}" destId="{96DB5AF3-C108-4C08-AC42-5CB21198DD7F}" srcOrd="0" destOrd="0" presId="urn:microsoft.com/office/officeart/2008/layout/VerticalCurvedList"/>
    <dgm:cxn modelId="{3BDB7BFC-C45A-4D1F-9E93-61F8B42404FC}" srcId="{DF9510D9-1332-4BA6-B2C7-310E153BEFCF}" destId="{2BC11E81-8C2F-4594-AFFE-9ACA47E6E7C1}" srcOrd="2" destOrd="0" parTransId="{A1F54300-9B50-4078-9143-544455E4DE95}" sibTransId="{F368DBC1-4371-4A2C-854B-5B426ACAFDB9}"/>
    <dgm:cxn modelId="{77301CF0-3151-4ACE-97A0-CFB6274E0612}" type="presOf" srcId="{D38EEB07-2337-409C-969B-8D53087743EF}" destId="{CF133BDD-7421-4C71-B090-449C3CE397B2}" srcOrd="0" destOrd="0" presId="urn:microsoft.com/office/officeart/2008/layout/VerticalCurvedList"/>
    <dgm:cxn modelId="{762FCCF5-286B-474A-B829-885D1A1A19ED}" srcId="{DF9510D9-1332-4BA6-B2C7-310E153BEFCF}" destId="{B81C9210-5C37-4A0B-AB6B-D980A9D8AE60}" srcOrd="4" destOrd="0" parTransId="{046596D4-3B15-4C77-A8BB-CCC7EBA67603}" sibTransId="{411E38D6-4F4E-41EB-8851-549858CCEE76}"/>
    <dgm:cxn modelId="{CF30A6EC-35AB-4AE2-987D-AF7C1DBC5EA6}" srcId="{DF9510D9-1332-4BA6-B2C7-310E153BEFCF}" destId="{D38EEB07-2337-409C-969B-8D53087743EF}" srcOrd="3" destOrd="0" parTransId="{1E816E95-2E3C-4451-8D7B-F22474091AC3}" sibTransId="{0FD6BBDB-84D9-4D23-A7CF-F8A36A1438C1}"/>
    <dgm:cxn modelId="{4D1CF428-F96F-43E2-8E9E-957DAC53E04A}" type="presOf" srcId="{DF9510D9-1332-4BA6-B2C7-310E153BEFCF}" destId="{2B35E3C1-9279-49A1-8F39-7CC136D949D4}" srcOrd="0" destOrd="0" presId="urn:microsoft.com/office/officeart/2008/layout/VerticalCurvedList"/>
    <dgm:cxn modelId="{EDEAC526-0B46-466F-AA22-C3232B9B2C2A}" type="presParOf" srcId="{2B35E3C1-9279-49A1-8F39-7CC136D949D4}" destId="{DDA387AE-82E3-4193-AE38-DB816DC18C78}" srcOrd="0" destOrd="0" presId="urn:microsoft.com/office/officeart/2008/layout/VerticalCurvedList"/>
    <dgm:cxn modelId="{EB5D2A1B-0391-404C-94AF-52CA9E8DC157}" type="presParOf" srcId="{DDA387AE-82E3-4193-AE38-DB816DC18C78}" destId="{B15512EB-812A-47A3-B220-11A1C1AA7C6D}" srcOrd="0" destOrd="0" presId="urn:microsoft.com/office/officeart/2008/layout/VerticalCurvedList"/>
    <dgm:cxn modelId="{EC772570-AEA8-4517-BC4A-7DF190AD804D}" type="presParOf" srcId="{B15512EB-812A-47A3-B220-11A1C1AA7C6D}" destId="{7748EF2E-EEDF-4D01-95A2-3F2E12A18EFD}" srcOrd="0" destOrd="0" presId="urn:microsoft.com/office/officeart/2008/layout/VerticalCurvedList"/>
    <dgm:cxn modelId="{D3F93335-3FE6-4DFA-90BA-3FF3AC658FE3}" type="presParOf" srcId="{B15512EB-812A-47A3-B220-11A1C1AA7C6D}" destId="{85BC2A01-FA9D-4EFF-A874-3F8302AAFD04}" srcOrd="1" destOrd="0" presId="urn:microsoft.com/office/officeart/2008/layout/VerticalCurvedList"/>
    <dgm:cxn modelId="{4D8C2ED1-672C-490B-9F4F-BA48AA72F801}" type="presParOf" srcId="{B15512EB-812A-47A3-B220-11A1C1AA7C6D}" destId="{74E7A4BA-F952-4261-878A-B4B22AD6DEE1}" srcOrd="2" destOrd="0" presId="urn:microsoft.com/office/officeart/2008/layout/VerticalCurvedList"/>
    <dgm:cxn modelId="{19C2943C-F837-4B65-B8C4-4AB41B228953}" type="presParOf" srcId="{B15512EB-812A-47A3-B220-11A1C1AA7C6D}" destId="{D9BA9484-7B4C-4E72-A057-24766B810640}" srcOrd="3" destOrd="0" presId="urn:microsoft.com/office/officeart/2008/layout/VerticalCurvedList"/>
    <dgm:cxn modelId="{ECFF7471-4816-4C8E-AF02-9A9E20A98949}" type="presParOf" srcId="{DDA387AE-82E3-4193-AE38-DB816DC18C78}" destId="{96DB5AF3-C108-4C08-AC42-5CB21198DD7F}" srcOrd="1" destOrd="0" presId="urn:microsoft.com/office/officeart/2008/layout/VerticalCurvedList"/>
    <dgm:cxn modelId="{ABD8F01E-BD60-460F-BDA7-77F2CD142CDB}" type="presParOf" srcId="{DDA387AE-82E3-4193-AE38-DB816DC18C78}" destId="{C4EFE8EC-29D6-468A-B357-15EEA1A0EDD9}" srcOrd="2" destOrd="0" presId="urn:microsoft.com/office/officeart/2008/layout/VerticalCurvedList"/>
    <dgm:cxn modelId="{DC786B5F-B7C1-4178-BD9B-9DAC4F679FC2}" type="presParOf" srcId="{C4EFE8EC-29D6-468A-B357-15EEA1A0EDD9}" destId="{6D95F1BA-15A3-4BBE-9120-0255F399314A}" srcOrd="0" destOrd="0" presId="urn:microsoft.com/office/officeart/2008/layout/VerticalCurvedList"/>
    <dgm:cxn modelId="{43A3B3EF-EE04-4446-B3F6-CF982787F898}" type="presParOf" srcId="{DDA387AE-82E3-4193-AE38-DB816DC18C78}" destId="{8A84C722-231D-41B9-93AE-78BA64C3B178}" srcOrd="3" destOrd="0" presId="urn:microsoft.com/office/officeart/2008/layout/VerticalCurvedList"/>
    <dgm:cxn modelId="{16EB28A6-EB05-45B7-8523-5191CEF273D0}" type="presParOf" srcId="{DDA387AE-82E3-4193-AE38-DB816DC18C78}" destId="{8D9E54A0-D330-4FB5-9E07-3ED01D2ED3E2}" srcOrd="4" destOrd="0" presId="urn:microsoft.com/office/officeart/2008/layout/VerticalCurvedList"/>
    <dgm:cxn modelId="{9634733A-CD89-473E-9685-E4AEC1FF9785}" type="presParOf" srcId="{8D9E54A0-D330-4FB5-9E07-3ED01D2ED3E2}" destId="{2EB59475-0A66-45B8-BA78-946045A0041B}" srcOrd="0" destOrd="0" presId="urn:microsoft.com/office/officeart/2008/layout/VerticalCurvedList"/>
    <dgm:cxn modelId="{1ECFF32A-E588-4538-BA2F-ACE7E1A964EF}" type="presParOf" srcId="{DDA387AE-82E3-4193-AE38-DB816DC18C78}" destId="{402E870C-95AE-4B76-98E0-CAF13FB61A33}" srcOrd="5" destOrd="0" presId="urn:microsoft.com/office/officeart/2008/layout/VerticalCurvedList"/>
    <dgm:cxn modelId="{7B46A29E-3A92-48C0-B013-D81D37C488ED}" type="presParOf" srcId="{DDA387AE-82E3-4193-AE38-DB816DC18C78}" destId="{F1784A71-45ED-4592-BEB1-35184595A5BA}" srcOrd="6" destOrd="0" presId="urn:microsoft.com/office/officeart/2008/layout/VerticalCurvedList"/>
    <dgm:cxn modelId="{BAD8C2E7-87B2-4C22-B36D-BD55B1AFABE4}" type="presParOf" srcId="{F1784A71-45ED-4592-BEB1-35184595A5BA}" destId="{BB9E6FB4-C5AD-4C5E-A8BB-21F3C37F0FF0}" srcOrd="0" destOrd="0" presId="urn:microsoft.com/office/officeart/2008/layout/VerticalCurvedList"/>
    <dgm:cxn modelId="{E6531A1B-C138-4776-ACB3-AEAFC5D74D99}" type="presParOf" srcId="{DDA387AE-82E3-4193-AE38-DB816DC18C78}" destId="{CF133BDD-7421-4C71-B090-449C3CE397B2}" srcOrd="7" destOrd="0" presId="urn:microsoft.com/office/officeart/2008/layout/VerticalCurvedList"/>
    <dgm:cxn modelId="{5025CE9C-EA1D-48E7-A31A-BC76DF79C8DC}" type="presParOf" srcId="{DDA387AE-82E3-4193-AE38-DB816DC18C78}" destId="{AF6FCF19-95A7-4BC9-BD42-676D9E21A423}" srcOrd="8" destOrd="0" presId="urn:microsoft.com/office/officeart/2008/layout/VerticalCurvedList"/>
    <dgm:cxn modelId="{F75CCCE2-6495-4E0C-ACE2-1711E23AC3D4}" type="presParOf" srcId="{AF6FCF19-95A7-4BC9-BD42-676D9E21A423}" destId="{41CC43C8-D98D-4F25-9885-BA02149650A2}" srcOrd="0" destOrd="0" presId="urn:microsoft.com/office/officeart/2008/layout/VerticalCurvedList"/>
    <dgm:cxn modelId="{350EC087-C471-4DA6-B109-B28901CC3FD8}" type="presParOf" srcId="{DDA387AE-82E3-4193-AE38-DB816DC18C78}" destId="{8672F698-F89C-4646-803D-B33EE631418E}" srcOrd="9" destOrd="0" presId="urn:microsoft.com/office/officeart/2008/layout/VerticalCurvedList"/>
    <dgm:cxn modelId="{D58B1DFF-DA16-4BC9-8E2D-474F0AB10F3B}" type="presParOf" srcId="{DDA387AE-82E3-4193-AE38-DB816DC18C78}" destId="{0BA7C2EE-D689-45DC-B549-B7A845EEB8F2}" srcOrd="10" destOrd="0" presId="urn:microsoft.com/office/officeart/2008/layout/VerticalCurvedList"/>
    <dgm:cxn modelId="{37925A35-85E8-4A98-87B2-22371F84AF4B}" type="presParOf" srcId="{0BA7C2EE-D689-45DC-B549-B7A845EEB8F2}" destId="{2928BA3E-6B3D-45D1-88AA-5835091FB40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714A9F-4D00-4AF7-A5E9-005712FF86A0}" type="doc">
      <dgm:prSet loTypeId="urn:microsoft.com/office/officeart/2005/8/layout/funnel1" loCatId="relationship" qsTypeId="urn:microsoft.com/office/officeart/2005/8/quickstyle/simple1" qsCatId="simple" csTypeId="urn:microsoft.com/office/officeart/2005/8/colors/colorful3" csCatId="colorful" phldr="1"/>
      <dgm:spPr/>
      <dgm:t>
        <a:bodyPr/>
        <a:lstStyle/>
        <a:p>
          <a:endParaRPr lang="fr-FR"/>
        </a:p>
      </dgm:t>
    </dgm:pt>
    <dgm:pt modelId="{FC1C28F3-8C86-4315-AB76-8C2669B967B0}">
      <dgm:prSet phldrT="[Texte]"/>
      <dgm:spPr/>
      <dgm:t>
        <a:bodyPr/>
        <a:lstStyle/>
        <a:p>
          <a:r>
            <a:rPr lang="fr-FR" dirty="0" smtClean="0"/>
            <a:t>Data 2015</a:t>
          </a:r>
          <a:endParaRPr lang="fr-FR" dirty="0"/>
        </a:p>
      </dgm:t>
    </dgm:pt>
    <dgm:pt modelId="{805224EE-7543-47BA-9544-31216EF3AAF2}" type="parTrans" cxnId="{FBC5E370-D851-40B0-A288-15EC41514E6C}">
      <dgm:prSet/>
      <dgm:spPr/>
      <dgm:t>
        <a:bodyPr/>
        <a:lstStyle/>
        <a:p>
          <a:endParaRPr lang="fr-FR"/>
        </a:p>
      </dgm:t>
    </dgm:pt>
    <dgm:pt modelId="{77A23CC5-5065-4168-A7A5-58331955B221}" type="sibTrans" cxnId="{FBC5E370-D851-40B0-A288-15EC41514E6C}">
      <dgm:prSet/>
      <dgm:spPr/>
      <dgm:t>
        <a:bodyPr/>
        <a:lstStyle/>
        <a:p>
          <a:endParaRPr lang="fr-FR"/>
        </a:p>
      </dgm:t>
    </dgm:pt>
    <dgm:pt modelId="{6DD5E260-3494-4A26-87D0-02840521AA91}">
      <dgm:prSet phldrT="[Texte]"/>
      <dgm:spPr/>
      <dgm:t>
        <a:bodyPr/>
        <a:lstStyle/>
        <a:p>
          <a:r>
            <a:rPr lang="fr-FR" dirty="0" smtClean="0"/>
            <a:t>Data 2016</a:t>
          </a:r>
          <a:endParaRPr lang="fr-FR" dirty="0"/>
        </a:p>
      </dgm:t>
    </dgm:pt>
    <dgm:pt modelId="{E1EACF7A-9EBB-40B0-9904-8B8847C6BE0B}" type="parTrans" cxnId="{C5F3AECC-509D-4E51-8645-6D088CA3F605}">
      <dgm:prSet/>
      <dgm:spPr/>
      <dgm:t>
        <a:bodyPr/>
        <a:lstStyle/>
        <a:p>
          <a:endParaRPr lang="fr-FR"/>
        </a:p>
      </dgm:t>
    </dgm:pt>
    <dgm:pt modelId="{78B30BC9-60B3-4B65-B740-F29DAA4B3B78}" type="sibTrans" cxnId="{C5F3AECC-509D-4E51-8645-6D088CA3F605}">
      <dgm:prSet/>
      <dgm:spPr/>
      <dgm:t>
        <a:bodyPr/>
        <a:lstStyle/>
        <a:p>
          <a:endParaRPr lang="fr-FR"/>
        </a:p>
      </dgm:t>
    </dgm:pt>
    <dgm:pt modelId="{02B66ADE-2B3D-4634-9263-7DD88AFBBB3F}">
      <dgm:prSet phldrT="[Texte]" custT="1"/>
      <dgm:spPr/>
      <dgm:t>
        <a:bodyPr/>
        <a:lstStyle/>
        <a:p>
          <a:r>
            <a:rPr lang="fr-FR" sz="1600" b="1" dirty="0" smtClean="0"/>
            <a:t>Data concaténée</a:t>
          </a:r>
          <a:endParaRPr lang="fr-FR" sz="1600" b="1" dirty="0"/>
        </a:p>
      </dgm:t>
    </dgm:pt>
    <dgm:pt modelId="{2127E01B-C991-480B-83C0-95B31CE87FA6}" type="parTrans" cxnId="{78C557BC-BF85-4798-9916-5A070AD279E2}">
      <dgm:prSet/>
      <dgm:spPr/>
      <dgm:t>
        <a:bodyPr/>
        <a:lstStyle/>
        <a:p>
          <a:endParaRPr lang="fr-FR"/>
        </a:p>
      </dgm:t>
    </dgm:pt>
    <dgm:pt modelId="{3779D1E4-3648-4443-832B-DC8573753D03}" type="sibTrans" cxnId="{78C557BC-BF85-4798-9916-5A070AD279E2}">
      <dgm:prSet/>
      <dgm:spPr/>
      <dgm:t>
        <a:bodyPr/>
        <a:lstStyle/>
        <a:p>
          <a:endParaRPr lang="fr-FR"/>
        </a:p>
      </dgm:t>
    </dgm:pt>
    <dgm:pt modelId="{E463DA71-F003-44DC-9725-B68148BB30F6}">
      <dgm:prSet phldrT="[Texte]" custT="1"/>
      <dgm:spPr/>
      <dgm:t>
        <a:bodyPr/>
        <a:lstStyle/>
        <a:p>
          <a:r>
            <a:rPr lang="fr-FR" sz="1200" b="1" dirty="0" smtClean="0"/>
            <a:t>6716 lignes</a:t>
          </a:r>
          <a:endParaRPr lang="fr-FR" sz="1200" b="1" dirty="0"/>
        </a:p>
      </dgm:t>
    </dgm:pt>
    <dgm:pt modelId="{5B27C154-6B23-45E8-BE4C-4AE4C4611B04}" type="parTrans" cxnId="{42E1E094-2BC2-4573-BC4A-B5DE91D124CE}">
      <dgm:prSet/>
      <dgm:spPr/>
      <dgm:t>
        <a:bodyPr/>
        <a:lstStyle/>
        <a:p>
          <a:endParaRPr lang="fr-FR"/>
        </a:p>
      </dgm:t>
    </dgm:pt>
    <dgm:pt modelId="{204795E6-CAB2-4543-B9B5-F786254DF4F2}" type="sibTrans" cxnId="{42E1E094-2BC2-4573-BC4A-B5DE91D124CE}">
      <dgm:prSet/>
      <dgm:spPr/>
      <dgm:t>
        <a:bodyPr/>
        <a:lstStyle/>
        <a:p>
          <a:endParaRPr lang="fr-FR"/>
        </a:p>
      </dgm:t>
    </dgm:pt>
    <dgm:pt modelId="{0D5272DC-27DC-469B-8478-DF22D58D9395}">
      <dgm:prSet phldrT="[Texte]" custT="1"/>
      <dgm:spPr/>
      <dgm:t>
        <a:bodyPr/>
        <a:lstStyle/>
        <a:p>
          <a:r>
            <a:rPr lang="fr-FR" sz="1200" b="1" dirty="0" smtClean="0"/>
            <a:t>52 colonnes</a:t>
          </a:r>
          <a:endParaRPr lang="fr-FR" sz="1200" b="1" dirty="0"/>
        </a:p>
      </dgm:t>
    </dgm:pt>
    <dgm:pt modelId="{8D541AEA-787C-4F0B-B19F-72896CE7E7CB}" type="parTrans" cxnId="{FB86C95E-EE08-47FF-8BB7-BC16EC2B5F8C}">
      <dgm:prSet/>
      <dgm:spPr/>
      <dgm:t>
        <a:bodyPr/>
        <a:lstStyle/>
        <a:p>
          <a:endParaRPr lang="fr-FR"/>
        </a:p>
      </dgm:t>
    </dgm:pt>
    <dgm:pt modelId="{35DFF3A0-0362-45B3-9146-7F7BC32BECF2}" type="sibTrans" cxnId="{FB86C95E-EE08-47FF-8BB7-BC16EC2B5F8C}">
      <dgm:prSet/>
      <dgm:spPr/>
      <dgm:t>
        <a:bodyPr/>
        <a:lstStyle/>
        <a:p>
          <a:endParaRPr lang="fr-FR"/>
        </a:p>
      </dgm:t>
    </dgm:pt>
    <dgm:pt modelId="{840F7018-AC96-4E9F-B5B5-B7B26E06C1D1}">
      <dgm:prSet phldrT="[Texte]"/>
      <dgm:spPr/>
      <dgm:t>
        <a:bodyPr/>
        <a:lstStyle/>
        <a:p>
          <a:r>
            <a:rPr lang="fr-FR" dirty="0" smtClean="0"/>
            <a:t>3340 lignes</a:t>
          </a:r>
          <a:endParaRPr lang="fr-FR" dirty="0"/>
        </a:p>
      </dgm:t>
    </dgm:pt>
    <dgm:pt modelId="{072CAF01-687B-4623-B7D2-39CE5AA4357F}" type="parTrans" cxnId="{53670600-1F74-4F0F-AFB3-AE0B97660DB9}">
      <dgm:prSet/>
      <dgm:spPr/>
      <dgm:t>
        <a:bodyPr/>
        <a:lstStyle/>
        <a:p>
          <a:endParaRPr lang="fr-FR"/>
        </a:p>
      </dgm:t>
    </dgm:pt>
    <dgm:pt modelId="{D4DF4109-ED02-4F89-B1F5-881CD12C3A02}" type="sibTrans" cxnId="{53670600-1F74-4F0F-AFB3-AE0B97660DB9}">
      <dgm:prSet/>
      <dgm:spPr/>
      <dgm:t>
        <a:bodyPr/>
        <a:lstStyle/>
        <a:p>
          <a:endParaRPr lang="fr-FR"/>
        </a:p>
      </dgm:t>
    </dgm:pt>
    <dgm:pt modelId="{F43F77CA-3484-43EF-8A60-52385D31FE28}">
      <dgm:prSet phldrT="[Texte]"/>
      <dgm:spPr/>
      <dgm:t>
        <a:bodyPr/>
        <a:lstStyle/>
        <a:p>
          <a:r>
            <a:rPr lang="fr-FR" dirty="0" smtClean="0"/>
            <a:t>47 colonnes</a:t>
          </a:r>
          <a:endParaRPr lang="fr-FR" dirty="0"/>
        </a:p>
      </dgm:t>
    </dgm:pt>
    <dgm:pt modelId="{21D341AD-5D9D-4764-B323-B006CFD1BB90}" type="parTrans" cxnId="{AA338BD9-F976-443A-A741-191D53055945}">
      <dgm:prSet/>
      <dgm:spPr/>
      <dgm:t>
        <a:bodyPr/>
        <a:lstStyle/>
        <a:p>
          <a:endParaRPr lang="fr-FR"/>
        </a:p>
      </dgm:t>
    </dgm:pt>
    <dgm:pt modelId="{46FF6809-2728-421F-92EC-A42B15D5440B}" type="sibTrans" cxnId="{AA338BD9-F976-443A-A741-191D53055945}">
      <dgm:prSet/>
      <dgm:spPr/>
      <dgm:t>
        <a:bodyPr/>
        <a:lstStyle/>
        <a:p>
          <a:endParaRPr lang="fr-FR"/>
        </a:p>
      </dgm:t>
    </dgm:pt>
    <dgm:pt modelId="{3D383047-9AD0-4A27-8F1E-FBBDD6F88E69}">
      <dgm:prSet phldrT="[Texte]"/>
      <dgm:spPr/>
      <dgm:t>
        <a:bodyPr/>
        <a:lstStyle/>
        <a:p>
          <a:r>
            <a:rPr lang="fr-FR" dirty="0" smtClean="0"/>
            <a:t>3376 lignes</a:t>
          </a:r>
          <a:endParaRPr lang="fr-FR" dirty="0"/>
        </a:p>
      </dgm:t>
    </dgm:pt>
    <dgm:pt modelId="{DCB3F527-6095-492E-AED5-993F1725167D}" type="parTrans" cxnId="{EAB717F4-7A8C-473F-AA52-766CA336270A}">
      <dgm:prSet/>
      <dgm:spPr/>
      <dgm:t>
        <a:bodyPr/>
        <a:lstStyle/>
        <a:p>
          <a:endParaRPr lang="fr-FR"/>
        </a:p>
      </dgm:t>
    </dgm:pt>
    <dgm:pt modelId="{CF1899A7-EA63-432C-B700-35B9CF533BFA}" type="sibTrans" cxnId="{EAB717F4-7A8C-473F-AA52-766CA336270A}">
      <dgm:prSet/>
      <dgm:spPr/>
      <dgm:t>
        <a:bodyPr/>
        <a:lstStyle/>
        <a:p>
          <a:endParaRPr lang="fr-FR"/>
        </a:p>
      </dgm:t>
    </dgm:pt>
    <dgm:pt modelId="{0E959A80-D0E5-4D48-9A02-38C034D03B24}">
      <dgm:prSet phldrT="[Texte]"/>
      <dgm:spPr/>
      <dgm:t>
        <a:bodyPr/>
        <a:lstStyle/>
        <a:p>
          <a:r>
            <a:rPr lang="fr-FR" dirty="0" smtClean="0"/>
            <a:t>46 colonnes</a:t>
          </a:r>
          <a:endParaRPr lang="fr-FR" dirty="0"/>
        </a:p>
      </dgm:t>
    </dgm:pt>
    <dgm:pt modelId="{AF318424-47C1-4B03-B0E3-81C8202ECFC6}" type="parTrans" cxnId="{6BEA003C-ED66-431D-82C4-AB310BD3A107}">
      <dgm:prSet/>
      <dgm:spPr/>
      <dgm:t>
        <a:bodyPr/>
        <a:lstStyle/>
        <a:p>
          <a:endParaRPr lang="fr-FR"/>
        </a:p>
      </dgm:t>
    </dgm:pt>
    <dgm:pt modelId="{B197DD76-EA59-4BFE-BAD5-A6BE15903424}" type="sibTrans" cxnId="{6BEA003C-ED66-431D-82C4-AB310BD3A107}">
      <dgm:prSet/>
      <dgm:spPr/>
      <dgm:t>
        <a:bodyPr/>
        <a:lstStyle/>
        <a:p>
          <a:endParaRPr lang="fr-FR"/>
        </a:p>
      </dgm:t>
    </dgm:pt>
    <dgm:pt modelId="{A54D88FB-9F09-4A6F-B690-CBE7F2CE1DCC}" type="pres">
      <dgm:prSet presAssocID="{B5714A9F-4D00-4AF7-A5E9-005712FF86A0}" presName="Name0" presStyleCnt="0">
        <dgm:presLayoutVars>
          <dgm:chMax val="4"/>
          <dgm:resizeHandles val="exact"/>
        </dgm:presLayoutVars>
      </dgm:prSet>
      <dgm:spPr/>
    </dgm:pt>
    <dgm:pt modelId="{875244EF-9674-47A2-871C-2317365794E7}" type="pres">
      <dgm:prSet presAssocID="{B5714A9F-4D00-4AF7-A5E9-005712FF86A0}" presName="ellipse" presStyleLbl="trBgShp" presStyleIdx="0" presStyleCnt="1" custLinFactNeighborY="5040"/>
      <dgm:spPr/>
    </dgm:pt>
    <dgm:pt modelId="{29B00808-6476-4534-A94D-EC25E9E468F7}" type="pres">
      <dgm:prSet presAssocID="{B5714A9F-4D00-4AF7-A5E9-005712FF86A0}" presName="arrow1" presStyleLbl="fgShp" presStyleIdx="0" presStyleCnt="1"/>
      <dgm:spPr/>
    </dgm:pt>
    <dgm:pt modelId="{6365B100-5BD1-48E4-BB18-194DD36345CE}" type="pres">
      <dgm:prSet presAssocID="{B5714A9F-4D00-4AF7-A5E9-005712FF86A0}" presName="rectangle" presStyleLbl="revTx" presStyleIdx="0" presStyleCnt="1">
        <dgm:presLayoutVars>
          <dgm:bulletEnabled val="1"/>
        </dgm:presLayoutVars>
      </dgm:prSet>
      <dgm:spPr/>
      <dgm:t>
        <a:bodyPr/>
        <a:lstStyle/>
        <a:p>
          <a:endParaRPr lang="fr-FR"/>
        </a:p>
      </dgm:t>
    </dgm:pt>
    <dgm:pt modelId="{A97B30E6-F8C7-47CE-832E-29AAA328C0A4}" type="pres">
      <dgm:prSet presAssocID="{6DD5E260-3494-4A26-87D0-02840521AA91}" presName="item1" presStyleLbl="node1" presStyleIdx="0" presStyleCnt="2">
        <dgm:presLayoutVars>
          <dgm:bulletEnabled val="1"/>
        </dgm:presLayoutVars>
      </dgm:prSet>
      <dgm:spPr/>
      <dgm:t>
        <a:bodyPr/>
        <a:lstStyle/>
        <a:p>
          <a:endParaRPr lang="fr-FR"/>
        </a:p>
      </dgm:t>
    </dgm:pt>
    <dgm:pt modelId="{73BFB644-46C9-4632-88AC-90DB1A8D5C53}" type="pres">
      <dgm:prSet presAssocID="{02B66ADE-2B3D-4634-9263-7DD88AFBBB3F}" presName="item2" presStyleLbl="node1" presStyleIdx="1" presStyleCnt="2">
        <dgm:presLayoutVars>
          <dgm:bulletEnabled val="1"/>
        </dgm:presLayoutVars>
      </dgm:prSet>
      <dgm:spPr/>
    </dgm:pt>
    <dgm:pt modelId="{68BC07FD-093E-4CC5-890B-693808B76A9C}" type="pres">
      <dgm:prSet presAssocID="{B5714A9F-4D00-4AF7-A5E9-005712FF86A0}" presName="funnel" presStyleLbl="trAlignAcc1" presStyleIdx="0" presStyleCnt="1"/>
      <dgm:spPr/>
    </dgm:pt>
  </dgm:ptLst>
  <dgm:cxnLst>
    <dgm:cxn modelId="{634EBCA8-22BE-43F7-A15D-576188C5D110}" type="presOf" srcId="{B5714A9F-4D00-4AF7-A5E9-005712FF86A0}" destId="{A54D88FB-9F09-4A6F-B690-CBE7F2CE1DCC}" srcOrd="0" destOrd="0" presId="urn:microsoft.com/office/officeart/2005/8/layout/funnel1"/>
    <dgm:cxn modelId="{EAB717F4-7A8C-473F-AA52-766CA336270A}" srcId="{6DD5E260-3494-4A26-87D0-02840521AA91}" destId="{3D383047-9AD0-4A27-8F1E-FBBDD6F88E69}" srcOrd="0" destOrd="0" parTransId="{DCB3F527-6095-492E-AED5-993F1725167D}" sibTransId="{CF1899A7-EA63-432C-B700-35B9CF533BFA}"/>
    <dgm:cxn modelId="{905BBB0A-6651-4837-B751-9020A705B228}" type="presOf" srcId="{F43F77CA-3484-43EF-8A60-52385D31FE28}" destId="{73BFB644-46C9-4632-88AC-90DB1A8D5C53}" srcOrd="0" destOrd="2" presId="urn:microsoft.com/office/officeart/2005/8/layout/funnel1"/>
    <dgm:cxn modelId="{6BEA003C-ED66-431D-82C4-AB310BD3A107}" srcId="{6DD5E260-3494-4A26-87D0-02840521AA91}" destId="{0E959A80-D0E5-4D48-9A02-38C034D03B24}" srcOrd="1" destOrd="0" parTransId="{AF318424-47C1-4B03-B0E3-81C8202ECFC6}" sibTransId="{B197DD76-EA59-4BFE-BAD5-A6BE15903424}"/>
    <dgm:cxn modelId="{2B75AEC1-876F-4B5D-8DFA-A871A4B83517}" type="presOf" srcId="{0D5272DC-27DC-469B-8478-DF22D58D9395}" destId="{6365B100-5BD1-48E4-BB18-194DD36345CE}" srcOrd="0" destOrd="2" presId="urn:microsoft.com/office/officeart/2005/8/layout/funnel1"/>
    <dgm:cxn modelId="{78C557BC-BF85-4798-9916-5A070AD279E2}" srcId="{B5714A9F-4D00-4AF7-A5E9-005712FF86A0}" destId="{02B66ADE-2B3D-4634-9263-7DD88AFBBB3F}" srcOrd="2" destOrd="0" parTransId="{2127E01B-C991-480B-83C0-95B31CE87FA6}" sibTransId="{3779D1E4-3648-4443-832B-DC8573753D03}"/>
    <dgm:cxn modelId="{CC9FAA3C-3B29-4CE2-BE0E-A897ED50D30A}" type="presOf" srcId="{840F7018-AC96-4E9F-B5B5-B7B26E06C1D1}" destId="{73BFB644-46C9-4632-88AC-90DB1A8D5C53}" srcOrd="0" destOrd="1" presId="urn:microsoft.com/office/officeart/2005/8/layout/funnel1"/>
    <dgm:cxn modelId="{FB86C95E-EE08-47FF-8BB7-BC16EC2B5F8C}" srcId="{02B66ADE-2B3D-4634-9263-7DD88AFBBB3F}" destId="{0D5272DC-27DC-469B-8478-DF22D58D9395}" srcOrd="1" destOrd="0" parTransId="{8D541AEA-787C-4F0B-B19F-72896CE7E7CB}" sibTransId="{35DFF3A0-0362-45B3-9146-7F7BC32BECF2}"/>
    <dgm:cxn modelId="{C5F3AECC-509D-4E51-8645-6D088CA3F605}" srcId="{B5714A9F-4D00-4AF7-A5E9-005712FF86A0}" destId="{6DD5E260-3494-4A26-87D0-02840521AA91}" srcOrd="1" destOrd="0" parTransId="{E1EACF7A-9EBB-40B0-9904-8B8847C6BE0B}" sibTransId="{78B30BC9-60B3-4B65-B740-F29DAA4B3B78}"/>
    <dgm:cxn modelId="{4607B53D-9032-4D32-888C-07CD69002E42}" type="presOf" srcId="{0E959A80-D0E5-4D48-9A02-38C034D03B24}" destId="{A97B30E6-F8C7-47CE-832E-29AAA328C0A4}" srcOrd="0" destOrd="2" presId="urn:microsoft.com/office/officeart/2005/8/layout/funnel1"/>
    <dgm:cxn modelId="{402A286C-6B00-492A-AF5A-64C16EDDAD46}" type="presOf" srcId="{02B66ADE-2B3D-4634-9263-7DD88AFBBB3F}" destId="{6365B100-5BD1-48E4-BB18-194DD36345CE}" srcOrd="0" destOrd="0" presId="urn:microsoft.com/office/officeart/2005/8/layout/funnel1"/>
    <dgm:cxn modelId="{FBC5E370-D851-40B0-A288-15EC41514E6C}" srcId="{B5714A9F-4D00-4AF7-A5E9-005712FF86A0}" destId="{FC1C28F3-8C86-4315-AB76-8C2669B967B0}" srcOrd="0" destOrd="0" parTransId="{805224EE-7543-47BA-9544-31216EF3AAF2}" sibTransId="{77A23CC5-5065-4168-A7A5-58331955B221}"/>
    <dgm:cxn modelId="{42E1E094-2BC2-4573-BC4A-B5DE91D124CE}" srcId="{02B66ADE-2B3D-4634-9263-7DD88AFBBB3F}" destId="{E463DA71-F003-44DC-9725-B68148BB30F6}" srcOrd="0" destOrd="0" parTransId="{5B27C154-6B23-45E8-BE4C-4AE4C4611B04}" sibTransId="{204795E6-CAB2-4543-B9B5-F786254DF4F2}"/>
    <dgm:cxn modelId="{AA338BD9-F976-443A-A741-191D53055945}" srcId="{FC1C28F3-8C86-4315-AB76-8C2669B967B0}" destId="{F43F77CA-3484-43EF-8A60-52385D31FE28}" srcOrd="1" destOrd="0" parTransId="{21D341AD-5D9D-4764-B323-B006CFD1BB90}" sibTransId="{46FF6809-2728-421F-92EC-A42B15D5440B}"/>
    <dgm:cxn modelId="{AF36F64E-8F51-4B87-9C54-34BD39310902}" type="presOf" srcId="{FC1C28F3-8C86-4315-AB76-8C2669B967B0}" destId="{73BFB644-46C9-4632-88AC-90DB1A8D5C53}" srcOrd="0" destOrd="0" presId="urn:microsoft.com/office/officeart/2005/8/layout/funnel1"/>
    <dgm:cxn modelId="{8FEBFE67-8CF4-4B79-80D2-3C5B08EC8235}" type="presOf" srcId="{6DD5E260-3494-4A26-87D0-02840521AA91}" destId="{A97B30E6-F8C7-47CE-832E-29AAA328C0A4}" srcOrd="0" destOrd="0" presId="urn:microsoft.com/office/officeart/2005/8/layout/funnel1"/>
    <dgm:cxn modelId="{E91F2FED-F086-4FDD-895C-0E19717C8CFA}" type="presOf" srcId="{E463DA71-F003-44DC-9725-B68148BB30F6}" destId="{6365B100-5BD1-48E4-BB18-194DD36345CE}" srcOrd="0" destOrd="1" presId="urn:microsoft.com/office/officeart/2005/8/layout/funnel1"/>
    <dgm:cxn modelId="{53670600-1F74-4F0F-AFB3-AE0B97660DB9}" srcId="{FC1C28F3-8C86-4315-AB76-8C2669B967B0}" destId="{840F7018-AC96-4E9F-B5B5-B7B26E06C1D1}" srcOrd="0" destOrd="0" parTransId="{072CAF01-687B-4623-B7D2-39CE5AA4357F}" sibTransId="{D4DF4109-ED02-4F89-B1F5-881CD12C3A02}"/>
    <dgm:cxn modelId="{DFB459A4-69AC-410A-AECC-1F4B4DEF0C01}" type="presOf" srcId="{3D383047-9AD0-4A27-8F1E-FBBDD6F88E69}" destId="{A97B30E6-F8C7-47CE-832E-29AAA328C0A4}" srcOrd="0" destOrd="1" presId="urn:microsoft.com/office/officeart/2005/8/layout/funnel1"/>
    <dgm:cxn modelId="{292F00BE-115D-4D44-961F-51E1EE91E8D9}" type="presParOf" srcId="{A54D88FB-9F09-4A6F-B690-CBE7F2CE1DCC}" destId="{875244EF-9674-47A2-871C-2317365794E7}" srcOrd="0" destOrd="0" presId="urn:microsoft.com/office/officeart/2005/8/layout/funnel1"/>
    <dgm:cxn modelId="{016AC9C4-AAA7-47B4-8515-E6C79E2FB428}" type="presParOf" srcId="{A54D88FB-9F09-4A6F-B690-CBE7F2CE1DCC}" destId="{29B00808-6476-4534-A94D-EC25E9E468F7}" srcOrd="1" destOrd="0" presId="urn:microsoft.com/office/officeart/2005/8/layout/funnel1"/>
    <dgm:cxn modelId="{F940A6D5-1092-4451-95B1-2FCB70326221}" type="presParOf" srcId="{A54D88FB-9F09-4A6F-B690-CBE7F2CE1DCC}" destId="{6365B100-5BD1-48E4-BB18-194DD36345CE}" srcOrd="2" destOrd="0" presId="urn:microsoft.com/office/officeart/2005/8/layout/funnel1"/>
    <dgm:cxn modelId="{361FD371-52C5-47EE-9C85-A3999150AF46}" type="presParOf" srcId="{A54D88FB-9F09-4A6F-B690-CBE7F2CE1DCC}" destId="{A97B30E6-F8C7-47CE-832E-29AAA328C0A4}" srcOrd="3" destOrd="0" presId="urn:microsoft.com/office/officeart/2005/8/layout/funnel1"/>
    <dgm:cxn modelId="{1D09C9B1-1029-458E-A9D0-AC4077E28034}" type="presParOf" srcId="{A54D88FB-9F09-4A6F-B690-CBE7F2CE1DCC}" destId="{73BFB644-46C9-4632-88AC-90DB1A8D5C53}" srcOrd="4" destOrd="0" presId="urn:microsoft.com/office/officeart/2005/8/layout/funnel1"/>
    <dgm:cxn modelId="{35B473DF-7F1F-4E97-815B-01F77AB7E322}" type="presParOf" srcId="{A54D88FB-9F09-4A6F-B690-CBE7F2CE1DCC}" destId="{68BC07FD-093E-4CC5-890B-693808B76A9C}" srcOrd="5"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AD1D1A-8560-4A7F-9AFA-060B6A3B4FBA}" type="doc">
      <dgm:prSet loTypeId="urn:microsoft.com/office/officeart/2005/8/layout/hProcess6" loCatId="process" qsTypeId="urn:microsoft.com/office/officeart/2005/8/quickstyle/simple3" qsCatId="simple" csTypeId="urn:microsoft.com/office/officeart/2005/8/colors/colorful4" csCatId="colorful" phldr="1"/>
      <dgm:spPr/>
      <dgm:t>
        <a:bodyPr/>
        <a:lstStyle/>
        <a:p>
          <a:endParaRPr lang="fr-FR"/>
        </a:p>
      </dgm:t>
    </dgm:pt>
    <dgm:pt modelId="{6AA926D3-420D-4175-8FB0-E0E4CDCFC855}">
      <dgm:prSet phldrT="[Texte]"/>
      <dgm:spPr/>
      <dgm:t>
        <a:bodyPr/>
        <a:lstStyle/>
        <a:p>
          <a:r>
            <a:rPr lang="fr-FR" dirty="0" smtClean="0"/>
            <a:t>Supprimer </a:t>
          </a:r>
          <a:r>
            <a:rPr lang="fr-FR" dirty="0" err="1" smtClean="0"/>
            <a:t>EnergyStarScore</a:t>
          </a:r>
          <a:endParaRPr lang="fr-FR" dirty="0"/>
        </a:p>
      </dgm:t>
    </dgm:pt>
    <dgm:pt modelId="{886C9F91-D374-42F4-BB02-76FCF83CF79A}" type="parTrans" cxnId="{F4C31993-B85D-4DE2-B98B-F52E32CD4AE9}">
      <dgm:prSet/>
      <dgm:spPr/>
      <dgm:t>
        <a:bodyPr/>
        <a:lstStyle/>
        <a:p>
          <a:endParaRPr lang="fr-FR"/>
        </a:p>
      </dgm:t>
    </dgm:pt>
    <dgm:pt modelId="{CB51E42C-8498-4925-AB5C-AFC8FD6CE140}" type="sibTrans" cxnId="{F4C31993-B85D-4DE2-B98B-F52E32CD4AE9}">
      <dgm:prSet/>
      <dgm:spPr/>
      <dgm:t>
        <a:bodyPr/>
        <a:lstStyle/>
        <a:p>
          <a:endParaRPr lang="fr-FR"/>
        </a:p>
      </dgm:t>
    </dgm:pt>
    <dgm:pt modelId="{C8A3E20D-2247-449E-B4FF-0CC61F97088B}">
      <dgm:prSet phldrT="[Texte]"/>
      <dgm:spPr/>
      <dgm:t>
        <a:bodyPr/>
        <a:lstStyle/>
        <a:p>
          <a:r>
            <a:rPr lang="fr-FR" b="0" dirty="0" smtClean="0"/>
            <a:t>L’ordre d’importance des </a:t>
          </a:r>
          <a:r>
            <a:rPr lang="fr-FR" b="0" dirty="0" err="1" smtClean="0"/>
            <a:t>features</a:t>
          </a:r>
          <a:r>
            <a:rPr lang="fr-FR" b="0" dirty="0" smtClean="0"/>
            <a:t> change</a:t>
          </a:r>
          <a:endParaRPr lang="fr-FR" b="0" dirty="0"/>
        </a:p>
      </dgm:t>
    </dgm:pt>
    <dgm:pt modelId="{7CB0F63D-28DC-422D-A778-11BB9D0126EC}" type="parTrans" cxnId="{30C2DC45-5817-401E-BBC8-25195A8C9EED}">
      <dgm:prSet/>
      <dgm:spPr/>
      <dgm:t>
        <a:bodyPr/>
        <a:lstStyle/>
        <a:p>
          <a:endParaRPr lang="fr-FR"/>
        </a:p>
      </dgm:t>
    </dgm:pt>
    <dgm:pt modelId="{F83A6FB9-E7CC-463C-BD1F-346D3A7FCBEF}" type="sibTrans" cxnId="{30C2DC45-5817-401E-BBC8-25195A8C9EED}">
      <dgm:prSet/>
      <dgm:spPr/>
      <dgm:t>
        <a:bodyPr/>
        <a:lstStyle/>
        <a:p>
          <a:endParaRPr lang="fr-FR"/>
        </a:p>
      </dgm:t>
    </dgm:pt>
    <dgm:pt modelId="{58AD0DB5-3FC8-4BC0-BF0B-1A2209090A11}" type="pres">
      <dgm:prSet presAssocID="{07AD1D1A-8560-4A7F-9AFA-060B6A3B4FBA}" presName="theList" presStyleCnt="0">
        <dgm:presLayoutVars>
          <dgm:dir/>
          <dgm:animLvl val="lvl"/>
          <dgm:resizeHandles val="exact"/>
        </dgm:presLayoutVars>
      </dgm:prSet>
      <dgm:spPr/>
    </dgm:pt>
    <dgm:pt modelId="{AB17C0E7-CCEC-4A5B-8C36-B4748A9EB2F9}" type="pres">
      <dgm:prSet presAssocID="{6AA926D3-420D-4175-8FB0-E0E4CDCFC855}" presName="compNode" presStyleCnt="0"/>
      <dgm:spPr/>
    </dgm:pt>
    <dgm:pt modelId="{F33D44DA-1DEE-4420-AA21-A995E30E9D74}" type="pres">
      <dgm:prSet presAssocID="{6AA926D3-420D-4175-8FB0-E0E4CDCFC855}" presName="noGeometry" presStyleCnt="0"/>
      <dgm:spPr/>
    </dgm:pt>
    <dgm:pt modelId="{602118CF-14F9-4358-B440-13F3786648FE}" type="pres">
      <dgm:prSet presAssocID="{6AA926D3-420D-4175-8FB0-E0E4CDCFC855}" presName="childTextVisible" presStyleLbl="bgAccFollowNode1" presStyleIdx="0" presStyleCnt="1">
        <dgm:presLayoutVars>
          <dgm:bulletEnabled val="1"/>
        </dgm:presLayoutVars>
      </dgm:prSet>
      <dgm:spPr/>
      <dgm:t>
        <a:bodyPr/>
        <a:lstStyle/>
        <a:p>
          <a:endParaRPr lang="fr-FR"/>
        </a:p>
      </dgm:t>
    </dgm:pt>
    <dgm:pt modelId="{2517386F-7F84-46C0-A679-2660B9C76E82}" type="pres">
      <dgm:prSet presAssocID="{6AA926D3-420D-4175-8FB0-E0E4CDCFC855}" presName="childTextHidden" presStyleLbl="bgAccFollowNode1" presStyleIdx="0" presStyleCnt="1"/>
      <dgm:spPr/>
      <dgm:t>
        <a:bodyPr/>
        <a:lstStyle/>
        <a:p>
          <a:endParaRPr lang="fr-FR"/>
        </a:p>
      </dgm:t>
    </dgm:pt>
    <dgm:pt modelId="{4FF951D1-DB45-4D0A-A763-B083487886CE}" type="pres">
      <dgm:prSet presAssocID="{6AA926D3-420D-4175-8FB0-E0E4CDCFC855}" presName="parentText" presStyleLbl="node1" presStyleIdx="0" presStyleCnt="1">
        <dgm:presLayoutVars>
          <dgm:chMax val="1"/>
          <dgm:bulletEnabled val="1"/>
        </dgm:presLayoutVars>
      </dgm:prSet>
      <dgm:spPr/>
      <dgm:t>
        <a:bodyPr/>
        <a:lstStyle/>
        <a:p>
          <a:endParaRPr lang="fr-FR"/>
        </a:p>
      </dgm:t>
    </dgm:pt>
  </dgm:ptLst>
  <dgm:cxnLst>
    <dgm:cxn modelId="{30C2DC45-5817-401E-BBC8-25195A8C9EED}" srcId="{6AA926D3-420D-4175-8FB0-E0E4CDCFC855}" destId="{C8A3E20D-2247-449E-B4FF-0CC61F97088B}" srcOrd="0" destOrd="0" parTransId="{7CB0F63D-28DC-422D-A778-11BB9D0126EC}" sibTransId="{F83A6FB9-E7CC-463C-BD1F-346D3A7FCBEF}"/>
    <dgm:cxn modelId="{F4C31993-B85D-4DE2-B98B-F52E32CD4AE9}" srcId="{07AD1D1A-8560-4A7F-9AFA-060B6A3B4FBA}" destId="{6AA926D3-420D-4175-8FB0-E0E4CDCFC855}" srcOrd="0" destOrd="0" parTransId="{886C9F91-D374-42F4-BB02-76FCF83CF79A}" sibTransId="{CB51E42C-8498-4925-AB5C-AFC8FD6CE140}"/>
    <dgm:cxn modelId="{950D15F0-9614-4E08-A777-D49DE6E8E9FB}" type="presOf" srcId="{C8A3E20D-2247-449E-B4FF-0CC61F97088B}" destId="{2517386F-7F84-46C0-A679-2660B9C76E82}" srcOrd="1" destOrd="0" presId="urn:microsoft.com/office/officeart/2005/8/layout/hProcess6"/>
    <dgm:cxn modelId="{6108227F-015F-4F73-97DD-E45EA1B9581B}" type="presOf" srcId="{C8A3E20D-2247-449E-B4FF-0CC61F97088B}" destId="{602118CF-14F9-4358-B440-13F3786648FE}" srcOrd="0" destOrd="0" presId="urn:microsoft.com/office/officeart/2005/8/layout/hProcess6"/>
    <dgm:cxn modelId="{74031F25-A80E-45AD-8093-5D34643EE411}" type="presOf" srcId="{6AA926D3-420D-4175-8FB0-E0E4CDCFC855}" destId="{4FF951D1-DB45-4D0A-A763-B083487886CE}" srcOrd="0" destOrd="0" presId="urn:microsoft.com/office/officeart/2005/8/layout/hProcess6"/>
    <dgm:cxn modelId="{3914ECCA-03E3-49E9-9EFD-D7546E35B9BB}" type="presOf" srcId="{07AD1D1A-8560-4A7F-9AFA-060B6A3B4FBA}" destId="{58AD0DB5-3FC8-4BC0-BF0B-1A2209090A11}" srcOrd="0" destOrd="0" presId="urn:microsoft.com/office/officeart/2005/8/layout/hProcess6"/>
    <dgm:cxn modelId="{912E6BB0-4671-4165-A14A-FF8FA5176E60}" type="presParOf" srcId="{58AD0DB5-3FC8-4BC0-BF0B-1A2209090A11}" destId="{AB17C0E7-CCEC-4A5B-8C36-B4748A9EB2F9}" srcOrd="0" destOrd="0" presId="urn:microsoft.com/office/officeart/2005/8/layout/hProcess6"/>
    <dgm:cxn modelId="{475B6706-1601-417A-AA97-72090C045EFA}" type="presParOf" srcId="{AB17C0E7-CCEC-4A5B-8C36-B4748A9EB2F9}" destId="{F33D44DA-1DEE-4420-AA21-A995E30E9D74}" srcOrd="0" destOrd="0" presId="urn:microsoft.com/office/officeart/2005/8/layout/hProcess6"/>
    <dgm:cxn modelId="{4F94EA56-009A-422C-A865-3FDB7BC8D2E6}" type="presParOf" srcId="{AB17C0E7-CCEC-4A5B-8C36-B4748A9EB2F9}" destId="{602118CF-14F9-4358-B440-13F3786648FE}" srcOrd="1" destOrd="0" presId="urn:microsoft.com/office/officeart/2005/8/layout/hProcess6"/>
    <dgm:cxn modelId="{D9372072-8711-44DD-B9B5-6F014DB7F622}" type="presParOf" srcId="{AB17C0E7-CCEC-4A5B-8C36-B4748A9EB2F9}" destId="{2517386F-7F84-46C0-A679-2660B9C76E82}" srcOrd="2" destOrd="0" presId="urn:microsoft.com/office/officeart/2005/8/layout/hProcess6"/>
    <dgm:cxn modelId="{BB68ADA7-0086-4E64-AA42-24E9B80D6F81}" type="presParOf" srcId="{AB17C0E7-CCEC-4A5B-8C36-B4748A9EB2F9}" destId="{4FF951D1-DB45-4D0A-A763-B083487886CE}" srcOrd="3" destOrd="0" presId="urn:microsoft.com/office/officeart/2005/8/layout/hProcess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BBB589-2F4E-47A0-92E0-0B3D72E5036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58625EF-5952-4A30-A212-5BCCD1395B49}">
      <dgm:prSet/>
      <dgm:spPr/>
      <dgm:t>
        <a:bodyPr/>
        <a:lstStyle/>
        <a:p>
          <a:r>
            <a:rPr lang="en-US" baseline="0" dirty="0" err="1" smtClean="0"/>
            <a:t>Avantages</a:t>
          </a:r>
          <a:r>
            <a:rPr lang="en-US" baseline="0" dirty="0" smtClean="0"/>
            <a:t>:</a:t>
          </a:r>
          <a:endParaRPr lang="en-US" dirty="0"/>
        </a:p>
      </dgm:t>
    </dgm:pt>
    <dgm:pt modelId="{3E9F6E63-FFE4-42EF-BA51-7F54C56C807F}" type="parTrans" cxnId="{FAF59DE7-7663-4D1F-9C4C-76F0BE5592F1}">
      <dgm:prSet/>
      <dgm:spPr/>
      <dgm:t>
        <a:bodyPr/>
        <a:lstStyle/>
        <a:p>
          <a:endParaRPr lang="en-US"/>
        </a:p>
      </dgm:t>
    </dgm:pt>
    <dgm:pt modelId="{FED108B7-556B-44F3-836A-2E57D287D161}" type="sibTrans" cxnId="{FAF59DE7-7663-4D1F-9C4C-76F0BE5592F1}">
      <dgm:prSet/>
      <dgm:spPr/>
      <dgm:t>
        <a:bodyPr/>
        <a:lstStyle/>
        <a:p>
          <a:endParaRPr lang="en-US"/>
        </a:p>
      </dgm:t>
    </dgm:pt>
    <dgm:pt modelId="{7EDC7C0C-F5EE-4A1F-B830-A764A27EB5E7}">
      <dgm:prSet/>
      <dgm:spPr/>
      <dgm:t>
        <a:bodyPr/>
        <a:lstStyle/>
        <a:p>
          <a:r>
            <a:rPr lang="fr-FR" dirty="0" smtClean="0"/>
            <a:t>Perspectives</a:t>
          </a:r>
          <a:r>
            <a:rPr lang="en-US" baseline="0" dirty="0" smtClean="0"/>
            <a:t>:</a:t>
          </a:r>
          <a:endParaRPr lang="en-US" dirty="0"/>
        </a:p>
      </dgm:t>
    </dgm:pt>
    <dgm:pt modelId="{33295324-B4B0-4EB4-B540-5AEFAEFE36CD}" type="parTrans" cxnId="{60FD8DC9-8D84-4558-B0F7-4CFC9CB4A0C0}">
      <dgm:prSet/>
      <dgm:spPr/>
      <dgm:t>
        <a:bodyPr/>
        <a:lstStyle/>
        <a:p>
          <a:endParaRPr lang="en-US"/>
        </a:p>
      </dgm:t>
    </dgm:pt>
    <dgm:pt modelId="{0C379777-D350-42E0-9D32-0B1C837B9AF6}" type="sibTrans" cxnId="{60FD8DC9-8D84-4558-B0F7-4CFC9CB4A0C0}">
      <dgm:prSet/>
      <dgm:spPr/>
      <dgm:t>
        <a:bodyPr/>
        <a:lstStyle/>
        <a:p>
          <a:endParaRPr lang="en-US"/>
        </a:p>
      </dgm:t>
    </dgm:pt>
    <dgm:pt modelId="{27F34160-2617-4FC8-8D1A-86A99243F37C}">
      <dgm:prSet/>
      <dgm:spPr/>
      <dgm:t>
        <a:bodyPr/>
        <a:lstStyle/>
        <a:p>
          <a:r>
            <a:rPr lang="en-US" dirty="0" smtClean="0"/>
            <a:t>Beaucoup de </a:t>
          </a:r>
          <a:r>
            <a:rPr lang="en-US" dirty="0" err="1" smtClean="0"/>
            <a:t>données</a:t>
          </a:r>
          <a:endParaRPr lang="en-US" dirty="0"/>
        </a:p>
      </dgm:t>
    </dgm:pt>
    <dgm:pt modelId="{11733202-65DA-4C4C-B38D-F83A79A1A73C}" type="parTrans" cxnId="{632B04A1-1269-43BE-BBAA-B4682A318EA2}">
      <dgm:prSet/>
      <dgm:spPr/>
      <dgm:t>
        <a:bodyPr/>
        <a:lstStyle/>
        <a:p>
          <a:endParaRPr lang="fr-FR"/>
        </a:p>
      </dgm:t>
    </dgm:pt>
    <dgm:pt modelId="{23D39035-545F-4F8F-9094-481BF783A344}" type="sibTrans" cxnId="{632B04A1-1269-43BE-BBAA-B4682A318EA2}">
      <dgm:prSet/>
      <dgm:spPr/>
      <dgm:t>
        <a:bodyPr/>
        <a:lstStyle/>
        <a:p>
          <a:endParaRPr lang="fr-FR"/>
        </a:p>
      </dgm:t>
    </dgm:pt>
    <dgm:pt modelId="{9F23806B-8ABD-4679-9B97-D55658D92E4B}">
      <dgm:prSet/>
      <dgm:spPr/>
      <dgm:t>
        <a:bodyPr/>
        <a:lstStyle/>
        <a:p>
          <a:r>
            <a:rPr lang="en-US" dirty="0" err="1" smtClean="0"/>
            <a:t>Valeurs</a:t>
          </a:r>
          <a:r>
            <a:rPr lang="en-US" dirty="0" smtClean="0"/>
            <a:t> </a:t>
          </a:r>
          <a:r>
            <a:rPr lang="en-US" dirty="0" err="1" smtClean="0"/>
            <a:t>manquantes</a:t>
          </a:r>
          <a:endParaRPr lang="en-US" dirty="0"/>
        </a:p>
      </dgm:t>
    </dgm:pt>
    <dgm:pt modelId="{70C63694-A9C2-4A6F-80EB-3A16744B8C72}" type="parTrans" cxnId="{42E165E6-1B25-4962-A9B6-A8942D61BCAA}">
      <dgm:prSet/>
      <dgm:spPr/>
      <dgm:t>
        <a:bodyPr/>
        <a:lstStyle/>
        <a:p>
          <a:endParaRPr lang="fr-FR"/>
        </a:p>
      </dgm:t>
    </dgm:pt>
    <dgm:pt modelId="{6DB6672F-2A79-47B6-88D0-7F7C980EF0EC}" type="sibTrans" cxnId="{42E165E6-1B25-4962-A9B6-A8942D61BCAA}">
      <dgm:prSet/>
      <dgm:spPr/>
      <dgm:t>
        <a:bodyPr/>
        <a:lstStyle/>
        <a:p>
          <a:endParaRPr lang="fr-FR"/>
        </a:p>
      </dgm:t>
    </dgm:pt>
    <dgm:pt modelId="{CDF7DA82-B61E-46D0-8FE8-D9E02003A0A8}">
      <dgm:prSet/>
      <dgm:spPr/>
      <dgm:t>
        <a:bodyPr/>
        <a:lstStyle/>
        <a:p>
          <a:r>
            <a:rPr lang="en-US" dirty="0" err="1" smtClean="0"/>
            <a:t>Possibilité</a:t>
          </a:r>
          <a:r>
            <a:rPr lang="en-US" dirty="0" smtClean="0"/>
            <a:t> </a:t>
          </a:r>
          <a:r>
            <a:rPr lang="en-US" dirty="0" err="1" smtClean="0"/>
            <a:t>d’entrainer</a:t>
          </a:r>
          <a:r>
            <a:rPr lang="en-US" dirty="0" smtClean="0"/>
            <a:t> et tester </a:t>
          </a:r>
          <a:r>
            <a:rPr lang="en-US" dirty="0" err="1" smtClean="0"/>
            <a:t>plusieurs</a:t>
          </a:r>
          <a:r>
            <a:rPr lang="en-US" dirty="0" smtClean="0"/>
            <a:t> </a:t>
          </a:r>
          <a:r>
            <a:rPr lang="en-US" dirty="0" err="1" smtClean="0"/>
            <a:t>modèles</a:t>
          </a:r>
          <a:endParaRPr lang="en-US" dirty="0"/>
        </a:p>
      </dgm:t>
    </dgm:pt>
    <dgm:pt modelId="{80F04497-926A-4696-9025-595BCDD7BB11}" type="parTrans" cxnId="{29886AB1-D598-45E7-96A2-57F64F40FDD8}">
      <dgm:prSet/>
      <dgm:spPr/>
      <dgm:t>
        <a:bodyPr/>
        <a:lstStyle/>
        <a:p>
          <a:endParaRPr lang="fr-FR"/>
        </a:p>
      </dgm:t>
    </dgm:pt>
    <dgm:pt modelId="{2F9154CF-93EF-40C1-91DA-41FE4D7E8ABB}" type="sibTrans" cxnId="{29886AB1-D598-45E7-96A2-57F64F40FDD8}">
      <dgm:prSet/>
      <dgm:spPr/>
      <dgm:t>
        <a:bodyPr/>
        <a:lstStyle/>
        <a:p>
          <a:endParaRPr lang="fr-FR"/>
        </a:p>
      </dgm:t>
    </dgm:pt>
    <dgm:pt modelId="{0A627DEB-C947-42B6-B8DB-BABA85E33D12}">
      <dgm:prSet/>
      <dgm:spPr/>
      <dgm:t>
        <a:bodyPr/>
        <a:lstStyle/>
        <a:p>
          <a:r>
            <a:rPr lang="en-US" dirty="0" smtClean="0"/>
            <a:t>Temps de </a:t>
          </a:r>
          <a:r>
            <a:rPr lang="en-US" dirty="0" err="1" smtClean="0"/>
            <a:t>calcul</a:t>
          </a:r>
          <a:endParaRPr lang="en-US" dirty="0"/>
        </a:p>
      </dgm:t>
    </dgm:pt>
    <dgm:pt modelId="{F802D1F5-0077-450E-9584-C8755274E767}" type="parTrans" cxnId="{4D360283-BD03-4666-A365-30B10FDE069E}">
      <dgm:prSet/>
      <dgm:spPr/>
      <dgm:t>
        <a:bodyPr/>
        <a:lstStyle/>
        <a:p>
          <a:endParaRPr lang="fr-FR"/>
        </a:p>
      </dgm:t>
    </dgm:pt>
    <dgm:pt modelId="{A627AFC8-62DC-4437-8AC6-F8FEA241BA57}" type="sibTrans" cxnId="{4D360283-BD03-4666-A365-30B10FDE069E}">
      <dgm:prSet/>
      <dgm:spPr/>
      <dgm:t>
        <a:bodyPr/>
        <a:lstStyle/>
        <a:p>
          <a:endParaRPr lang="fr-FR"/>
        </a:p>
      </dgm:t>
    </dgm:pt>
    <dgm:pt modelId="{243F1E97-70CD-4E2A-9F09-A7FAB9AEEC8D}">
      <dgm:prSet/>
      <dgm:spPr/>
      <dgm:t>
        <a:bodyPr/>
        <a:lstStyle/>
        <a:p>
          <a:endParaRPr lang="en-US" dirty="0"/>
        </a:p>
      </dgm:t>
    </dgm:pt>
    <dgm:pt modelId="{D549D2F0-AA0F-43F8-96AD-997310FB6F1D}" type="parTrans" cxnId="{4C4C6E1E-7E25-452E-8A4D-13E896369C8B}">
      <dgm:prSet/>
      <dgm:spPr/>
      <dgm:t>
        <a:bodyPr/>
        <a:lstStyle/>
        <a:p>
          <a:endParaRPr lang="fr-FR"/>
        </a:p>
      </dgm:t>
    </dgm:pt>
    <dgm:pt modelId="{FD0A0493-C497-4543-A114-6829926AD945}" type="sibTrans" cxnId="{4C4C6E1E-7E25-452E-8A4D-13E896369C8B}">
      <dgm:prSet/>
      <dgm:spPr/>
      <dgm:t>
        <a:bodyPr/>
        <a:lstStyle/>
        <a:p>
          <a:endParaRPr lang="fr-FR"/>
        </a:p>
      </dgm:t>
    </dgm:pt>
    <dgm:pt modelId="{D50337C7-1FAB-4E1E-8318-B59A6E232E59}" type="pres">
      <dgm:prSet presAssocID="{BCBBB589-2F4E-47A0-92E0-0B3D72E50368}" presName="linear" presStyleCnt="0">
        <dgm:presLayoutVars>
          <dgm:dir/>
          <dgm:animLvl val="lvl"/>
          <dgm:resizeHandles val="exact"/>
        </dgm:presLayoutVars>
      </dgm:prSet>
      <dgm:spPr/>
      <dgm:t>
        <a:bodyPr/>
        <a:lstStyle/>
        <a:p>
          <a:endParaRPr lang="fr-FR"/>
        </a:p>
      </dgm:t>
    </dgm:pt>
    <dgm:pt modelId="{6C4CE4EA-5D8A-4659-9C45-54633902DFC1}" type="pres">
      <dgm:prSet presAssocID="{058625EF-5952-4A30-A212-5BCCD1395B49}" presName="parentLin" presStyleCnt="0"/>
      <dgm:spPr/>
    </dgm:pt>
    <dgm:pt modelId="{3D09BEA4-C9A0-4F0B-9B32-764997290DA7}" type="pres">
      <dgm:prSet presAssocID="{058625EF-5952-4A30-A212-5BCCD1395B49}" presName="parentLeftMargin" presStyleLbl="node1" presStyleIdx="0" presStyleCnt="2"/>
      <dgm:spPr/>
      <dgm:t>
        <a:bodyPr/>
        <a:lstStyle/>
        <a:p>
          <a:endParaRPr lang="fr-FR"/>
        </a:p>
      </dgm:t>
    </dgm:pt>
    <dgm:pt modelId="{F8EB81C7-9A49-4B38-A497-D8CA00BFB7A8}" type="pres">
      <dgm:prSet presAssocID="{058625EF-5952-4A30-A212-5BCCD1395B49}" presName="parentText" presStyleLbl="node1" presStyleIdx="0" presStyleCnt="2">
        <dgm:presLayoutVars>
          <dgm:chMax val="0"/>
          <dgm:bulletEnabled val="1"/>
        </dgm:presLayoutVars>
      </dgm:prSet>
      <dgm:spPr/>
      <dgm:t>
        <a:bodyPr/>
        <a:lstStyle/>
        <a:p>
          <a:endParaRPr lang="fr-FR"/>
        </a:p>
      </dgm:t>
    </dgm:pt>
    <dgm:pt modelId="{CC223CCC-77AC-4CDD-9CBE-045200D06432}" type="pres">
      <dgm:prSet presAssocID="{058625EF-5952-4A30-A212-5BCCD1395B49}" presName="negativeSpace" presStyleCnt="0"/>
      <dgm:spPr/>
    </dgm:pt>
    <dgm:pt modelId="{E342E1E1-CD16-456B-8257-789DC308F49C}" type="pres">
      <dgm:prSet presAssocID="{058625EF-5952-4A30-A212-5BCCD1395B49}" presName="childText" presStyleLbl="conFgAcc1" presStyleIdx="0" presStyleCnt="2">
        <dgm:presLayoutVars>
          <dgm:bulletEnabled val="1"/>
        </dgm:presLayoutVars>
      </dgm:prSet>
      <dgm:spPr/>
      <dgm:t>
        <a:bodyPr/>
        <a:lstStyle/>
        <a:p>
          <a:endParaRPr lang="fr-FR"/>
        </a:p>
      </dgm:t>
    </dgm:pt>
    <dgm:pt modelId="{B7ADC754-3D24-4015-9297-EFD84A1B5EEA}" type="pres">
      <dgm:prSet presAssocID="{FED108B7-556B-44F3-836A-2E57D287D161}" presName="spaceBetweenRectangles" presStyleCnt="0"/>
      <dgm:spPr/>
    </dgm:pt>
    <dgm:pt modelId="{41FD8BE2-2189-4623-A495-5A9B4ADEB6E7}" type="pres">
      <dgm:prSet presAssocID="{7EDC7C0C-F5EE-4A1F-B830-A764A27EB5E7}" presName="parentLin" presStyleCnt="0"/>
      <dgm:spPr/>
    </dgm:pt>
    <dgm:pt modelId="{99A479BC-0147-4945-A447-EBA477CA7E24}" type="pres">
      <dgm:prSet presAssocID="{7EDC7C0C-F5EE-4A1F-B830-A764A27EB5E7}" presName="parentLeftMargin" presStyleLbl="node1" presStyleIdx="0" presStyleCnt="2"/>
      <dgm:spPr/>
      <dgm:t>
        <a:bodyPr/>
        <a:lstStyle/>
        <a:p>
          <a:endParaRPr lang="fr-FR"/>
        </a:p>
      </dgm:t>
    </dgm:pt>
    <dgm:pt modelId="{8A57D5CC-9DAE-4821-BAEC-4E630022AA24}" type="pres">
      <dgm:prSet presAssocID="{7EDC7C0C-F5EE-4A1F-B830-A764A27EB5E7}" presName="parentText" presStyleLbl="node1" presStyleIdx="1" presStyleCnt="2">
        <dgm:presLayoutVars>
          <dgm:chMax val="0"/>
          <dgm:bulletEnabled val="1"/>
        </dgm:presLayoutVars>
      </dgm:prSet>
      <dgm:spPr/>
      <dgm:t>
        <a:bodyPr/>
        <a:lstStyle/>
        <a:p>
          <a:endParaRPr lang="fr-FR"/>
        </a:p>
      </dgm:t>
    </dgm:pt>
    <dgm:pt modelId="{BEA1B1B7-1262-4047-A182-EF3E48DFF125}" type="pres">
      <dgm:prSet presAssocID="{7EDC7C0C-F5EE-4A1F-B830-A764A27EB5E7}" presName="negativeSpace" presStyleCnt="0"/>
      <dgm:spPr/>
    </dgm:pt>
    <dgm:pt modelId="{08235AE7-D221-4C9B-8920-D1F8927644B0}" type="pres">
      <dgm:prSet presAssocID="{7EDC7C0C-F5EE-4A1F-B830-A764A27EB5E7}" presName="childText" presStyleLbl="conFgAcc1" presStyleIdx="1" presStyleCnt="2">
        <dgm:presLayoutVars>
          <dgm:bulletEnabled val="1"/>
        </dgm:presLayoutVars>
      </dgm:prSet>
      <dgm:spPr/>
      <dgm:t>
        <a:bodyPr/>
        <a:lstStyle/>
        <a:p>
          <a:endParaRPr lang="fr-FR"/>
        </a:p>
      </dgm:t>
    </dgm:pt>
  </dgm:ptLst>
  <dgm:cxnLst>
    <dgm:cxn modelId="{60FD8DC9-8D84-4558-B0F7-4CFC9CB4A0C0}" srcId="{BCBBB589-2F4E-47A0-92E0-0B3D72E50368}" destId="{7EDC7C0C-F5EE-4A1F-B830-A764A27EB5E7}" srcOrd="1" destOrd="0" parTransId="{33295324-B4B0-4EB4-B540-5AEFAEFE36CD}" sibTransId="{0C379777-D350-42E0-9D32-0B1C837B9AF6}"/>
    <dgm:cxn modelId="{81A33F05-C6FE-44BD-ABBC-99D7A02323DE}" type="presOf" srcId="{27F34160-2617-4FC8-8D1A-86A99243F37C}" destId="{E342E1E1-CD16-456B-8257-789DC308F49C}" srcOrd="0" destOrd="0" presId="urn:microsoft.com/office/officeart/2005/8/layout/list1"/>
    <dgm:cxn modelId="{CF70968F-AB76-493B-B30E-95CEC636B8AE}" type="presOf" srcId="{243F1E97-70CD-4E2A-9F09-A7FAB9AEEC8D}" destId="{08235AE7-D221-4C9B-8920-D1F8927644B0}" srcOrd="0" destOrd="2" presId="urn:microsoft.com/office/officeart/2005/8/layout/list1"/>
    <dgm:cxn modelId="{E2057007-FA25-4808-B010-1FBBD705CEE4}" type="presOf" srcId="{CDF7DA82-B61E-46D0-8FE8-D9E02003A0A8}" destId="{E342E1E1-CD16-456B-8257-789DC308F49C}" srcOrd="0" destOrd="1" presId="urn:microsoft.com/office/officeart/2005/8/layout/list1"/>
    <dgm:cxn modelId="{42E165E6-1B25-4962-A9B6-A8942D61BCAA}" srcId="{7EDC7C0C-F5EE-4A1F-B830-A764A27EB5E7}" destId="{9F23806B-8ABD-4679-9B97-D55658D92E4B}" srcOrd="0" destOrd="0" parTransId="{70C63694-A9C2-4A6F-80EB-3A16744B8C72}" sibTransId="{6DB6672F-2A79-47B6-88D0-7F7C980EF0EC}"/>
    <dgm:cxn modelId="{29886AB1-D598-45E7-96A2-57F64F40FDD8}" srcId="{058625EF-5952-4A30-A212-5BCCD1395B49}" destId="{CDF7DA82-B61E-46D0-8FE8-D9E02003A0A8}" srcOrd="1" destOrd="0" parTransId="{80F04497-926A-4696-9025-595BCDD7BB11}" sibTransId="{2F9154CF-93EF-40C1-91DA-41FE4D7E8ABB}"/>
    <dgm:cxn modelId="{ACCCA6F1-FEBE-41FD-81F5-CE40606F342C}" type="presOf" srcId="{7EDC7C0C-F5EE-4A1F-B830-A764A27EB5E7}" destId="{99A479BC-0147-4945-A447-EBA477CA7E24}" srcOrd="0" destOrd="0" presId="urn:microsoft.com/office/officeart/2005/8/layout/list1"/>
    <dgm:cxn modelId="{632B04A1-1269-43BE-BBAA-B4682A318EA2}" srcId="{058625EF-5952-4A30-A212-5BCCD1395B49}" destId="{27F34160-2617-4FC8-8D1A-86A99243F37C}" srcOrd="0" destOrd="0" parTransId="{11733202-65DA-4C4C-B38D-F83A79A1A73C}" sibTransId="{23D39035-545F-4F8F-9094-481BF783A344}"/>
    <dgm:cxn modelId="{1A06C5E3-CA4E-4ABF-82C8-B3D883222CA1}" type="presOf" srcId="{058625EF-5952-4A30-A212-5BCCD1395B49}" destId="{3D09BEA4-C9A0-4F0B-9B32-764997290DA7}" srcOrd="0" destOrd="0" presId="urn:microsoft.com/office/officeart/2005/8/layout/list1"/>
    <dgm:cxn modelId="{FAF59DE7-7663-4D1F-9C4C-76F0BE5592F1}" srcId="{BCBBB589-2F4E-47A0-92E0-0B3D72E50368}" destId="{058625EF-5952-4A30-A212-5BCCD1395B49}" srcOrd="0" destOrd="0" parTransId="{3E9F6E63-FFE4-42EF-BA51-7F54C56C807F}" sibTransId="{FED108B7-556B-44F3-836A-2E57D287D161}"/>
    <dgm:cxn modelId="{E85A6A01-9085-4810-B885-63AE75148F0B}" type="presOf" srcId="{BCBBB589-2F4E-47A0-92E0-0B3D72E50368}" destId="{D50337C7-1FAB-4E1E-8318-B59A6E232E59}" srcOrd="0" destOrd="0" presId="urn:microsoft.com/office/officeart/2005/8/layout/list1"/>
    <dgm:cxn modelId="{8B176B81-8F50-43D6-9931-72F3EBEE134D}" type="presOf" srcId="{058625EF-5952-4A30-A212-5BCCD1395B49}" destId="{F8EB81C7-9A49-4B38-A497-D8CA00BFB7A8}" srcOrd="1" destOrd="0" presId="urn:microsoft.com/office/officeart/2005/8/layout/list1"/>
    <dgm:cxn modelId="{4D360283-BD03-4666-A365-30B10FDE069E}" srcId="{7EDC7C0C-F5EE-4A1F-B830-A764A27EB5E7}" destId="{0A627DEB-C947-42B6-B8DB-BABA85E33D12}" srcOrd="1" destOrd="0" parTransId="{F802D1F5-0077-450E-9584-C8755274E767}" sibTransId="{A627AFC8-62DC-4437-8AC6-F8FEA241BA57}"/>
    <dgm:cxn modelId="{4C4C6E1E-7E25-452E-8A4D-13E896369C8B}" srcId="{7EDC7C0C-F5EE-4A1F-B830-A764A27EB5E7}" destId="{243F1E97-70CD-4E2A-9F09-A7FAB9AEEC8D}" srcOrd="2" destOrd="0" parTransId="{D549D2F0-AA0F-43F8-96AD-997310FB6F1D}" sibTransId="{FD0A0493-C497-4543-A114-6829926AD945}"/>
    <dgm:cxn modelId="{21E00E94-F397-4BDC-8012-D50591718B8E}" type="presOf" srcId="{0A627DEB-C947-42B6-B8DB-BABA85E33D12}" destId="{08235AE7-D221-4C9B-8920-D1F8927644B0}" srcOrd="0" destOrd="1" presId="urn:microsoft.com/office/officeart/2005/8/layout/list1"/>
    <dgm:cxn modelId="{FF01F68D-335F-45D7-9315-45BFC08F7C0C}" type="presOf" srcId="{7EDC7C0C-F5EE-4A1F-B830-A764A27EB5E7}" destId="{8A57D5CC-9DAE-4821-BAEC-4E630022AA24}" srcOrd="1" destOrd="0" presId="urn:microsoft.com/office/officeart/2005/8/layout/list1"/>
    <dgm:cxn modelId="{A3636EE8-3B50-4085-9A41-A6E84484D98F}" type="presOf" srcId="{9F23806B-8ABD-4679-9B97-D55658D92E4B}" destId="{08235AE7-D221-4C9B-8920-D1F8927644B0}" srcOrd="0" destOrd="0" presId="urn:microsoft.com/office/officeart/2005/8/layout/list1"/>
    <dgm:cxn modelId="{48CD0CCC-8D67-47FA-97AC-1B64AA4EE861}" type="presParOf" srcId="{D50337C7-1FAB-4E1E-8318-B59A6E232E59}" destId="{6C4CE4EA-5D8A-4659-9C45-54633902DFC1}" srcOrd="0" destOrd="0" presId="urn:microsoft.com/office/officeart/2005/8/layout/list1"/>
    <dgm:cxn modelId="{0AAA9162-5714-4BF1-AC17-D1CE0D126FD0}" type="presParOf" srcId="{6C4CE4EA-5D8A-4659-9C45-54633902DFC1}" destId="{3D09BEA4-C9A0-4F0B-9B32-764997290DA7}" srcOrd="0" destOrd="0" presId="urn:microsoft.com/office/officeart/2005/8/layout/list1"/>
    <dgm:cxn modelId="{0FA1BBB3-7767-469D-938A-456C0C0B317A}" type="presParOf" srcId="{6C4CE4EA-5D8A-4659-9C45-54633902DFC1}" destId="{F8EB81C7-9A49-4B38-A497-D8CA00BFB7A8}" srcOrd="1" destOrd="0" presId="urn:microsoft.com/office/officeart/2005/8/layout/list1"/>
    <dgm:cxn modelId="{BC4C329F-7273-4876-9DA9-3854BF1E686A}" type="presParOf" srcId="{D50337C7-1FAB-4E1E-8318-B59A6E232E59}" destId="{CC223CCC-77AC-4CDD-9CBE-045200D06432}" srcOrd="1" destOrd="0" presId="urn:microsoft.com/office/officeart/2005/8/layout/list1"/>
    <dgm:cxn modelId="{3E4AAB3B-A1D2-46DB-A9A4-14F3411A27A4}" type="presParOf" srcId="{D50337C7-1FAB-4E1E-8318-B59A6E232E59}" destId="{E342E1E1-CD16-456B-8257-789DC308F49C}" srcOrd="2" destOrd="0" presId="urn:microsoft.com/office/officeart/2005/8/layout/list1"/>
    <dgm:cxn modelId="{20A131E2-893F-42D3-9B71-BE8258C361F8}" type="presParOf" srcId="{D50337C7-1FAB-4E1E-8318-B59A6E232E59}" destId="{B7ADC754-3D24-4015-9297-EFD84A1B5EEA}" srcOrd="3" destOrd="0" presId="urn:microsoft.com/office/officeart/2005/8/layout/list1"/>
    <dgm:cxn modelId="{89F87E45-91D0-4F70-B211-D14AB8865F62}" type="presParOf" srcId="{D50337C7-1FAB-4E1E-8318-B59A6E232E59}" destId="{41FD8BE2-2189-4623-A495-5A9B4ADEB6E7}" srcOrd="4" destOrd="0" presId="urn:microsoft.com/office/officeart/2005/8/layout/list1"/>
    <dgm:cxn modelId="{D9FB6495-5A6A-4B27-A1F2-3E77DA71C19C}" type="presParOf" srcId="{41FD8BE2-2189-4623-A495-5A9B4ADEB6E7}" destId="{99A479BC-0147-4945-A447-EBA477CA7E24}" srcOrd="0" destOrd="0" presId="urn:microsoft.com/office/officeart/2005/8/layout/list1"/>
    <dgm:cxn modelId="{41856C7C-C236-4CEB-981A-DB36E99610C6}" type="presParOf" srcId="{41FD8BE2-2189-4623-A495-5A9B4ADEB6E7}" destId="{8A57D5CC-9DAE-4821-BAEC-4E630022AA24}" srcOrd="1" destOrd="0" presId="urn:microsoft.com/office/officeart/2005/8/layout/list1"/>
    <dgm:cxn modelId="{80823BD2-CCA3-403E-A60A-4BF2B4CEE9AE}" type="presParOf" srcId="{D50337C7-1FAB-4E1E-8318-B59A6E232E59}" destId="{BEA1B1B7-1262-4047-A182-EF3E48DFF125}" srcOrd="5" destOrd="0" presId="urn:microsoft.com/office/officeart/2005/8/layout/list1"/>
    <dgm:cxn modelId="{6B04987C-7266-45BC-B0D2-36A1088B70AE}" type="presParOf" srcId="{D50337C7-1FAB-4E1E-8318-B59A6E232E59}" destId="{08235AE7-D221-4C9B-8920-D1F8927644B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C2A01-FA9D-4EFF-A874-3F8302AAFD04}">
      <dsp:nvSpPr>
        <dsp:cNvPr id="0" name=""/>
        <dsp:cNvSpPr/>
      </dsp:nvSpPr>
      <dsp:spPr>
        <a:xfrm>
          <a:off x="-4727140" y="-724597"/>
          <a:ext cx="5630578" cy="5630578"/>
        </a:xfrm>
        <a:prstGeom prst="blockArc">
          <a:avLst>
            <a:gd name="adj1" fmla="val 18900000"/>
            <a:gd name="adj2" fmla="val 2700000"/>
            <a:gd name="adj3" fmla="val 384"/>
          </a:avLst>
        </a:pr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DB5AF3-C108-4C08-AC42-5CB21198DD7F}">
      <dsp:nvSpPr>
        <dsp:cNvPr id="0" name=""/>
        <dsp:cNvSpPr/>
      </dsp:nvSpPr>
      <dsp:spPr>
        <a:xfrm>
          <a:off x="395385" y="261252"/>
          <a:ext cx="8308987" cy="522840"/>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5004" tIns="71120" rIns="71120" bIns="71120" numCol="1" spcCol="1270" anchor="ctr" anchorCtr="0">
          <a:noAutofit/>
        </a:bodyPr>
        <a:lstStyle/>
        <a:p>
          <a:pPr lvl="0" algn="l" defTabSz="1244600">
            <a:lnSpc>
              <a:spcPct val="90000"/>
            </a:lnSpc>
            <a:spcBef>
              <a:spcPct val="0"/>
            </a:spcBef>
            <a:spcAft>
              <a:spcPct val="35000"/>
            </a:spcAft>
          </a:pPr>
          <a:r>
            <a:rPr lang="fr-FR" sz="2800" b="0" i="0" kern="1200" dirty="0"/>
            <a:t>Problématique</a:t>
          </a:r>
          <a:endParaRPr lang="fr-FR" sz="2800" kern="1200" dirty="0"/>
        </a:p>
      </dsp:txBody>
      <dsp:txXfrm>
        <a:off x="395385" y="261252"/>
        <a:ext cx="8308987" cy="522840"/>
      </dsp:txXfrm>
    </dsp:sp>
    <dsp:sp modelId="{6D95F1BA-15A3-4BBE-9120-0255F399314A}">
      <dsp:nvSpPr>
        <dsp:cNvPr id="0" name=""/>
        <dsp:cNvSpPr/>
      </dsp:nvSpPr>
      <dsp:spPr>
        <a:xfrm>
          <a:off x="68610" y="195897"/>
          <a:ext cx="653550" cy="65355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84C722-231D-41B9-93AE-78BA64C3B178}">
      <dsp:nvSpPr>
        <dsp:cNvPr id="0" name=""/>
        <dsp:cNvSpPr/>
      </dsp:nvSpPr>
      <dsp:spPr>
        <a:xfrm>
          <a:off x="703864" y="971787"/>
          <a:ext cx="7934335" cy="522840"/>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5004" tIns="71120" rIns="71120" bIns="71120" numCol="1" spcCol="1270" anchor="ctr" anchorCtr="0">
          <a:noAutofit/>
        </a:bodyPr>
        <a:lstStyle/>
        <a:p>
          <a:pPr lvl="0" algn="l" defTabSz="1244600">
            <a:lnSpc>
              <a:spcPct val="90000"/>
            </a:lnSpc>
            <a:spcBef>
              <a:spcPct val="0"/>
            </a:spcBef>
            <a:spcAft>
              <a:spcPct val="35000"/>
            </a:spcAft>
          </a:pPr>
          <a:r>
            <a:rPr lang="fr-FR" sz="2800" b="0" i="0" kern="1200" dirty="0" smtClean="0"/>
            <a:t>Analyse exploratoire</a:t>
          </a:r>
          <a:endParaRPr lang="fr-FR" sz="2800" b="0" i="0" kern="1200" dirty="0"/>
        </a:p>
      </dsp:txBody>
      <dsp:txXfrm>
        <a:off x="703864" y="971787"/>
        <a:ext cx="7934335" cy="522840"/>
      </dsp:txXfrm>
    </dsp:sp>
    <dsp:sp modelId="{2EB59475-0A66-45B8-BA78-946045A0041B}">
      <dsp:nvSpPr>
        <dsp:cNvPr id="0" name=""/>
        <dsp:cNvSpPr/>
      </dsp:nvSpPr>
      <dsp:spPr>
        <a:xfrm>
          <a:off x="443261" y="979907"/>
          <a:ext cx="653550" cy="65355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2E870C-95AE-4B76-98E0-CAF13FB61A33}">
      <dsp:nvSpPr>
        <dsp:cNvPr id="0" name=""/>
        <dsp:cNvSpPr/>
      </dsp:nvSpPr>
      <dsp:spPr>
        <a:xfrm>
          <a:off x="885025" y="1829271"/>
          <a:ext cx="7819347" cy="522840"/>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5004" tIns="71120" rIns="71120" bIns="71120" numCol="1" spcCol="1270" anchor="ctr" anchorCtr="0">
          <a:noAutofit/>
        </a:bodyPr>
        <a:lstStyle/>
        <a:p>
          <a:pPr lvl="0" algn="l" defTabSz="1244600">
            <a:lnSpc>
              <a:spcPct val="90000"/>
            </a:lnSpc>
            <a:spcBef>
              <a:spcPct val="0"/>
            </a:spcBef>
            <a:spcAft>
              <a:spcPct val="35000"/>
            </a:spcAft>
          </a:pPr>
          <a:r>
            <a:rPr lang="fr-FR" sz="2800" b="0" i="0" kern="1200" dirty="0" smtClean="0"/>
            <a:t>Comparaison des modèles</a:t>
          </a:r>
          <a:endParaRPr lang="fr-FR" sz="2800" b="0" i="0" kern="1200" dirty="0"/>
        </a:p>
      </dsp:txBody>
      <dsp:txXfrm>
        <a:off x="885025" y="1829271"/>
        <a:ext cx="7819347" cy="522840"/>
      </dsp:txXfrm>
    </dsp:sp>
    <dsp:sp modelId="{BB9E6FB4-C5AD-4C5E-A8BB-21F3C37F0FF0}">
      <dsp:nvSpPr>
        <dsp:cNvPr id="0" name=""/>
        <dsp:cNvSpPr/>
      </dsp:nvSpPr>
      <dsp:spPr>
        <a:xfrm>
          <a:off x="558249" y="1763916"/>
          <a:ext cx="653550" cy="65355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133BDD-7421-4C71-B090-449C3CE397B2}">
      <dsp:nvSpPr>
        <dsp:cNvPr id="0" name=""/>
        <dsp:cNvSpPr/>
      </dsp:nvSpPr>
      <dsp:spPr>
        <a:xfrm>
          <a:off x="766307" y="2631161"/>
          <a:ext cx="7934335" cy="522840"/>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5004" tIns="71120" rIns="71120" bIns="71120" numCol="1" spcCol="1270" anchor="ctr" anchorCtr="0">
          <a:noAutofit/>
        </a:bodyPr>
        <a:lstStyle/>
        <a:p>
          <a:pPr lvl="0" algn="l" defTabSz="1244600">
            <a:lnSpc>
              <a:spcPct val="90000"/>
            </a:lnSpc>
            <a:spcBef>
              <a:spcPct val="0"/>
            </a:spcBef>
            <a:spcAft>
              <a:spcPct val="35000"/>
            </a:spcAft>
          </a:pPr>
          <a:r>
            <a:rPr lang="fr-FR" sz="2800" b="0" i="0" kern="1200" dirty="0" smtClean="0"/>
            <a:t>Modèle choisi</a:t>
          </a:r>
          <a:endParaRPr lang="fr-FR" sz="2800" b="0" i="0" kern="1200" dirty="0"/>
        </a:p>
      </dsp:txBody>
      <dsp:txXfrm>
        <a:off x="766307" y="2631161"/>
        <a:ext cx="7934335" cy="522840"/>
      </dsp:txXfrm>
    </dsp:sp>
    <dsp:sp modelId="{41CC43C8-D98D-4F25-9885-BA02149650A2}">
      <dsp:nvSpPr>
        <dsp:cNvPr id="0" name=""/>
        <dsp:cNvSpPr/>
      </dsp:nvSpPr>
      <dsp:spPr>
        <a:xfrm>
          <a:off x="422786" y="2550618"/>
          <a:ext cx="653550" cy="65355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72F698-F89C-4646-803D-B33EE631418E}">
      <dsp:nvSpPr>
        <dsp:cNvPr id="0" name=""/>
        <dsp:cNvSpPr/>
      </dsp:nvSpPr>
      <dsp:spPr>
        <a:xfrm>
          <a:off x="395385" y="3397290"/>
          <a:ext cx="8308987" cy="522840"/>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5004" tIns="71120" rIns="71120" bIns="71120" numCol="1" spcCol="1270" anchor="ctr" anchorCtr="0">
          <a:noAutofit/>
        </a:bodyPr>
        <a:lstStyle/>
        <a:p>
          <a:pPr lvl="0" algn="l" defTabSz="1244600">
            <a:lnSpc>
              <a:spcPct val="90000"/>
            </a:lnSpc>
            <a:spcBef>
              <a:spcPct val="0"/>
            </a:spcBef>
            <a:spcAft>
              <a:spcPct val="35000"/>
            </a:spcAft>
          </a:pPr>
          <a:r>
            <a:rPr lang="fr-FR" sz="2800" b="0" i="0" kern="1200" dirty="0" smtClean="0"/>
            <a:t>Conclusion</a:t>
          </a:r>
          <a:endParaRPr lang="fr-FR" sz="2800" kern="1200" dirty="0"/>
        </a:p>
      </dsp:txBody>
      <dsp:txXfrm>
        <a:off x="395385" y="3397290"/>
        <a:ext cx="8308987" cy="522840"/>
      </dsp:txXfrm>
    </dsp:sp>
    <dsp:sp modelId="{2928BA3E-6B3D-45D1-88AA-5835091FB40A}">
      <dsp:nvSpPr>
        <dsp:cNvPr id="0" name=""/>
        <dsp:cNvSpPr/>
      </dsp:nvSpPr>
      <dsp:spPr>
        <a:xfrm>
          <a:off x="68610" y="3331935"/>
          <a:ext cx="653550" cy="653550"/>
        </a:xfrm>
        <a:prstGeom prst="ellipse">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244EF-9674-47A2-871C-2317365794E7}">
      <dsp:nvSpPr>
        <dsp:cNvPr id="0" name=""/>
        <dsp:cNvSpPr/>
      </dsp:nvSpPr>
      <dsp:spPr>
        <a:xfrm>
          <a:off x="1880883" y="229694"/>
          <a:ext cx="3383284" cy="1174970"/>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00808-6476-4534-A94D-EC25E9E468F7}">
      <dsp:nvSpPr>
        <dsp:cNvPr id="0" name=""/>
        <dsp:cNvSpPr/>
      </dsp:nvSpPr>
      <dsp:spPr>
        <a:xfrm>
          <a:off x="3249933" y="3047578"/>
          <a:ext cx="655675" cy="419632"/>
        </a:xfrm>
        <a:prstGeom prst="downArrow">
          <a:avLst/>
        </a:prstGeom>
        <a:solidFill>
          <a:schemeClr val="accent3">
            <a:tint val="4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65B100-5BD1-48E4-BB18-194DD36345CE}">
      <dsp:nvSpPr>
        <dsp:cNvPr id="0" name=""/>
        <dsp:cNvSpPr/>
      </dsp:nvSpPr>
      <dsp:spPr>
        <a:xfrm>
          <a:off x="2004150" y="3383284"/>
          <a:ext cx="3147241" cy="786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1">
          <a:noAutofit/>
        </a:bodyPr>
        <a:lstStyle/>
        <a:p>
          <a:pPr lvl="0" algn="l" defTabSz="711200">
            <a:lnSpc>
              <a:spcPct val="90000"/>
            </a:lnSpc>
            <a:spcBef>
              <a:spcPct val="0"/>
            </a:spcBef>
            <a:spcAft>
              <a:spcPct val="35000"/>
            </a:spcAft>
          </a:pPr>
          <a:r>
            <a:rPr lang="fr-FR" sz="1600" b="1" kern="1200" dirty="0" smtClean="0"/>
            <a:t>Data concaténée</a:t>
          </a:r>
          <a:endParaRPr lang="fr-FR" sz="1600" b="1" kern="1200" dirty="0"/>
        </a:p>
        <a:p>
          <a:pPr marL="114300" lvl="1" indent="-114300" algn="l" defTabSz="533400">
            <a:lnSpc>
              <a:spcPct val="90000"/>
            </a:lnSpc>
            <a:spcBef>
              <a:spcPct val="0"/>
            </a:spcBef>
            <a:spcAft>
              <a:spcPct val="15000"/>
            </a:spcAft>
            <a:buChar char="••"/>
          </a:pPr>
          <a:r>
            <a:rPr lang="fr-FR" sz="1200" b="1" kern="1200" dirty="0" smtClean="0"/>
            <a:t>6716 lignes</a:t>
          </a:r>
          <a:endParaRPr lang="fr-FR" sz="1200" b="1" kern="1200" dirty="0"/>
        </a:p>
        <a:p>
          <a:pPr marL="114300" lvl="1" indent="-114300" algn="l" defTabSz="533400">
            <a:lnSpc>
              <a:spcPct val="90000"/>
            </a:lnSpc>
            <a:spcBef>
              <a:spcPct val="0"/>
            </a:spcBef>
            <a:spcAft>
              <a:spcPct val="15000"/>
            </a:spcAft>
            <a:buChar char="••"/>
          </a:pPr>
          <a:r>
            <a:rPr lang="fr-FR" sz="1200" b="1" kern="1200" dirty="0" smtClean="0"/>
            <a:t>52 colonnes</a:t>
          </a:r>
          <a:endParaRPr lang="fr-FR" sz="1200" b="1" kern="1200" dirty="0"/>
        </a:p>
      </dsp:txBody>
      <dsp:txXfrm>
        <a:off x="2004150" y="3383284"/>
        <a:ext cx="3147241" cy="786810"/>
      </dsp:txXfrm>
    </dsp:sp>
    <dsp:sp modelId="{A97B30E6-F8C7-47CE-832E-29AAA328C0A4}">
      <dsp:nvSpPr>
        <dsp:cNvPr id="0" name=""/>
        <dsp:cNvSpPr/>
      </dsp:nvSpPr>
      <dsp:spPr>
        <a:xfrm>
          <a:off x="3110930" y="1436191"/>
          <a:ext cx="1180215" cy="1180215"/>
        </a:xfrm>
        <a:prstGeom prst="ellipse">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fr-FR" sz="1300" kern="1200" dirty="0" smtClean="0"/>
            <a:t>Data 2016</a:t>
          </a:r>
          <a:endParaRPr lang="fr-FR" sz="1300" kern="1200" dirty="0"/>
        </a:p>
        <a:p>
          <a:pPr marL="57150" lvl="1" indent="-57150" algn="l" defTabSz="444500">
            <a:lnSpc>
              <a:spcPct val="90000"/>
            </a:lnSpc>
            <a:spcBef>
              <a:spcPct val="0"/>
            </a:spcBef>
            <a:spcAft>
              <a:spcPct val="15000"/>
            </a:spcAft>
            <a:buChar char="••"/>
          </a:pPr>
          <a:r>
            <a:rPr lang="fr-FR" sz="1000" kern="1200" dirty="0" smtClean="0"/>
            <a:t>3376 lignes</a:t>
          </a:r>
          <a:endParaRPr lang="fr-FR" sz="1000" kern="1200" dirty="0"/>
        </a:p>
        <a:p>
          <a:pPr marL="57150" lvl="1" indent="-57150" algn="l" defTabSz="444500">
            <a:lnSpc>
              <a:spcPct val="90000"/>
            </a:lnSpc>
            <a:spcBef>
              <a:spcPct val="0"/>
            </a:spcBef>
            <a:spcAft>
              <a:spcPct val="15000"/>
            </a:spcAft>
            <a:buChar char="••"/>
          </a:pPr>
          <a:r>
            <a:rPr lang="fr-FR" sz="1000" kern="1200" dirty="0" smtClean="0"/>
            <a:t>46 colonnes</a:t>
          </a:r>
          <a:endParaRPr lang="fr-FR" sz="1000" kern="1200" dirty="0"/>
        </a:p>
      </dsp:txBody>
      <dsp:txXfrm>
        <a:off x="3283768" y="1609029"/>
        <a:ext cx="834539" cy="834539"/>
      </dsp:txXfrm>
    </dsp:sp>
    <dsp:sp modelId="{73BFB644-46C9-4632-88AC-90DB1A8D5C53}">
      <dsp:nvSpPr>
        <dsp:cNvPr id="0" name=""/>
        <dsp:cNvSpPr/>
      </dsp:nvSpPr>
      <dsp:spPr>
        <a:xfrm>
          <a:off x="2266420" y="550767"/>
          <a:ext cx="1180215" cy="1180215"/>
        </a:xfrm>
        <a:prstGeom prst="ellipse">
          <a:avLst/>
        </a:prstGeom>
        <a:solidFill>
          <a:schemeClr val="accent3">
            <a:hueOff val="4979966"/>
            <a:satOff val="-1943"/>
            <a:lumOff val="15294"/>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l" defTabSz="577850">
            <a:lnSpc>
              <a:spcPct val="90000"/>
            </a:lnSpc>
            <a:spcBef>
              <a:spcPct val="0"/>
            </a:spcBef>
            <a:spcAft>
              <a:spcPct val="35000"/>
            </a:spcAft>
          </a:pPr>
          <a:r>
            <a:rPr lang="fr-FR" sz="1300" kern="1200" dirty="0" smtClean="0"/>
            <a:t>Data 2015</a:t>
          </a:r>
          <a:endParaRPr lang="fr-FR" sz="1300" kern="1200" dirty="0"/>
        </a:p>
        <a:p>
          <a:pPr marL="57150" lvl="1" indent="-57150" algn="l" defTabSz="444500">
            <a:lnSpc>
              <a:spcPct val="90000"/>
            </a:lnSpc>
            <a:spcBef>
              <a:spcPct val="0"/>
            </a:spcBef>
            <a:spcAft>
              <a:spcPct val="15000"/>
            </a:spcAft>
            <a:buChar char="••"/>
          </a:pPr>
          <a:r>
            <a:rPr lang="fr-FR" sz="1000" kern="1200" dirty="0" smtClean="0"/>
            <a:t>3340 lignes</a:t>
          </a:r>
          <a:endParaRPr lang="fr-FR" sz="1000" kern="1200" dirty="0"/>
        </a:p>
        <a:p>
          <a:pPr marL="57150" lvl="1" indent="-57150" algn="l" defTabSz="444500">
            <a:lnSpc>
              <a:spcPct val="90000"/>
            </a:lnSpc>
            <a:spcBef>
              <a:spcPct val="0"/>
            </a:spcBef>
            <a:spcAft>
              <a:spcPct val="15000"/>
            </a:spcAft>
            <a:buChar char="••"/>
          </a:pPr>
          <a:r>
            <a:rPr lang="fr-FR" sz="1000" kern="1200" dirty="0" smtClean="0"/>
            <a:t>47 colonnes</a:t>
          </a:r>
          <a:endParaRPr lang="fr-FR" sz="1000" kern="1200" dirty="0"/>
        </a:p>
      </dsp:txBody>
      <dsp:txXfrm>
        <a:off x="2439258" y="723605"/>
        <a:ext cx="834539" cy="834539"/>
      </dsp:txXfrm>
    </dsp:sp>
    <dsp:sp modelId="{68BC07FD-093E-4CC5-890B-693808B76A9C}">
      <dsp:nvSpPr>
        <dsp:cNvPr id="0" name=""/>
        <dsp:cNvSpPr/>
      </dsp:nvSpPr>
      <dsp:spPr>
        <a:xfrm>
          <a:off x="1741880" y="26227"/>
          <a:ext cx="3671781" cy="2937425"/>
        </a:xfrm>
        <a:prstGeom prst="funnel">
          <a:avLst/>
        </a:prstGeom>
        <a:solidFill>
          <a:schemeClr val="lt1">
            <a:alpha val="40000"/>
            <a:hueOff val="0"/>
            <a:satOff val="0"/>
            <a:lumOff val="0"/>
            <a:alphaOff val="0"/>
          </a:schemeClr>
        </a:solidFill>
        <a:ln w="6350" cap="flat" cmpd="sng" algn="in">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118CF-14F9-4358-B440-13F3786648FE}">
      <dsp:nvSpPr>
        <dsp:cNvPr id="0" name=""/>
        <dsp:cNvSpPr/>
      </dsp:nvSpPr>
      <dsp:spPr>
        <a:xfrm>
          <a:off x="1000685" y="0"/>
          <a:ext cx="2346676" cy="2051291"/>
        </a:xfrm>
        <a:prstGeom prst="rightArrow">
          <a:avLst>
            <a:gd name="adj1" fmla="val 70000"/>
            <a:gd name="adj2" fmla="val 50000"/>
          </a:avLst>
        </a:prstGeom>
        <a:solidFill>
          <a:schemeClr val="accent4">
            <a:tint val="40000"/>
            <a:alpha val="90000"/>
            <a:hueOff val="0"/>
            <a:satOff val="0"/>
            <a:lumOff val="0"/>
            <a:alphaOff val="0"/>
          </a:schemeClr>
        </a:solidFill>
        <a:ln w="6350" cap="flat" cmpd="sng" algn="in">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fr-FR" sz="1500" b="0" kern="1200" dirty="0" smtClean="0"/>
            <a:t>L’ordre d’importance des </a:t>
          </a:r>
          <a:r>
            <a:rPr lang="fr-FR" sz="1500" b="0" kern="1200" dirty="0" err="1" smtClean="0"/>
            <a:t>features</a:t>
          </a:r>
          <a:r>
            <a:rPr lang="fr-FR" sz="1500" b="0" kern="1200" dirty="0" smtClean="0"/>
            <a:t> change</a:t>
          </a:r>
          <a:endParaRPr lang="fr-FR" sz="1500" b="0" kern="1200" dirty="0"/>
        </a:p>
      </dsp:txBody>
      <dsp:txXfrm>
        <a:off x="1587354" y="307694"/>
        <a:ext cx="1144005" cy="1435903"/>
      </dsp:txXfrm>
    </dsp:sp>
    <dsp:sp modelId="{4FF951D1-DB45-4D0A-A763-B083487886CE}">
      <dsp:nvSpPr>
        <dsp:cNvPr id="0" name=""/>
        <dsp:cNvSpPr/>
      </dsp:nvSpPr>
      <dsp:spPr>
        <a:xfrm>
          <a:off x="414015" y="438976"/>
          <a:ext cx="1173338" cy="1173338"/>
        </a:xfrm>
        <a:prstGeom prst="ellipse">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fr-FR" sz="900" kern="1200" dirty="0" smtClean="0"/>
            <a:t>Supprimer </a:t>
          </a:r>
          <a:r>
            <a:rPr lang="fr-FR" sz="900" kern="1200" dirty="0" err="1" smtClean="0"/>
            <a:t>EnergyStarScore</a:t>
          </a:r>
          <a:endParaRPr lang="fr-FR" sz="900" kern="1200" dirty="0"/>
        </a:p>
      </dsp:txBody>
      <dsp:txXfrm>
        <a:off x="585846" y="610807"/>
        <a:ext cx="829676" cy="8296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2E1E1-CD16-456B-8257-789DC308F49C}">
      <dsp:nvSpPr>
        <dsp:cNvPr id="0" name=""/>
        <dsp:cNvSpPr/>
      </dsp:nvSpPr>
      <dsp:spPr>
        <a:xfrm>
          <a:off x="0" y="552440"/>
          <a:ext cx="7306241" cy="22176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045" tIns="666496" rIns="567045"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t>Beaucoup de </a:t>
          </a:r>
          <a:r>
            <a:rPr lang="en-US" sz="3200" kern="1200" dirty="0" err="1" smtClean="0"/>
            <a:t>données</a:t>
          </a:r>
          <a:endParaRPr lang="en-US" sz="3200" kern="1200" dirty="0"/>
        </a:p>
        <a:p>
          <a:pPr marL="285750" lvl="1" indent="-285750" algn="l" defTabSz="1422400">
            <a:lnSpc>
              <a:spcPct val="90000"/>
            </a:lnSpc>
            <a:spcBef>
              <a:spcPct val="0"/>
            </a:spcBef>
            <a:spcAft>
              <a:spcPct val="15000"/>
            </a:spcAft>
            <a:buChar char="••"/>
          </a:pPr>
          <a:r>
            <a:rPr lang="en-US" sz="3200" kern="1200" dirty="0" err="1" smtClean="0"/>
            <a:t>Possibilité</a:t>
          </a:r>
          <a:r>
            <a:rPr lang="en-US" sz="3200" kern="1200" dirty="0" smtClean="0"/>
            <a:t> </a:t>
          </a:r>
          <a:r>
            <a:rPr lang="en-US" sz="3200" kern="1200" dirty="0" err="1" smtClean="0"/>
            <a:t>d’entrainer</a:t>
          </a:r>
          <a:r>
            <a:rPr lang="en-US" sz="3200" kern="1200" dirty="0" smtClean="0"/>
            <a:t> et tester </a:t>
          </a:r>
          <a:r>
            <a:rPr lang="en-US" sz="3200" kern="1200" dirty="0" err="1" smtClean="0"/>
            <a:t>plusieurs</a:t>
          </a:r>
          <a:r>
            <a:rPr lang="en-US" sz="3200" kern="1200" dirty="0" smtClean="0"/>
            <a:t> </a:t>
          </a:r>
          <a:r>
            <a:rPr lang="en-US" sz="3200" kern="1200" dirty="0" err="1" smtClean="0"/>
            <a:t>modèles</a:t>
          </a:r>
          <a:endParaRPr lang="en-US" sz="3200" kern="1200" dirty="0"/>
        </a:p>
      </dsp:txBody>
      <dsp:txXfrm>
        <a:off x="0" y="552440"/>
        <a:ext cx="7306241" cy="2217600"/>
      </dsp:txXfrm>
    </dsp:sp>
    <dsp:sp modelId="{F8EB81C7-9A49-4B38-A497-D8CA00BFB7A8}">
      <dsp:nvSpPr>
        <dsp:cNvPr id="0" name=""/>
        <dsp:cNvSpPr/>
      </dsp:nvSpPr>
      <dsp:spPr>
        <a:xfrm>
          <a:off x="365312" y="80120"/>
          <a:ext cx="5114368" cy="94464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311" tIns="0" rIns="193311" bIns="0" numCol="1" spcCol="1270" anchor="ctr" anchorCtr="0">
          <a:noAutofit/>
        </a:bodyPr>
        <a:lstStyle/>
        <a:p>
          <a:pPr lvl="0" algn="l" defTabSz="1422400">
            <a:lnSpc>
              <a:spcPct val="90000"/>
            </a:lnSpc>
            <a:spcBef>
              <a:spcPct val="0"/>
            </a:spcBef>
            <a:spcAft>
              <a:spcPct val="35000"/>
            </a:spcAft>
          </a:pPr>
          <a:r>
            <a:rPr lang="en-US" sz="3200" kern="1200" baseline="0" dirty="0" err="1" smtClean="0"/>
            <a:t>Avantages</a:t>
          </a:r>
          <a:r>
            <a:rPr lang="en-US" sz="3200" kern="1200" baseline="0" dirty="0" smtClean="0"/>
            <a:t>:</a:t>
          </a:r>
          <a:endParaRPr lang="en-US" sz="3200" kern="1200" dirty="0"/>
        </a:p>
      </dsp:txBody>
      <dsp:txXfrm>
        <a:off x="411426" y="126234"/>
        <a:ext cx="5022140" cy="852412"/>
      </dsp:txXfrm>
    </dsp:sp>
    <dsp:sp modelId="{08235AE7-D221-4C9B-8920-D1F8927644B0}">
      <dsp:nvSpPr>
        <dsp:cNvPr id="0" name=""/>
        <dsp:cNvSpPr/>
      </dsp:nvSpPr>
      <dsp:spPr>
        <a:xfrm>
          <a:off x="0" y="3415160"/>
          <a:ext cx="7306241" cy="2318400"/>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045" tIns="666496" rIns="567045"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err="1" smtClean="0"/>
            <a:t>Valeurs</a:t>
          </a:r>
          <a:r>
            <a:rPr lang="en-US" sz="3200" kern="1200" dirty="0" smtClean="0"/>
            <a:t> </a:t>
          </a:r>
          <a:r>
            <a:rPr lang="en-US" sz="3200" kern="1200" dirty="0" err="1" smtClean="0"/>
            <a:t>manquantes</a:t>
          </a:r>
          <a:endParaRPr lang="en-US" sz="3200" kern="1200" dirty="0"/>
        </a:p>
        <a:p>
          <a:pPr marL="285750" lvl="1" indent="-285750" algn="l" defTabSz="1422400">
            <a:lnSpc>
              <a:spcPct val="90000"/>
            </a:lnSpc>
            <a:spcBef>
              <a:spcPct val="0"/>
            </a:spcBef>
            <a:spcAft>
              <a:spcPct val="15000"/>
            </a:spcAft>
            <a:buChar char="••"/>
          </a:pPr>
          <a:r>
            <a:rPr lang="en-US" sz="3200" kern="1200" dirty="0" smtClean="0"/>
            <a:t>Temps de </a:t>
          </a:r>
          <a:r>
            <a:rPr lang="en-US" sz="3200" kern="1200" dirty="0" err="1" smtClean="0"/>
            <a:t>calcul</a:t>
          </a:r>
          <a:endParaRPr lang="en-US" sz="3200" kern="1200" dirty="0"/>
        </a:p>
        <a:p>
          <a:pPr marL="285750" lvl="1" indent="-285750" algn="l" defTabSz="1422400">
            <a:lnSpc>
              <a:spcPct val="90000"/>
            </a:lnSpc>
            <a:spcBef>
              <a:spcPct val="0"/>
            </a:spcBef>
            <a:spcAft>
              <a:spcPct val="15000"/>
            </a:spcAft>
            <a:buChar char="••"/>
          </a:pPr>
          <a:endParaRPr lang="en-US" sz="3200" kern="1200" dirty="0"/>
        </a:p>
      </dsp:txBody>
      <dsp:txXfrm>
        <a:off x="0" y="3415160"/>
        <a:ext cx="7306241" cy="2318400"/>
      </dsp:txXfrm>
    </dsp:sp>
    <dsp:sp modelId="{8A57D5CC-9DAE-4821-BAEC-4E630022AA24}">
      <dsp:nvSpPr>
        <dsp:cNvPr id="0" name=""/>
        <dsp:cNvSpPr/>
      </dsp:nvSpPr>
      <dsp:spPr>
        <a:xfrm>
          <a:off x="365312" y="2942840"/>
          <a:ext cx="5114368" cy="94464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311" tIns="0" rIns="193311" bIns="0" numCol="1" spcCol="1270" anchor="ctr" anchorCtr="0">
          <a:noAutofit/>
        </a:bodyPr>
        <a:lstStyle/>
        <a:p>
          <a:pPr lvl="0" algn="l" defTabSz="1422400">
            <a:lnSpc>
              <a:spcPct val="90000"/>
            </a:lnSpc>
            <a:spcBef>
              <a:spcPct val="0"/>
            </a:spcBef>
            <a:spcAft>
              <a:spcPct val="35000"/>
            </a:spcAft>
          </a:pPr>
          <a:r>
            <a:rPr lang="fr-FR" sz="3200" kern="1200" dirty="0" smtClean="0"/>
            <a:t>Perspectives</a:t>
          </a:r>
          <a:r>
            <a:rPr lang="en-US" sz="3200" kern="1200" baseline="0" dirty="0" smtClean="0"/>
            <a:t>:</a:t>
          </a:r>
          <a:endParaRPr lang="en-US" sz="3200" kern="1200" dirty="0"/>
        </a:p>
      </dsp:txBody>
      <dsp:txXfrm>
        <a:off x="411426" y="2988954"/>
        <a:ext cx="5022140" cy="85241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0F7C1-3751-4B37-AD3D-946FB9D496CA}" type="datetimeFigureOut">
              <a:rPr lang="fr-FR" smtClean="0"/>
              <a:t>24/03/2021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F6FC-0D50-4703-942A-B47516C77697}" type="slidenum">
              <a:rPr lang="fr-FR" smtClean="0"/>
              <a:t>‹N°›</a:t>
            </a:fld>
            <a:endParaRPr lang="fr-FR"/>
          </a:p>
        </p:txBody>
      </p:sp>
    </p:spTree>
    <p:extLst>
      <p:ext uri="{BB962C8B-B14F-4D97-AF65-F5344CB8AC3E}">
        <p14:creationId xmlns:p14="http://schemas.microsoft.com/office/powerpoint/2010/main" val="395448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antepubliquefrance.f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a:t>
            </a:fld>
            <a:endParaRPr lang="fr-FR"/>
          </a:p>
        </p:txBody>
      </p:sp>
    </p:spTree>
    <p:extLst>
      <p:ext uri="{BB962C8B-B14F-4D97-AF65-F5344CB8AC3E}">
        <p14:creationId xmlns:p14="http://schemas.microsoft.com/office/powerpoint/2010/main" val="381965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10</a:t>
            </a:fld>
            <a:endParaRPr lang="fr-FR"/>
          </a:p>
        </p:txBody>
      </p:sp>
    </p:spTree>
    <p:extLst>
      <p:ext uri="{BB962C8B-B14F-4D97-AF65-F5344CB8AC3E}">
        <p14:creationId xmlns:p14="http://schemas.microsoft.com/office/powerpoint/2010/main" val="18150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11</a:t>
            </a:fld>
            <a:endParaRPr lang="fr-FR"/>
          </a:p>
        </p:txBody>
      </p:sp>
    </p:spTree>
    <p:extLst>
      <p:ext uri="{BB962C8B-B14F-4D97-AF65-F5344CB8AC3E}">
        <p14:creationId xmlns:p14="http://schemas.microsoft.com/office/powerpoint/2010/main" val="1614170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12</a:t>
            </a:fld>
            <a:endParaRPr lang="fr-FR"/>
          </a:p>
        </p:txBody>
      </p:sp>
    </p:spTree>
    <p:extLst>
      <p:ext uri="{BB962C8B-B14F-4D97-AF65-F5344CB8AC3E}">
        <p14:creationId xmlns:p14="http://schemas.microsoft.com/office/powerpoint/2010/main" val="3373090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13</a:t>
            </a:fld>
            <a:endParaRPr lang="fr-FR"/>
          </a:p>
        </p:txBody>
      </p:sp>
    </p:spTree>
    <p:extLst>
      <p:ext uri="{BB962C8B-B14F-4D97-AF65-F5344CB8AC3E}">
        <p14:creationId xmlns:p14="http://schemas.microsoft.com/office/powerpoint/2010/main" val="4082405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Après le nettoyage des données et l’analyse exploratoire, j’attaque les classifier,</a:t>
            </a:r>
            <a:r>
              <a:rPr lang="fr-FR" baseline="0" dirty="0" smtClean="0"/>
              <a:t> ici j’ai choisi de comparer le KNN et le </a:t>
            </a:r>
            <a:r>
              <a:rPr lang="fr-FR" baseline="0" dirty="0" err="1" smtClean="0"/>
              <a:t>Random</a:t>
            </a:r>
            <a:r>
              <a:rPr lang="fr-FR" baseline="0" dirty="0" smtClean="0"/>
              <a:t> </a:t>
            </a:r>
            <a:r>
              <a:rPr lang="fr-FR" baseline="0" dirty="0" err="1" smtClean="0"/>
              <a:t>forest</a:t>
            </a:r>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14</a:t>
            </a:fld>
            <a:endParaRPr lang="fr-FR"/>
          </a:p>
        </p:txBody>
      </p:sp>
    </p:spTree>
    <p:extLst>
      <p:ext uri="{BB962C8B-B14F-4D97-AF65-F5344CB8AC3E}">
        <p14:creationId xmlns:p14="http://schemas.microsoft.com/office/powerpoint/2010/main" val="990929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15</a:t>
            </a:fld>
            <a:endParaRPr lang="fr-FR"/>
          </a:p>
        </p:txBody>
      </p:sp>
    </p:spTree>
    <p:extLst>
      <p:ext uri="{BB962C8B-B14F-4D97-AF65-F5344CB8AC3E}">
        <p14:creationId xmlns:p14="http://schemas.microsoft.com/office/powerpoint/2010/main" val="1731028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16</a:t>
            </a:fld>
            <a:endParaRPr lang="fr-FR"/>
          </a:p>
        </p:txBody>
      </p:sp>
    </p:spTree>
    <p:extLst>
      <p:ext uri="{BB962C8B-B14F-4D97-AF65-F5344CB8AC3E}">
        <p14:creationId xmlns:p14="http://schemas.microsoft.com/office/powerpoint/2010/main" val="1258173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j’ai commencé la phase exploratoire avec des analyses des variables:</a:t>
            </a:r>
          </a:p>
          <a:p>
            <a:r>
              <a:rPr lang="fr-FR" baseline="0" dirty="0" smtClean="0"/>
              <a:t>une analyse </a:t>
            </a:r>
            <a:r>
              <a:rPr lang="fr-FR" baseline="0" dirty="0" err="1" smtClean="0"/>
              <a:t>univariée</a:t>
            </a:r>
            <a:r>
              <a:rPr lang="fr-FR" baseline="0" dirty="0" smtClean="0"/>
              <a:t> des variables, exemple de la distribution de sel et sucre, ou on remarque que la plupart des produits laitiers ne contiennent pas ou très peu de sel, alors que le sucre est un peu plus dispersé avec beaucoup de produit sans sucre et quelques bloques de produits avec des quantités plus importantes de sucre</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17</a:t>
            </a:fld>
            <a:endParaRPr lang="fr-FR"/>
          </a:p>
        </p:txBody>
      </p:sp>
    </p:spTree>
    <p:extLst>
      <p:ext uri="{BB962C8B-B14F-4D97-AF65-F5344CB8AC3E}">
        <p14:creationId xmlns:p14="http://schemas.microsoft.com/office/powerpoint/2010/main" val="3954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18</a:t>
            </a:fld>
            <a:endParaRPr lang="fr-FR"/>
          </a:p>
        </p:txBody>
      </p:sp>
    </p:spTree>
    <p:extLst>
      <p:ext uri="{BB962C8B-B14F-4D97-AF65-F5344CB8AC3E}">
        <p14:creationId xmlns:p14="http://schemas.microsoft.com/office/powerpoint/2010/main" val="1252171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conclusion,</a:t>
            </a:r>
            <a:r>
              <a:rPr lang="fr-FR" baseline="0" dirty="0" smtClean="0"/>
              <a:t> </a:t>
            </a:r>
            <a:r>
              <a:rPr lang="fr-FR" sz="1200" b="0" i="0" kern="1200" dirty="0" smtClean="0">
                <a:solidFill>
                  <a:schemeClr val="tx1"/>
                </a:solidFill>
                <a:effectLst/>
                <a:latin typeface="+mn-lt"/>
                <a:ea typeface="+mn-ea"/>
                <a:cs typeface="+mn-cs"/>
              </a:rPr>
              <a:t>Le jeu de données de Open Food Fact est un jeu de données de qualité qui m'a permis d'appliquer mon idée,</a:t>
            </a:r>
            <a:r>
              <a:rPr lang="fr-FR" sz="1200" b="0" i="0" kern="1200" baseline="0" dirty="0" smtClean="0">
                <a:solidFill>
                  <a:schemeClr val="tx1"/>
                </a:solidFill>
                <a:effectLst/>
                <a:latin typeface="+mn-lt"/>
                <a:ea typeface="+mn-ea"/>
                <a:cs typeface="+mn-cs"/>
              </a:rPr>
              <a:t> avec suffisamment de données pour entrainer et tester un modèle </a:t>
            </a:r>
            <a:r>
              <a:rPr lang="fr-FR" sz="1200" b="0" i="0" kern="1200" baseline="0" dirty="0" err="1" smtClean="0">
                <a:solidFill>
                  <a:schemeClr val="tx1"/>
                </a:solidFill>
                <a:effectLst/>
                <a:latin typeface="+mn-lt"/>
                <a:ea typeface="+mn-ea"/>
                <a:cs typeface="+mn-cs"/>
              </a:rPr>
              <a:t>random</a:t>
            </a:r>
            <a:r>
              <a:rPr lang="fr-FR" sz="1200" b="0" i="0" kern="1200" baseline="0" dirty="0" smtClean="0">
                <a:solidFill>
                  <a:schemeClr val="tx1"/>
                </a:solidFill>
                <a:effectLst/>
                <a:latin typeface="+mn-lt"/>
                <a:ea typeface="+mn-ea"/>
                <a:cs typeface="+mn-cs"/>
              </a:rPr>
              <a:t> </a:t>
            </a:r>
            <a:r>
              <a:rPr lang="fr-FR" sz="1200" b="0" i="0" kern="1200" baseline="0" dirty="0" err="1" smtClean="0">
                <a:solidFill>
                  <a:schemeClr val="tx1"/>
                </a:solidFill>
                <a:effectLst/>
                <a:latin typeface="+mn-lt"/>
                <a:ea typeface="+mn-ea"/>
                <a:cs typeface="+mn-cs"/>
              </a:rPr>
              <a:t>forest</a:t>
            </a:r>
            <a:r>
              <a:rPr lang="fr-FR" sz="1200" b="0" i="0" kern="1200" baseline="0" dirty="0" smtClean="0">
                <a:solidFill>
                  <a:schemeClr val="tx1"/>
                </a:solidFill>
                <a:effectLst/>
                <a:latin typeface="+mn-lt"/>
                <a:ea typeface="+mn-ea"/>
                <a:cs typeface="+mn-cs"/>
              </a:rPr>
              <a:t> et avoir une précision de 97% sur le périmètre des produits laitiers.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effectLst/>
                <a:latin typeface="+mn-lt"/>
                <a:ea typeface="+mn-ea"/>
                <a:cs typeface="+mn-cs"/>
              </a:rPr>
              <a:t>Mon études à plusieurs axes d’améliorations, il faut élargir le périmètre pour couvrir l’ensemble de la base de données globale, tester d’autre modèle de machine </a:t>
            </a:r>
            <a:r>
              <a:rPr lang="fr-FR" sz="1200" b="0" i="0" kern="1200" baseline="0" dirty="0" err="1" smtClean="0">
                <a:solidFill>
                  <a:schemeClr val="tx1"/>
                </a:solidFill>
                <a:effectLst/>
                <a:latin typeface="+mn-lt"/>
                <a:ea typeface="+mn-ea"/>
                <a:cs typeface="+mn-cs"/>
              </a:rPr>
              <a:t>learning</a:t>
            </a:r>
            <a:r>
              <a:rPr lang="fr-FR" sz="1200" b="0" i="0" kern="1200" baseline="0" dirty="0" smtClean="0">
                <a:solidFill>
                  <a:schemeClr val="tx1"/>
                </a:solidFill>
                <a:effectLst/>
                <a:latin typeface="+mn-lt"/>
                <a:ea typeface="+mn-ea"/>
                <a:cs typeface="+mn-cs"/>
              </a:rPr>
              <a:t> pour voir si on arrive à améliorer la précision, compléter avec d’autres variables. Et enfin pour la proposition d’autres produits similaires avec un classement meilleure, il faut affiner la sélection en se basant sur le noms  </a:t>
            </a:r>
            <a:endParaRPr lang="fr-FR" dirty="0" smtClean="0"/>
          </a:p>
          <a:p>
            <a:r>
              <a:rPr lang="fr-FR" sz="1200" b="0" i="0" kern="1200" baseline="0" dirty="0" smtClean="0">
                <a:solidFill>
                  <a:schemeClr val="tx1"/>
                </a:solidFill>
                <a:effectLst/>
                <a:latin typeface="+mn-lt"/>
                <a:ea typeface="+mn-ea"/>
                <a:cs typeface="+mn-cs"/>
              </a:rPr>
              <a:t>et les ingrédients.</a:t>
            </a:r>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19</a:t>
            </a:fld>
            <a:endParaRPr lang="fr-FR"/>
          </a:p>
        </p:txBody>
      </p:sp>
    </p:spTree>
    <p:extLst>
      <p:ext uri="{BB962C8B-B14F-4D97-AF65-F5344CB8AC3E}">
        <p14:creationId xmlns:p14="http://schemas.microsoft.com/office/powerpoint/2010/main" val="381973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2</a:t>
            </a:fld>
            <a:endParaRPr lang="fr-FR"/>
          </a:p>
        </p:txBody>
      </p:sp>
    </p:spTree>
    <p:extLst>
      <p:ext uri="{BB962C8B-B14F-4D97-AF65-F5344CB8AC3E}">
        <p14:creationId xmlns:p14="http://schemas.microsoft.com/office/powerpoint/2010/main" val="1898657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Ce schéma montre</a:t>
            </a:r>
            <a:r>
              <a:rPr lang="fr-FR" baseline="0" dirty="0" smtClean="0"/>
              <a:t> le processus que j’ai suivie, a partir de la data globale j’ai choisi un périmètre réduit, pour les produits laitier j’ai choisi les variables qui me semble pertinentes pour le calcul du </a:t>
            </a:r>
            <a:r>
              <a:rPr lang="fr-FR" baseline="0" dirty="0" err="1" smtClean="0"/>
              <a:t>nutriscore</a:t>
            </a:r>
            <a:r>
              <a:rPr lang="fr-FR" baseline="0" dirty="0" smtClean="0"/>
              <a:t>, puis j’ai pris la partie des données avec score pour la quelle j’ai traité les valeurs manquantes et aberrantes, puis j’ai </a:t>
            </a:r>
            <a:r>
              <a:rPr lang="fr-FR" baseline="0" dirty="0" err="1" smtClean="0"/>
              <a:t>spliter</a:t>
            </a:r>
            <a:r>
              <a:rPr lang="fr-FR" baseline="0" dirty="0" smtClean="0"/>
              <a:t> mon </a:t>
            </a:r>
            <a:r>
              <a:rPr lang="fr-FR" baseline="0" dirty="0" err="1" smtClean="0"/>
              <a:t>dataset</a:t>
            </a:r>
            <a:r>
              <a:rPr lang="fr-FR" baseline="0" dirty="0" smtClean="0"/>
              <a:t> en </a:t>
            </a:r>
            <a:r>
              <a:rPr lang="fr-FR" baseline="0" dirty="0" err="1" smtClean="0"/>
              <a:t>trainset</a:t>
            </a:r>
            <a:r>
              <a:rPr lang="fr-FR" baseline="0" dirty="0" smtClean="0"/>
              <a:t> pour entrainer le modèle et </a:t>
            </a:r>
            <a:r>
              <a:rPr lang="fr-FR" baseline="0" dirty="0" err="1" smtClean="0"/>
              <a:t>testset</a:t>
            </a:r>
            <a:r>
              <a:rPr lang="fr-FR" baseline="0" dirty="0" smtClean="0"/>
              <a:t> pour le tester. J’ai comparé deux modèles le KNN et le </a:t>
            </a:r>
            <a:r>
              <a:rPr lang="fr-FR" baseline="0" dirty="0" err="1" smtClean="0"/>
              <a:t>random</a:t>
            </a:r>
            <a:r>
              <a:rPr lang="fr-FR" baseline="0" dirty="0" smtClean="0"/>
              <a:t> </a:t>
            </a:r>
            <a:r>
              <a:rPr lang="fr-FR" baseline="0" dirty="0" err="1" smtClean="0"/>
              <a:t>forest</a:t>
            </a:r>
            <a:r>
              <a:rPr lang="fr-FR" baseline="0" dirty="0" smtClean="0"/>
              <a:t> avec les 3 scénarios que j’ai pour le traitement des valeurs manquante</a:t>
            </a:r>
          </a:p>
          <a:p>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21</a:t>
            </a:fld>
            <a:endParaRPr lang="fr-FR"/>
          </a:p>
        </p:txBody>
      </p:sp>
    </p:spTree>
    <p:extLst>
      <p:ext uri="{BB962C8B-B14F-4D97-AF65-F5344CB8AC3E}">
        <p14:creationId xmlns:p14="http://schemas.microsoft.com/office/powerpoint/2010/main" val="107107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3</a:t>
            </a:fld>
            <a:endParaRPr lang="fr-FR"/>
          </a:p>
        </p:txBody>
      </p:sp>
    </p:spTree>
    <p:extLst>
      <p:ext uri="{BB962C8B-B14F-4D97-AF65-F5344CB8AC3E}">
        <p14:creationId xmlns:p14="http://schemas.microsoft.com/office/powerpoint/2010/main" val="84144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L'agence "</a:t>
            </a:r>
            <a:r>
              <a:rPr lang="fr-FR" sz="1200" b="0" i="0" u="sng" kern="1200" dirty="0" smtClean="0">
                <a:solidFill>
                  <a:schemeClr val="tx1"/>
                </a:solidFill>
                <a:effectLst/>
                <a:latin typeface="+mn-lt"/>
                <a:ea typeface="+mn-ea"/>
                <a:cs typeface="+mn-cs"/>
                <a:hlinkClick r:id="rId3"/>
              </a:rPr>
              <a:t>Santé publique France</a:t>
            </a:r>
            <a:r>
              <a:rPr lang="fr-FR" sz="1200" b="0" i="0" kern="1200" dirty="0" smtClean="0">
                <a:solidFill>
                  <a:schemeClr val="tx1"/>
                </a:solidFill>
                <a:effectLst/>
                <a:latin typeface="+mn-lt"/>
                <a:ea typeface="+mn-ea"/>
                <a:cs typeface="+mn-cs"/>
              </a:rPr>
              <a:t>" a lancé</a:t>
            </a:r>
            <a:r>
              <a:rPr lang="fr-FR" sz="1200" b="1" i="0" kern="1200" dirty="0" smtClean="0">
                <a:solidFill>
                  <a:schemeClr val="tx1"/>
                </a:solidFill>
                <a:effectLst/>
                <a:latin typeface="+mn-lt"/>
                <a:ea typeface="+mn-ea"/>
                <a:cs typeface="+mn-cs"/>
              </a:rPr>
              <a:t> un appel à projets pour trouver des idées innovantes d’applications en lien avec l'alimentation.</a:t>
            </a:r>
            <a:r>
              <a:rPr lang="fr-FR" sz="1200" b="0" i="0" kern="1200" dirty="0" smtClean="0">
                <a:solidFill>
                  <a:schemeClr val="tx1"/>
                </a:solidFill>
                <a:effectLst/>
                <a:latin typeface="+mn-lt"/>
                <a:ea typeface="+mn-ea"/>
                <a:cs typeface="+mn-cs"/>
              </a:rPr>
              <a:t> Vous souhaitez y participer et proposer une idée d’application.</a:t>
            </a:r>
          </a:p>
          <a:p>
            <a:r>
              <a:rPr lang="fr-FR" sz="1200" b="0" i="0" kern="1200" dirty="0" smtClean="0">
                <a:solidFill>
                  <a:schemeClr val="tx1"/>
                </a:solidFill>
                <a:effectLst/>
                <a:latin typeface="+mn-lt"/>
                <a:ea typeface="+mn-ea"/>
                <a:cs typeface="+mn-cs"/>
              </a:rPr>
              <a:t>Mon idée consiste à pouvoir donner</a:t>
            </a:r>
            <a:r>
              <a:rPr lang="fr-FR" sz="1200" b="0" i="0" kern="1200" baseline="0" dirty="0" smtClean="0">
                <a:solidFill>
                  <a:schemeClr val="tx1"/>
                </a:solidFill>
                <a:effectLst/>
                <a:latin typeface="+mn-lt"/>
                <a:ea typeface="+mn-ea"/>
                <a:cs typeface="+mn-cs"/>
              </a:rPr>
              <a:t> un score pour les produits scannés par l’utilisateur, puis lui proposer une liste des produits similaire qui ont un score meilleur du produit choisi au départ</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4</a:t>
            </a:fld>
            <a:endParaRPr lang="fr-FR"/>
          </a:p>
        </p:txBody>
      </p:sp>
    </p:spTree>
    <p:extLst>
      <p:ext uri="{BB962C8B-B14F-4D97-AF65-F5344CB8AC3E}">
        <p14:creationId xmlns:p14="http://schemas.microsoft.com/office/powerpoint/2010/main" val="282501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5</a:t>
            </a:fld>
            <a:endParaRPr lang="fr-FR"/>
          </a:p>
        </p:txBody>
      </p:sp>
    </p:spTree>
    <p:extLst>
      <p:ext uri="{BB962C8B-B14F-4D97-AF65-F5344CB8AC3E}">
        <p14:creationId xmlns:p14="http://schemas.microsoft.com/office/powerpoint/2010/main" val="4069055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6</a:t>
            </a:fld>
            <a:endParaRPr lang="fr-FR"/>
          </a:p>
        </p:txBody>
      </p:sp>
    </p:spTree>
    <p:extLst>
      <p:ext uri="{BB962C8B-B14F-4D97-AF65-F5344CB8AC3E}">
        <p14:creationId xmlns:p14="http://schemas.microsoft.com/office/powerpoint/2010/main" val="1104495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7</a:t>
            </a:fld>
            <a:endParaRPr lang="fr-FR"/>
          </a:p>
        </p:txBody>
      </p:sp>
    </p:spTree>
    <p:extLst>
      <p:ext uri="{BB962C8B-B14F-4D97-AF65-F5344CB8AC3E}">
        <p14:creationId xmlns:p14="http://schemas.microsoft.com/office/powerpoint/2010/main" val="274414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 l’application de mon idée je me suis intéressée à la variable </a:t>
            </a:r>
            <a:r>
              <a:rPr lang="fr-FR" dirty="0" err="1" smtClean="0"/>
              <a:t>nutriscore</a:t>
            </a:r>
            <a:r>
              <a:rPr lang="fr-FR" dirty="0" smtClean="0"/>
              <a:t> (score et groupe) qui est une classification</a:t>
            </a:r>
            <a:r>
              <a:rPr lang="fr-FR" baseline="0" dirty="0" smtClean="0"/>
              <a:t> des produits alimentaire calculer sur la base des composantes de chaque produit, ce calcul nous donne le </a:t>
            </a:r>
            <a:r>
              <a:rPr lang="fr-FR" baseline="0" dirty="0" err="1" smtClean="0"/>
              <a:t>nutriscore</a:t>
            </a:r>
            <a:r>
              <a:rPr lang="fr-FR" baseline="0" dirty="0" smtClean="0"/>
              <a:t> score qui vari entre -15 et 40, c’est notes ont une correspondance en lettre allant de a à e a étant les produits les plus recommandés et e les produits les moins recommandés.</a:t>
            </a:r>
            <a:endParaRPr lang="fr-FR" dirty="0"/>
          </a:p>
        </p:txBody>
      </p:sp>
      <p:sp>
        <p:nvSpPr>
          <p:cNvPr id="4" name="Espace réservé du numéro de diapositive 3"/>
          <p:cNvSpPr>
            <a:spLocks noGrp="1"/>
          </p:cNvSpPr>
          <p:nvPr>
            <p:ph type="sldNum" sz="quarter" idx="10"/>
          </p:nvPr>
        </p:nvSpPr>
        <p:spPr/>
        <p:txBody>
          <a:bodyPr/>
          <a:lstStyle/>
          <a:p>
            <a:fld id="{A0CAF6FC-0D50-4703-942A-B47516C77697}" type="slidenum">
              <a:rPr lang="fr-FR" smtClean="0"/>
              <a:t>8</a:t>
            </a:fld>
            <a:endParaRPr lang="fr-FR"/>
          </a:p>
        </p:txBody>
      </p:sp>
    </p:spTree>
    <p:extLst>
      <p:ext uri="{BB962C8B-B14F-4D97-AF65-F5344CB8AC3E}">
        <p14:creationId xmlns:p14="http://schemas.microsoft.com/office/powerpoint/2010/main" val="2937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Après le choix</a:t>
            </a:r>
            <a:r>
              <a:rPr lang="fr-FR" baseline="0" dirty="0" smtClean="0"/>
              <a:t> de mon périmètre réduits avec les variables pertinentes, le traitement des valeurs manquantes et aberrantes, je commence la phase exploratoire de mon jeu de données</a:t>
            </a:r>
            <a:endParaRPr lang="fr-FR" dirty="0"/>
          </a:p>
        </p:txBody>
      </p:sp>
      <p:sp>
        <p:nvSpPr>
          <p:cNvPr id="4" name="Espace réservé du numéro de diapositive 3"/>
          <p:cNvSpPr>
            <a:spLocks noGrp="1"/>
          </p:cNvSpPr>
          <p:nvPr>
            <p:ph type="sldNum" sz="quarter" idx="5"/>
          </p:nvPr>
        </p:nvSpPr>
        <p:spPr/>
        <p:txBody>
          <a:bodyPr/>
          <a:lstStyle/>
          <a:p>
            <a:fld id="{A0CAF6FC-0D50-4703-942A-B47516C77697}" type="slidenum">
              <a:rPr lang="fr-FR" smtClean="0"/>
              <a:t>9</a:t>
            </a:fld>
            <a:endParaRPr lang="fr-FR"/>
          </a:p>
        </p:txBody>
      </p:sp>
    </p:spTree>
    <p:extLst>
      <p:ext uri="{BB962C8B-B14F-4D97-AF65-F5344CB8AC3E}">
        <p14:creationId xmlns:p14="http://schemas.microsoft.com/office/powerpoint/2010/main" val="183587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075EA5B-9958-411B-A906-D33CE8ACF327}" type="datetime1">
              <a:rPr lang="en-US" smtClean="0"/>
              <a:t>3/24/2021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375481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DDB025-78A3-494A-9237-E435E6A6D3C0}" type="datetime1">
              <a:rPr lang="en-US" smtClean="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69936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D890A1-6710-4027-BC44-00C633C1683D}" type="datetime1">
              <a:rPr lang="en-US" smtClean="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6475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0B927D6-9DD9-4BEE-B374-E1F9351D33AA}" type="datetime1">
              <a:rPr lang="en-US" smtClean="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49831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7A30D20-F2B1-4BF1-A1CE-049C145EF451}" type="datetime1">
              <a:rPr lang="en-US" smtClean="0"/>
              <a:t>3/24/2021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979136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9F755A-947D-4DC9-8E76-079BB05FA2A2}" type="datetime1">
              <a:rPr lang="en-US" smtClean="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418869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F213B32-05E0-4E57-8A76-A4C54018E718}" type="datetime1">
              <a:rPr lang="en-US" smtClean="0"/>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29313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18D8F76-F5CA-49F8-A199-D8BCC625EDF8}" type="datetime1">
              <a:rPr lang="en-US" smtClean="0"/>
              <a:t>3/24/2021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62605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4576-25E0-4198-83F7-06F674B68C94}" type="datetime1">
              <a:rPr lang="en-US" smtClean="0"/>
              <a:t>3/24/2021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21127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314CE3-1256-4820-89CD-5F3B2E196D34}" type="datetime1">
              <a:rPr lang="en-US" smtClean="0"/>
              <a:t>3/24/2021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383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9133B9D-3CC4-4D27-9465-2FAF6FA68058}" type="datetime1">
              <a:rPr lang="en-US" smtClean="0"/>
              <a:t>3/24/2021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3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F5233B-2915-490E-B2F8-111AE7728B1E}" type="datetime1">
              <a:rPr lang="en-US" smtClean="0"/>
              <a:t>3/24/2021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59162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7.png"/><Relationship Id="rId7" Type="http://schemas.openxmlformats.org/officeDocument/2006/relationships/diagramData" Target="../diagrams/data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11" Type="http://schemas.microsoft.com/office/2007/relationships/diagramDrawing" Target="../diagrams/drawing3.xml"/><Relationship Id="rId5" Type="http://schemas.openxmlformats.org/officeDocument/2006/relationships/image" Target="../media/image19.png"/><Relationship Id="rId10" Type="http://schemas.openxmlformats.org/officeDocument/2006/relationships/diagramColors" Target="../diagrams/colors3.xml"/><Relationship Id="rId4" Type="http://schemas.openxmlformats.org/officeDocument/2006/relationships/image" Target="../media/image18.png"/><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p:txBody>
          <a:bodyPr/>
          <a:lstStyle/>
          <a:p>
            <a:pPr algn="l"/>
            <a:r>
              <a:rPr lang="fr-FR" sz="4800" b="1" dirty="0" smtClean="0"/>
              <a:t>P04: Anticipez </a:t>
            </a:r>
            <a:r>
              <a:rPr lang="fr-FR" sz="4800" b="1" dirty="0"/>
              <a:t>les besoins en consommation électrique de bâtiments</a:t>
            </a:r>
            <a:endParaRPr lang="fr-FR" sz="4800" dirty="0"/>
          </a:p>
        </p:txBody>
      </p:sp>
      <p:sp>
        <p:nvSpPr>
          <p:cNvPr id="3" name="Sous-titre 2">
            <a:extLst>
              <a:ext uri="{FF2B5EF4-FFF2-40B4-BE49-F238E27FC236}">
                <a16:creationId xmlns:a16="http://schemas.microsoft.com/office/drawing/2014/main" id="{7F7D5035-C203-4378-8926-76F923B2C55C}"/>
              </a:ext>
            </a:extLst>
          </p:cNvPr>
          <p:cNvSpPr>
            <a:spLocks noGrp="1"/>
          </p:cNvSpPr>
          <p:nvPr>
            <p:ph type="subTitle" idx="1"/>
          </p:nvPr>
        </p:nvSpPr>
        <p:spPr/>
        <p:txBody>
          <a:bodyPr/>
          <a:lstStyle/>
          <a:p>
            <a:pPr algn="r"/>
            <a:r>
              <a:rPr lang="fr-FR" sz="2400" dirty="0"/>
              <a:t>Soutenance le </a:t>
            </a:r>
            <a:r>
              <a:rPr lang="fr-FR" sz="2400" dirty="0" smtClean="0"/>
              <a:t>05/04/2021</a:t>
            </a:r>
            <a:endParaRPr lang="fr-FR" sz="2400" dirty="0"/>
          </a:p>
          <a:p>
            <a:pPr algn="r"/>
            <a:r>
              <a:rPr lang="fr-FR" sz="2400" dirty="0"/>
              <a:t>Asma TAHRI</a:t>
            </a:r>
          </a:p>
          <a:p>
            <a:endParaRPr lang="fr-FR"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252281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10</a:t>
            </a:fld>
            <a:endParaRPr lang="en-US" dirty="0"/>
          </a:p>
        </p:txBody>
      </p:sp>
      <p:pic>
        <p:nvPicPr>
          <p:cNvPr id="2" name="Espace réservé du contenu 1"/>
          <p:cNvPicPr>
            <a:picLocks noGrp="1" noChangeAspect="1"/>
          </p:cNvPicPr>
          <p:nvPr>
            <p:ph idx="1"/>
          </p:nvPr>
        </p:nvPicPr>
        <p:blipFill>
          <a:blip r:embed="rId3"/>
          <a:stretch>
            <a:fillRect/>
          </a:stretch>
        </p:blipFill>
        <p:spPr>
          <a:xfrm>
            <a:off x="5837408" y="3654349"/>
            <a:ext cx="4798178" cy="2886123"/>
          </a:xfrm>
          <a:prstGeom prst="rect">
            <a:avLst/>
          </a:prstGeom>
        </p:spPr>
      </p:pic>
      <p:pic>
        <p:nvPicPr>
          <p:cNvPr id="3" name="Image 2"/>
          <p:cNvPicPr>
            <a:picLocks noChangeAspect="1"/>
          </p:cNvPicPr>
          <p:nvPr/>
        </p:nvPicPr>
        <p:blipFill>
          <a:blip r:embed="rId4"/>
          <a:stretch>
            <a:fillRect/>
          </a:stretch>
        </p:blipFill>
        <p:spPr>
          <a:xfrm>
            <a:off x="880139" y="4816707"/>
            <a:ext cx="3051871" cy="1795218"/>
          </a:xfrm>
          <a:prstGeom prst="rect">
            <a:avLst/>
          </a:prstGeom>
        </p:spPr>
      </p:pic>
      <p:pic>
        <p:nvPicPr>
          <p:cNvPr id="8" name="Image 7"/>
          <p:cNvPicPr>
            <a:picLocks noChangeAspect="1"/>
          </p:cNvPicPr>
          <p:nvPr/>
        </p:nvPicPr>
        <p:blipFill>
          <a:blip r:embed="rId5"/>
          <a:stretch>
            <a:fillRect/>
          </a:stretch>
        </p:blipFill>
        <p:spPr>
          <a:xfrm>
            <a:off x="831697" y="2041927"/>
            <a:ext cx="4210322" cy="2703331"/>
          </a:xfrm>
          <a:prstGeom prst="rect">
            <a:avLst/>
          </a:prstGeom>
        </p:spPr>
      </p:pic>
      <p:sp>
        <p:nvSpPr>
          <p:cNvPr id="9" name="ZoneTexte 8"/>
          <p:cNvSpPr txBox="1"/>
          <p:nvPr/>
        </p:nvSpPr>
        <p:spPr>
          <a:xfrm>
            <a:off x="5125725" y="1812937"/>
            <a:ext cx="6221544"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Tableau comparatif pour l’ensemble des modèles testés:</a:t>
            </a:r>
          </a:p>
          <a:p>
            <a:pPr marL="742950" lvl="1" indent="-285750">
              <a:buFont typeface="Arial" panose="020B0604020202020204" pitchFamily="34" charset="0"/>
              <a:buChar char="•"/>
            </a:pPr>
            <a:r>
              <a:rPr lang="fr-FR" dirty="0" smtClean="0"/>
              <a:t>Score MRSE</a:t>
            </a:r>
          </a:p>
          <a:p>
            <a:pPr marL="742950" lvl="1" indent="-285750">
              <a:buFont typeface="Arial" panose="020B0604020202020204" pitchFamily="34" charset="0"/>
              <a:buChar char="•"/>
            </a:pPr>
            <a:r>
              <a:rPr lang="fr-FR" dirty="0"/>
              <a:t>Temps </a:t>
            </a:r>
            <a:r>
              <a:rPr lang="fr-FR" dirty="0" smtClean="0"/>
              <a:t>d’exécution</a:t>
            </a:r>
          </a:p>
          <a:p>
            <a:pPr lvl="1"/>
            <a:endParaRPr lang="fr-FR" dirty="0" smtClean="0"/>
          </a:p>
          <a:p>
            <a:pPr lvl="2"/>
            <a:r>
              <a:rPr lang="fr-FR" dirty="0" smtClean="0"/>
              <a:t>			Model </a:t>
            </a:r>
            <a:r>
              <a:rPr lang="fr-FR" dirty="0"/>
              <a:t>choisi: XG </a:t>
            </a:r>
            <a:r>
              <a:rPr lang="fr-FR" dirty="0" err="1"/>
              <a:t>Boost</a:t>
            </a:r>
            <a:endParaRPr lang="fr-FR" dirty="0"/>
          </a:p>
          <a:p>
            <a:pPr lvl="2"/>
            <a:endParaRPr lang="fr-FR" dirty="0"/>
          </a:p>
        </p:txBody>
      </p:sp>
      <p:sp>
        <p:nvSpPr>
          <p:cNvPr id="10" name="Flèche droite 9"/>
          <p:cNvSpPr/>
          <p:nvPr/>
        </p:nvSpPr>
        <p:spPr>
          <a:xfrm>
            <a:off x="6522722" y="3005892"/>
            <a:ext cx="836023" cy="226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txBox="1">
            <a:spLocks/>
          </p:cNvSpPr>
          <p:nvPr/>
        </p:nvSpPr>
        <p:spPr>
          <a:xfrm>
            <a:off x="1371600" y="31039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dirty="0" smtClean="0"/>
              <a:t>. </a:t>
            </a:r>
            <a:r>
              <a:rPr lang="fr-FR" dirty="0"/>
              <a:t>Comparaison des modèles </a:t>
            </a:r>
            <a:r>
              <a:rPr lang="fr-FR" dirty="0" smtClean="0"/>
              <a:t>:</a:t>
            </a:r>
            <a:br>
              <a:rPr lang="fr-FR" dirty="0" smtClean="0"/>
            </a:br>
            <a:r>
              <a:rPr lang="fr-FR" dirty="0" smtClean="0"/>
              <a:t>	</a:t>
            </a:r>
            <a:r>
              <a:rPr lang="fr-FR" sz="4000" dirty="0"/>
              <a:t> </a:t>
            </a:r>
            <a:r>
              <a:rPr lang="fr-FR" sz="4000" dirty="0" smtClean="0"/>
              <a:t>a- </a:t>
            </a:r>
            <a:r>
              <a:rPr lang="fr-FR" sz="4000" dirty="0"/>
              <a:t>Consommation </a:t>
            </a:r>
            <a:r>
              <a:rPr lang="fr-FR" sz="4000" dirty="0" smtClean="0"/>
              <a:t>d'énergie</a:t>
            </a:r>
            <a:endParaRPr lang="fr-FR" sz="4000" dirty="0"/>
          </a:p>
        </p:txBody>
      </p:sp>
      <p:sp>
        <p:nvSpPr>
          <p:cNvPr id="12" name="Rectangle 11"/>
          <p:cNvSpPr/>
          <p:nvPr/>
        </p:nvSpPr>
        <p:spPr>
          <a:xfrm>
            <a:off x="880139" y="1611632"/>
            <a:ext cx="4245586" cy="369332"/>
          </a:xfrm>
          <a:prstGeom prst="rect">
            <a:avLst/>
          </a:prstGeom>
        </p:spPr>
        <p:txBody>
          <a:bodyPr wrap="none">
            <a:spAutoFit/>
          </a:bodyPr>
          <a:lstStyle/>
          <a:p>
            <a:r>
              <a:rPr lang="fr-FR" dirty="0" smtClean="0">
                <a:solidFill>
                  <a:srgbClr val="212121"/>
                </a:solidFill>
                <a:latin typeface="Roboto"/>
              </a:rPr>
              <a:t>a.1-Modèles </a:t>
            </a:r>
            <a:r>
              <a:rPr lang="fr-FR" dirty="0">
                <a:solidFill>
                  <a:srgbClr val="212121"/>
                </a:solidFill>
                <a:latin typeface="Roboto"/>
              </a:rPr>
              <a:t>avec </a:t>
            </a:r>
            <a:r>
              <a:rPr lang="fr-FR" dirty="0" err="1">
                <a:solidFill>
                  <a:srgbClr val="212121"/>
                </a:solidFill>
                <a:latin typeface="Roboto"/>
              </a:rPr>
              <a:t>ENERGYSTARScore</a:t>
            </a:r>
            <a:endParaRPr lang="fr-FR" b="0" i="0" dirty="0">
              <a:solidFill>
                <a:srgbClr val="212121"/>
              </a:solidFill>
              <a:effectLst/>
              <a:latin typeface="Roboto"/>
            </a:endParaRPr>
          </a:p>
        </p:txBody>
      </p:sp>
    </p:spTree>
    <p:extLst>
      <p:ext uri="{BB962C8B-B14F-4D97-AF65-F5344CB8AC3E}">
        <p14:creationId xmlns:p14="http://schemas.microsoft.com/office/powerpoint/2010/main" val="1956499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11</a:t>
            </a:fld>
            <a:endParaRPr lang="en-US" dirty="0"/>
          </a:p>
        </p:txBody>
      </p:sp>
      <p:sp>
        <p:nvSpPr>
          <p:cNvPr id="7" name="Titre 1"/>
          <p:cNvSpPr txBox="1">
            <a:spLocks/>
          </p:cNvSpPr>
          <p:nvPr/>
        </p:nvSpPr>
        <p:spPr>
          <a:xfrm>
            <a:off x="1371600" y="31039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dirty="0" smtClean="0"/>
              <a:t>. </a:t>
            </a:r>
            <a:r>
              <a:rPr lang="fr-FR" dirty="0"/>
              <a:t>Comparaison des modèles </a:t>
            </a:r>
            <a:r>
              <a:rPr lang="fr-FR" dirty="0" smtClean="0"/>
              <a:t>:</a:t>
            </a:r>
            <a:br>
              <a:rPr lang="fr-FR" dirty="0" smtClean="0"/>
            </a:br>
            <a:r>
              <a:rPr lang="fr-FR" dirty="0" smtClean="0"/>
              <a:t>	</a:t>
            </a:r>
            <a:r>
              <a:rPr lang="fr-FR" sz="4000" dirty="0"/>
              <a:t> </a:t>
            </a:r>
            <a:r>
              <a:rPr lang="fr-FR" sz="4000" dirty="0" smtClean="0"/>
              <a:t>a- </a:t>
            </a:r>
            <a:r>
              <a:rPr lang="fr-FR" sz="4000" dirty="0"/>
              <a:t>Consommation </a:t>
            </a:r>
            <a:r>
              <a:rPr lang="fr-FR" sz="4000" dirty="0" smtClean="0"/>
              <a:t>d'énergie</a:t>
            </a:r>
            <a:endParaRPr lang="fr-FR" sz="4000" dirty="0"/>
          </a:p>
        </p:txBody>
      </p:sp>
      <p:sp>
        <p:nvSpPr>
          <p:cNvPr id="5" name="Rectangle 4"/>
          <p:cNvSpPr/>
          <p:nvPr/>
        </p:nvSpPr>
        <p:spPr>
          <a:xfrm>
            <a:off x="880139" y="1611632"/>
            <a:ext cx="4245586" cy="369332"/>
          </a:xfrm>
          <a:prstGeom prst="rect">
            <a:avLst/>
          </a:prstGeom>
        </p:spPr>
        <p:txBody>
          <a:bodyPr wrap="none">
            <a:spAutoFit/>
          </a:bodyPr>
          <a:lstStyle/>
          <a:p>
            <a:r>
              <a:rPr lang="fr-FR" dirty="0" smtClean="0">
                <a:solidFill>
                  <a:srgbClr val="212121"/>
                </a:solidFill>
                <a:latin typeface="Roboto"/>
              </a:rPr>
              <a:t>a.2-Modèles sans </a:t>
            </a:r>
            <a:r>
              <a:rPr lang="fr-FR" dirty="0" err="1">
                <a:solidFill>
                  <a:srgbClr val="212121"/>
                </a:solidFill>
                <a:latin typeface="Roboto"/>
              </a:rPr>
              <a:t>ENERGYSTARScore</a:t>
            </a:r>
            <a:endParaRPr lang="fr-FR" b="0" i="0" dirty="0">
              <a:solidFill>
                <a:srgbClr val="212121"/>
              </a:solidFill>
              <a:effectLst/>
              <a:latin typeface="Roboto"/>
            </a:endParaRPr>
          </a:p>
        </p:txBody>
      </p:sp>
      <p:pic>
        <p:nvPicPr>
          <p:cNvPr id="12" name="Espace réservé du contenu 1"/>
          <p:cNvPicPr>
            <a:picLocks noGrp="1" noChangeAspect="1"/>
          </p:cNvPicPr>
          <p:nvPr>
            <p:ph idx="1"/>
          </p:nvPr>
        </p:nvPicPr>
        <p:blipFill>
          <a:blip r:embed="rId3"/>
          <a:stretch>
            <a:fillRect/>
          </a:stretch>
        </p:blipFill>
        <p:spPr>
          <a:xfrm>
            <a:off x="6731725" y="3659904"/>
            <a:ext cx="3819861" cy="2284091"/>
          </a:xfrm>
          <a:prstGeom prst="rect">
            <a:avLst/>
          </a:prstGeom>
        </p:spPr>
      </p:pic>
      <p:pic>
        <p:nvPicPr>
          <p:cNvPr id="13" name="Image 12"/>
          <p:cNvPicPr>
            <a:picLocks noChangeAspect="1"/>
          </p:cNvPicPr>
          <p:nvPr/>
        </p:nvPicPr>
        <p:blipFill>
          <a:blip r:embed="rId4"/>
          <a:stretch>
            <a:fillRect/>
          </a:stretch>
        </p:blipFill>
        <p:spPr>
          <a:xfrm>
            <a:off x="880139" y="2063820"/>
            <a:ext cx="5010829" cy="1335769"/>
          </a:xfrm>
          <a:prstGeom prst="rect">
            <a:avLst/>
          </a:prstGeom>
        </p:spPr>
      </p:pic>
      <p:pic>
        <p:nvPicPr>
          <p:cNvPr id="14" name="Image 13"/>
          <p:cNvPicPr>
            <a:picLocks noChangeAspect="1"/>
          </p:cNvPicPr>
          <p:nvPr/>
        </p:nvPicPr>
        <p:blipFill>
          <a:blip r:embed="rId5"/>
          <a:stretch>
            <a:fillRect/>
          </a:stretch>
        </p:blipFill>
        <p:spPr>
          <a:xfrm>
            <a:off x="880139" y="3659904"/>
            <a:ext cx="3896753" cy="2327019"/>
          </a:xfrm>
          <a:prstGeom prst="rect">
            <a:avLst/>
          </a:prstGeom>
        </p:spPr>
      </p:pic>
      <p:sp>
        <p:nvSpPr>
          <p:cNvPr id="15" name="ZoneTexte 14"/>
          <p:cNvSpPr txBox="1"/>
          <p:nvPr/>
        </p:nvSpPr>
        <p:spPr>
          <a:xfrm>
            <a:off x="5930538" y="2063820"/>
            <a:ext cx="6174377" cy="1661993"/>
          </a:xfrm>
          <a:prstGeom prst="rect">
            <a:avLst/>
          </a:prstGeom>
          <a:noFill/>
        </p:spPr>
        <p:txBody>
          <a:bodyPr wrap="square" rtlCol="0">
            <a:spAutoFit/>
          </a:bodyPr>
          <a:lstStyle/>
          <a:p>
            <a:pPr marL="285750" indent="-285750">
              <a:buFont typeface="Arial" panose="020B0604020202020204" pitchFamily="34" charset="0"/>
              <a:buChar char="•"/>
            </a:pPr>
            <a:r>
              <a:rPr lang="fr-FR" sz="1600" dirty="0" smtClean="0"/>
              <a:t>Score MRSE : augmentation sans </a:t>
            </a:r>
            <a:r>
              <a:rPr lang="fr-FR" sz="1600" dirty="0" err="1"/>
              <a:t>E</a:t>
            </a:r>
            <a:r>
              <a:rPr lang="fr-FR" sz="1600" dirty="0" err="1" smtClean="0"/>
              <a:t>nergystarscore</a:t>
            </a:r>
            <a:endParaRPr lang="fr-FR" sz="1600" dirty="0" smtClean="0"/>
          </a:p>
          <a:p>
            <a:pPr marL="285750" indent="-285750">
              <a:buFont typeface="Arial" panose="020B0604020202020204" pitchFamily="34" charset="0"/>
              <a:buChar char="•"/>
            </a:pPr>
            <a:r>
              <a:rPr lang="fr-FR" sz="1600" dirty="0" smtClean="0"/>
              <a:t>Score MRSE : </a:t>
            </a:r>
            <a:r>
              <a:rPr lang="fr-FR" sz="1600" dirty="0" err="1" smtClean="0"/>
              <a:t>Random</a:t>
            </a:r>
            <a:r>
              <a:rPr lang="fr-FR" sz="1600" dirty="0" smtClean="0"/>
              <a:t> Forest, Comparable pour les 4 modèles </a:t>
            </a:r>
          </a:p>
          <a:p>
            <a:pPr marL="285750" indent="-285750">
              <a:buFont typeface="Arial" panose="020B0604020202020204" pitchFamily="34" charset="0"/>
              <a:buChar char="•"/>
            </a:pPr>
            <a:r>
              <a:rPr lang="fr-FR" sz="1600" dirty="0" smtClean="0"/>
              <a:t>Temps d’exécution: XG </a:t>
            </a:r>
            <a:r>
              <a:rPr lang="fr-FR" sz="1600" dirty="0" err="1" smtClean="0"/>
              <a:t>Boost</a:t>
            </a:r>
            <a:r>
              <a:rPr lang="fr-FR" sz="1600" dirty="0" smtClean="0"/>
              <a:t> beaucoup plus rapide</a:t>
            </a:r>
          </a:p>
          <a:p>
            <a:pPr lvl="1"/>
            <a:endParaRPr lang="fr-FR" dirty="0" smtClean="0"/>
          </a:p>
          <a:p>
            <a:pPr lvl="2"/>
            <a:r>
              <a:rPr lang="fr-FR" dirty="0" smtClean="0"/>
              <a:t>	Model </a:t>
            </a:r>
            <a:r>
              <a:rPr lang="fr-FR" dirty="0"/>
              <a:t>choisi: XG </a:t>
            </a:r>
            <a:r>
              <a:rPr lang="fr-FR" dirty="0" err="1"/>
              <a:t>Boost</a:t>
            </a:r>
            <a:endParaRPr lang="fr-FR" dirty="0"/>
          </a:p>
          <a:p>
            <a:pPr lvl="2"/>
            <a:endParaRPr lang="fr-FR" dirty="0"/>
          </a:p>
        </p:txBody>
      </p:sp>
      <p:sp>
        <p:nvSpPr>
          <p:cNvPr id="16" name="Flèche droite 15"/>
          <p:cNvSpPr/>
          <p:nvPr/>
        </p:nvSpPr>
        <p:spPr>
          <a:xfrm>
            <a:off x="6516761" y="3155568"/>
            <a:ext cx="836023" cy="226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13163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12</a:t>
            </a:fld>
            <a:endParaRPr lang="en-US" dirty="0"/>
          </a:p>
        </p:txBody>
      </p:sp>
      <p:sp>
        <p:nvSpPr>
          <p:cNvPr id="7" name="Titre 1"/>
          <p:cNvSpPr txBox="1">
            <a:spLocks/>
          </p:cNvSpPr>
          <p:nvPr/>
        </p:nvSpPr>
        <p:spPr>
          <a:xfrm>
            <a:off x="1371600" y="31039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dirty="0" smtClean="0"/>
              <a:t>. </a:t>
            </a:r>
            <a:r>
              <a:rPr lang="fr-FR" dirty="0"/>
              <a:t>Comparaison des modèles </a:t>
            </a:r>
            <a:r>
              <a:rPr lang="fr-FR" dirty="0" smtClean="0"/>
              <a:t>:</a:t>
            </a:r>
            <a:br>
              <a:rPr lang="fr-FR" dirty="0" smtClean="0"/>
            </a:br>
            <a:r>
              <a:rPr lang="fr-FR" dirty="0" smtClean="0"/>
              <a:t>	</a:t>
            </a:r>
            <a:r>
              <a:rPr lang="fr-FR" sz="4000" dirty="0"/>
              <a:t> </a:t>
            </a:r>
            <a:r>
              <a:rPr lang="fr-FR" sz="4000" dirty="0" smtClean="0"/>
              <a:t>b- Emission CO2</a:t>
            </a:r>
            <a:endParaRPr lang="fr-FR" sz="4000" dirty="0"/>
          </a:p>
        </p:txBody>
      </p:sp>
      <p:sp>
        <p:nvSpPr>
          <p:cNvPr id="5" name="Rectangle 4"/>
          <p:cNvSpPr/>
          <p:nvPr/>
        </p:nvSpPr>
        <p:spPr>
          <a:xfrm>
            <a:off x="880139" y="1611632"/>
            <a:ext cx="4309706" cy="369332"/>
          </a:xfrm>
          <a:prstGeom prst="rect">
            <a:avLst/>
          </a:prstGeom>
        </p:spPr>
        <p:txBody>
          <a:bodyPr wrap="none">
            <a:spAutoFit/>
          </a:bodyPr>
          <a:lstStyle/>
          <a:p>
            <a:r>
              <a:rPr lang="fr-FR" dirty="0" smtClean="0">
                <a:solidFill>
                  <a:srgbClr val="212121"/>
                </a:solidFill>
                <a:latin typeface="Roboto"/>
              </a:rPr>
              <a:t>b.1- Modèles </a:t>
            </a:r>
            <a:r>
              <a:rPr lang="fr-FR" dirty="0">
                <a:solidFill>
                  <a:srgbClr val="212121"/>
                </a:solidFill>
                <a:latin typeface="Roboto"/>
              </a:rPr>
              <a:t>avec </a:t>
            </a:r>
            <a:r>
              <a:rPr lang="fr-FR" dirty="0" err="1">
                <a:solidFill>
                  <a:srgbClr val="212121"/>
                </a:solidFill>
                <a:latin typeface="Roboto"/>
              </a:rPr>
              <a:t>ENERGYSTARScore</a:t>
            </a:r>
            <a:endParaRPr lang="fr-FR" b="0" i="0" dirty="0">
              <a:solidFill>
                <a:srgbClr val="212121"/>
              </a:solidFill>
              <a:effectLst/>
              <a:latin typeface="Roboto"/>
            </a:endParaRPr>
          </a:p>
        </p:txBody>
      </p:sp>
      <p:sp>
        <p:nvSpPr>
          <p:cNvPr id="9" name="ZoneTexte 8"/>
          <p:cNvSpPr txBox="1"/>
          <p:nvPr/>
        </p:nvSpPr>
        <p:spPr>
          <a:xfrm>
            <a:off x="5930538" y="2063820"/>
            <a:ext cx="6174377" cy="1661993"/>
          </a:xfrm>
          <a:prstGeom prst="rect">
            <a:avLst/>
          </a:prstGeom>
          <a:noFill/>
        </p:spPr>
        <p:txBody>
          <a:bodyPr wrap="square" rtlCol="0">
            <a:spAutoFit/>
          </a:bodyPr>
          <a:lstStyle/>
          <a:p>
            <a:pPr marL="285750" indent="-285750">
              <a:buFont typeface="Arial" panose="020B0604020202020204" pitchFamily="34" charset="0"/>
              <a:buChar char="•"/>
            </a:pPr>
            <a:r>
              <a:rPr lang="fr-FR" sz="1600" dirty="0" smtClean="0"/>
              <a:t>Score MRSE : </a:t>
            </a:r>
            <a:r>
              <a:rPr lang="fr-FR" sz="1600" dirty="0" err="1" smtClean="0"/>
              <a:t>Random</a:t>
            </a:r>
            <a:r>
              <a:rPr lang="fr-FR" sz="1600" dirty="0" smtClean="0"/>
              <a:t> Forest, Comparable pour les 4 modèles </a:t>
            </a:r>
          </a:p>
          <a:p>
            <a:pPr marL="285750" indent="-285750">
              <a:buFont typeface="Arial" panose="020B0604020202020204" pitchFamily="34" charset="0"/>
              <a:buChar char="•"/>
            </a:pPr>
            <a:endParaRPr lang="fr-FR" sz="1600" dirty="0" smtClean="0"/>
          </a:p>
          <a:p>
            <a:pPr marL="285750" indent="-285750">
              <a:buFont typeface="Arial" panose="020B0604020202020204" pitchFamily="34" charset="0"/>
              <a:buChar char="•"/>
            </a:pPr>
            <a:r>
              <a:rPr lang="fr-FR" sz="1600" dirty="0"/>
              <a:t>Temps </a:t>
            </a:r>
            <a:r>
              <a:rPr lang="fr-FR" sz="1600" dirty="0" smtClean="0"/>
              <a:t>d’exécution: XG </a:t>
            </a:r>
            <a:r>
              <a:rPr lang="fr-FR" sz="1600" dirty="0" err="1" smtClean="0"/>
              <a:t>Boost</a:t>
            </a:r>
            <a:r>
              <a:rPr lang="fr-FR" sz="1600" dirty="0" smtClean="0"/>
              <a:t> beaucoup plus rapide</a:t>
            </a:r>
          </a:p>
          <a:p>
            <a:pPr lvl="1"/>
            <a:endParaRPr lang="fr-FR" dirty="0" smtClean="0"/>
          </a:p>
          <a:p>
            <a:pPr lvl="2"/>
            <a:r>
              <a:rPr lang="fr-FR" dirty="0" smtClean="0"/>
              <a:t>	Model </a:t>
            </a:r>
            <a:r>
              <a:rPr lang="fr-FR" dirty="0"/>
              <a:t>choisi: XG </a:t>
            </a:r>
            <a:r>
              <a:rPr lang="fr-FR" dirty="0" err="1"/>
              <a:t>Boost</a:t>
            </a:r>
            <a:endParaRPr lang="fr-FR" dirty="0"/>
          </a:p>
          <a:p>
            <a:pPr lvl="2"/>
            <a:endParaRPr lang="fr-FR" dirty="0"/>
          </a:p>
        </p:txBody>
      </p:sp>
      <p:sp>
        <p:nvSpPr>
          <p:cNvPr id="10" name="Flèche droite 9"/>
          <p:cNvSpPr/>
          <p:nvPr/>
        </p:nvSpPr>
        <p:spPr>
          <a:xfrm>
            <a:off x="6516761" y="3155568"/>
            <a:ext cx="836023" cy="226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3"/>
          <a:stretch>
            <a:fillRect/>
          </a:stretch>
        </p:blipFill>
        <p:spPr>
          <a:xfrm>
            <a:off x="880139" y="1985078"/>
            <a:ext cx="4580436" cy="2793826"/>
          </a:xfrm>
          <a:prstGeom prst="rect">
            <a:avLst/>
          </a:prstGeom>
        </p:spPr>
      </p:pic>
      <p:pic>
        <p:nvPicPr>
          <p:cNvPr id="13" name="Image 12"/>
          <p:cNvPicPr>
            <a:picLocks noChangeAspect="1"/>
          </p:cNvPicPr>
          <p:nvPr/>
        </p:nvPicPr>
        <p:blipFill>
          <a:blip r:embed="rId4"/>
          <a:stretch>
            <a:fillRect/>
          </a:stretch>
        </p:blipFill>
        <p:spPr>
          <a:xfrm>
            <a:off x="5774587" y="4473739"/>
            <a:ext cx="3698149" cy="2241589"/>
          </a:xfrm>
          <a:prstGeom prst="rect">
            <a:avLst/>
          </a:prstGeom>
        </p:spPr>
      </p:pic>
    </p:spTree>
    <p:extLst>
      <p:ext uri="{BB962C8B-B14F-4D97-AF65-F5344CB8AC3E}">
        <p14:creationId xmlns:p14="http://schemas.microsoft.com/office/powerpoint/2010/main" val="883236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13</a:t>
            </a:fld>
            <a:endParaRPr lang="en-US" dirty="0"/>
          </a:p>
        </p:txBody>
      </p:sp>
      <p:sp>
        <p:nvSpPr>
          <p:cNvPr id="7" name="Titre 1"/>
          <p:cNvSpPr txBox="1">
            <a:spLocks/>
          </p:cNvSpPr>
          <p:nvPr/>
        </p:nvSpPr>
        <p:spPr>
          <a:xfrm>
            <a:off x="1371600" y="31039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3</a:t>
            </a:r>
            <a:r>
              <a:rPr lang="fr-FR" dirty="0" smtClean="0"/>
              <a:t>. </a:t>
            </a:r>
            <a:r>
              <a:rPr lang="fr-FR" dirty="0"/>
              <a:t>Comparaison des modèles </a:t>
            </a:r>
            <a:r>
              <a:rPr lang="fr-FR" dirty="0" smtClean="0"/>
              <a:t>:</a:t>
            </a:r>
            <a:br>
              <a:rPr lang="fr-FR" dirty="0" smtClean="0"/>
            </a:br>
            <a:r>
              <a:rPr lang="fr-FR" dirty="0" smtClean="0"/>
              <a:t>	</a:t>
            </a:r>
            <a:r>
              <a:rPr lang="fr-FR" sz="4000" dirty="0"/>
              <a:t> </a:t>
            </a:r>
            <a:r>
              <a:rPr lang="fr-FR" sz="4000" dirty="0" smtClean="0"/>
              <a:t>b- Emission CO2</a:t>
            </a:r>
            <a:endParaRPr lang="fr-FR" sz="4000" dirty="0"/>
          </a:p>
        </p:txBody>
      </p:sp>
      <p:sp>
        <p:nvSpPr>
          <p:cNvPr id="5" name="Rectangle 4"/>
          <p:cNvSpPr/>
          <p:nvPr/>
        </p:nvSpPr>
        <p:spPr>
          <a:xfrm>
            <a:off x="880139" y="1611632"/>
            <a:ext cx="4309706" cy="369332"/>
          </a:xfrm>
          <a:prstGeom prst="rect">
            <a:avLst/>
          </a:prstGeom>
        </p:spPr>
        <p:txBody>
          <a:bodyPr wrap="none">
            <a:spAutoFit/>
          </a:bodyPr>
          <a:lstStyle/>
          <a:p>
            <a:r>
              <a:rPr lang="fr-FR" dirty="0" smtClean="0">
                <a:solidFill>
                  <a:srgbClr val="212121"/>
                </a:solidFill>
                <a:latin typeface="Roboto"/>
              </a:rPr>
              <a:t>b.2- Modèles sans </a:t>
            </a:r>
            <a:r>
              <a:rPr lang="fr-FR" dirty="0" err="1">
                <a:solidFill>
                  <a:srgbClr val="212121"/>
                </a:solidFill>
                <a:latin typeface="Roboto"/>
              </a:rPr>
              <a:t>ENERGYSTARScore</a:t>
            </a:r>
            <a:endParaRPr lang="fr-FR" b="0" i="0" dirty="0">
              <a:solidFill>
                <a:srgbClr val="212121"/>
              </a:solidFill>
              <a:effectLst/>
              <a:latin typeface="Roboto"/>
            </a:endParaRPr>
          </a:p>
        </p:txBody>
      </p:sp>
      <p:pic>
        <p:nvPicPr>
          <p:cNvPr id="2" name="Image 1"/>
          <p:cNvPicPr>
            <a:picLocks noChangeAspect="1"/>
          </p:cNvPicPr>
          <p:nvPr/>
        </p:nvPicPr>
        <p:blipFill>
          <a:blip r:embed="rId3"/>
          <a:stretch>
            <a:fillRect/>
          </a:stretch>
        </p:blipFill>
        <p:spPr>
          <a:xfrm>
            <a:off x="930321" y="1980964"/>
            <a:ext cx="4914369" cy="2991630"/>
          </a:xfrm>
          <a:prstGeom prst="rect">
            <a:avLst/>
          </a:prstGeom>
        </p:spPr>
      </p:pic>
      <p:pic>
        <p:nvPicPr>
          <p:cNvPr id="3" name="Image 2"/>
          <p:cNvPicPr>
            <a:picLocks noChangeAspect="1"/>
          </p:cNvPicPr>
          <p:nvPr/>
        </p:nvPicPr>
        <p:blipFill>
          <a:blip r:embed="rId4"/>
          <a:stretch>
            <a:fillRect/>
          </a:stretch>
        </p:blipFill>
        <p:spPr>
          <a:xfrm>
            <a:off x="7075854" y="4101737"/>
            <a:ext cx="4057101" cy="2412609"/>
          </a:xfrm>
          <a:prstGeom prst="rect">
            <a:avLst/>
          </a:prstGeom>
        </p:spPr>
      </p:pic>
      <p:sp>
        <p:nvSpPr>
          <p:cNvPr id="8" name="Rectangle 7"/>
          <p:cNvSpPr/>
          <p:nvPr/>
        </p:nvSpPr>
        <p:spPr>
          <a:xfrm>
            <a:off x="6056404" y="1980964"/>
            <a:ext cx="6096000" cy="1384995"/>
          </a:xfrm>
          <a:prstGeom prst="rect">
            <a:avLst/>
          </a:prstGeom>
        </p:spPr>
        <p:txBody>
          <a:bodyPr>
            <a:spAutoFit/>
          </a:bodyPr>
          <a:lstStyle/>
          <a:p>
            <a:pPr marL="285750" indent="-285750">
              <a:buFont typeface="Arial" panose="020B0604020202020204" pitchFamily="34" charset="0"/>
              <a:buChar char="•"/>
            </a:pPr>
            <a:r>
              <a:rPr lang="fr-FR" sz="1600" dirty="0"/>
              <a:t>Score MRSE : augmentation sans </a:t>
            </a:r>
            <a:r>
              <a:rPr lang="fr-FR" sz="1600" dirty="0" err="1"/>
              <a:t>Energystarscore</a:t>
            </a:r>
            <a:endParaRPr lang="fr-FR" sz="1600" dirty="0"/>
          </a:p>
          <a:p>
            <a:pPr marL="285750" indent="-285750">
              <a:buFont typeface="Arial" panose="020B0604020202020204" pitchFamily="34" charset="0"/>
              <a:buChar char="•"/>
            </a:pPr>
            <a:r>
              <a:rPr lang="fr-FR" sz="1600" dirty="0"/>
              <a:t>Score MRSE : </a:t>
            </a:r>
            <a:r>
              <a:rPr lang="fr-FR" sz="1600" dirty="0" err="1"/>
              <a:t>Random</a:t>
            </a:r>
            <a:r>
              <a:rPr lang="fr-FR" sz="1600" dirty="0"/>
              <a:t> Forest</a:t>
            </a:r>
            <a:r>
              <a:rPr lang="fr-FR" sz="1600" dirty="0" smtClean="0"/>
              <a:t>, </a:t>
            </a:r>
            <a:endParaRPr lang="fr-FR" sz="1600" dirty="0"/>
          </a:p>
          <a:p>
            <a:pPr marL="285750" indent="-285750">
              <a:buFont typeface="Arial" panose="020B0604020202020204" pitchFamily="34" charset="0"/>
              <a:buChar char="•"/>
            </a:pPr>
            <a:r>
              <a:rPr lang="fr-FR" sz="1600" dirty="0"/>
              <a:t>Temps d’exécution: XG </a:t>
            </a:r>
            <a:r>
              <a:rPr lang="fr-FR" sz="1600" dirty="0" err="1"/>
              <a:t>Boost</a:t>
            </a:r>
            <a:r>
              <a:rPr lang="fr-FR" sz="1600" dirty="0"/>
              <a:t> </a:t>
            </a:r>
            <a:r>
              <a:rPr lang="fr-FR" sz="1600" dirty="0" smtClean="0"/>
              <a:t>plus </a:t>
            </a:r>
            <a:r>
              <a:rPr lang="fr-FR" sz="1600" dirty="0"/>
              <a:t>rapide</a:t>
            </a:r>
          </a:p>
          <a:p>
            <a:pPr lvl="1"/>
            <a:endParaRPr lang="fr-FR" dirty="0"/>
          </a:p>
          <a:p>
            <a:pPr lvl="2"/>
            <a:r>
              <a:rPr lang="fr-FR" dirty="0"/>
              <a:t>	Model choisi: </a:t>
            </a:r>
            <a:r>
              <a:rPr lang="fr-FR" dirty="0" err="1" smtClean="0"/>
              <a:t>Random</a:t>
            </a:r>
            <a:r>
              <a:rPr lang="fr-FR" dirty="0" smtClean="0"/>
              <a:t> Forest</a:t>
            </a:r>
            <a:endParaRPr lang="fr-FR" dirty="0"/>
          </a:p>
        </p:txBody>
      </p:sp>
      <p:sp>
        <p:nvSpPr>
          <p:cNvPr id="9" name="Flèche droite 8"/>
          <p:cNvSpPr/>
          <p:nvPr/>
        </p:nvSpPr>
        <p:spPr>
          <a:xfrm>
            <a:off x="6657842" y="3068483"/>
            <a:ext cx="836023" cy="226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31981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a:xfrm>
            <a:off x="1915128" y="1788454"/>
            <a:ext cx="8826024" cy="2098226"/>
          </a:xfrm>
        </p:spPr>
        <p:txBody>
          <a:bodyPr/>
          <a:lstStyle/>
          <a:p>
            <a:pPr lvl="0" algn="l"/>
            <a:r>
              <a:rPr lang="fr-FR" sz="4800" dirty="0"/>
              <a:t>4</a:t>
            </a:r>
            <a:r>
              <a:rPr lang="fr-FR" sz="4800" dirty="0" smtClean="0"/>
              <a:t>. </a:t>
            </a:r>
            <a:r>
              <a:rPr lang="fr-FR" sz="4800" dirty="0" err="1" smtClean="0"/>
              <a:t>Explicabilité</a:t>
            </a:r>
            <a:r>
              <a:rPr lang="fr-FR" sz="4800" dirty="0" smtClean="0"/>
              <a:t> du modèle</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Tree>
    <p:extLst>
      <p:ext uri="{BB962C8B-B14F-4D97-AF65-F5344CB8AC3E}">
        <p14:creationId xmlns:p14="http://schemas.microsoft.com/office/powerpoint/2010/main" val="3361860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15</a:t>
            </a:fld>
            <a:endParaRPr lang="en-US" dirty="0"/>
          </a:p>
        </p:txBody>
      </p:sp>
      <p:sp>
        <p:nvSpPr>
          <p:cNvPr id="11" name="Titre 1"/>
          <p:cNvSpPr txBox="1">
            <a:spLocks/>
          </p:cNvSpPr>
          <p:nvPr/>
        </p:nvSpPr>
        <p:spPr>
          <a:xfrm>
            <a:off x="1371600" y="31039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smtClean="0"/>
              <a:t>4. </a:t>
            </a:r>
            <a:r>
              <a:rPr lang="fr-FR" dirty="0" err="1" smtClean="0"/>
              <a:t>Explicabilité</a:t>
            </a:r>
            <a:r>
              <a:rPr lang="fr-FR" dirty="0" smtClean="0"/>
              <a:t> du modèle : XG </a:t>
            </a:r>
            <a:r>
              <a:rPr lang="fr-FR" dirty="0" err="1" smtClean="0"/>
              <a:t>Boost</a:t>
            </a:r>
            <a:r>
              <a:rPr lang="fr-FR" dirty="0" smtClean="0"/>
              <a:t/>
            </a:r>
            <a:br>
              <a:rPr lang="fr-FR" dirty="0" smtClean="0"/>
            </a:br>
            <a:r>
              <a:rPr lang="fr-FR" dirty="0" smtClean="0"/>
              <a:t>	</a:t>
            </a:r>
            <a:r>
              <a:rPr lang="fr-FR" sz="4000" dirty="0" smtClean="0"/>
              <a:t> a- Consommation d'énergie</a:t>
            </a:r>
            <a:endParaRPr lang="fr-FR" sz="4000" dirty="0"/>
          </a:p>
        </p:txBody>
      </p:sp>
      <p:sp>
        <p:nvSpPr>
          <p:cNvPr id="12" name="Rectangle 11"/>
          <p:cNvSpPr/>
          <p:nvPr/>
        </p:nvSpPr>
        <p:spPr>
          <a:xfrm>
            <a:off x="880139" y="1550669"/>
            <a:ext cx="3848041" cy="369332"/>
          </a:xfrm>
          <a:prstGeom prst="rect">
            <a:avLst/>
          </a:prstGeom>
        </p:spPr>
        <p:txBody>
          <a:bodyPr wrap="none">
            <a:spAutoFit/>
          </a:bodyPr>
          <a:lstStyle/>
          <a:p>
            <a:r>
              <a:rPr lang="fr-FR" dirty="0" smtClean="0">
                <a:solidFill>
                  <a:srgbClr val="212121"/>
                </a:solidFill>
                <a:latin typeface="Roboto"/>
              </a:rPr>
              <a:t>Modèle </a:t>
            </a:r>
            <a:r>
              <a:rPr lang="fr-FR" dirty="0">
                <a:solidFill>
                  <a:srgbClr val="212121"/>
                </a:solidFill>
                <a:latin typeface="Roboto"/>
              </a:rPr>
              <a:t>avec </a:t>
            </a:r>
            <a:r>
              <a:rPr lang="fr-FR" dirty="0" err="1">
                <a:solidFill>
                  <a:srgbClr val="212121"/>
                </a:solidFill>
                <a:latin typeface="Roboto"/>
              </a:rPr>
              <a:t>ENERGYSTARScore</a:t>
            </a:r>
            <a:endParaRPr lang="fr-FR" b="0" i="0" dirty="0">
              <a:solidFill>
                <a:srgbClr val="212121"/>
              </a:solidFill>
              <a:effectLst/>
              <a:latin typeface="Roboto"/>
            </a:endParaRPr>
          </a:p>
        </p:txBody>
      </p:sp>
      <p:pic>
        <p:nvPicPr>
          <p:cNvPr id="13" name="Image 12"/>
          <p:cNvPicPr>
            <a:picLocks noChangeAspect="1"/>
          </p:cNvPicPr>
          <p:nvPr/>
        </p:nvPicPr>
        <p:blipFill>
          <a:blip r:embed="rId3"/>
          <a:stretch>
            <a:fillRect/>
          </a:stretch>
        </p:blipFill>
        <p:spPr>
          <a:xfrm>
            <a:off x="958516" y="1918614"/>
            <a:ext cx="4127290" cy="2114704"/>
          </a:xfrm>
          <a:prstGeom prst="rect">
            <a:avLst/>
          </a:prstGeom>
        </p:spPr>
      </p:pic>
      <p:sp>
        <p:nvSpPr>
          <p:cNvPr id="14" name="Rectangle 13"/>
          <p:cNvSpPr/>
          <p:nvPr/>
        </p:nvSpPr>
        <p:spPr>
          <a:xfrm>
            <a:off x="8020985" y="1550669"/>
            <a:ext cx="3848041" cy="369332"/>
          </a:xfrm>
          <a:prstGeom prst="rect">
            <a:avLst/>
          </a:prstGeom>
        </p:spPr>
        <p:txBody>
          <a:bodyPr wrap="none">
            <a:spAutoFit/>
          </a:bodyPr>
          <a:lstStyle/>
          <a:p>
            <a:r>
              <a:rPr lang="fr-FR" dirty="0" smtClean="0">
                <a:solidFill>
                  <a:srgbClr val="212121"/>
                </a:solidFill>
                <a:latin typeface="Roboto"/>
              </a:rPr>
              <a:t>Modèle sans </a:t>
            </a:r>
            <a:r>
              <a:rPr lang="fr-FR" dirty="0" err="1">
                <a:solidFill>
                  <a:srgbClr val="212121"/>
                </a:solidFill>
                <a:latin typeface="Roboto"/>
              </a:rPr>
              <a:t>ENERGYSTARScore</a:t>
            </a:r>
            <a:endParaRPr lang="fr-FR" b="0" i="0" dirty="0">
              <a:solidFill>
                <a:srgbClr val="212121"/>
              </a:solidFill>
              <a:effectLst/>
              <a:latin typeface="Roboto"/>
            </a:endParaRPr>
          </a:p>
        </p:txBody>
      </p:sp>
      <p:pic>
        <p:nvPicPr>
          <p:cNvPr id="15" name="Image 14"/>
          <p:cNvPicPr>
            <a:picLocks noChangeAspect="1"/>
          </p:cNvPicPr>
          <p:nvPr/>
        </p:nvPicPr>
        <p:blipFill>
          <a:blip r:embed="rId4"/>
          <a:stretch>
            <a:fillRect/>
          </a:stretch>
        </p:blipFill>
        <p:spPr>
          <a:xfrm>
            <a:off x="8020985" y="1920001"/>
            <a:ext cx="3983216" cy="2116622"/>
          </a:xfrm>
          <a:prstGeom prst="rect">
            <a:avLst/>
          </a:prstGeom>
        </p:spPr>
      </p:pic>
      <p:pic>
        <p:nvPicPr>
          <p:cNvPr id="17" name="Image 16"/>
          <p:cNvPicPr>
            <a:picLocks noChangeAspect="1"/>
          </p:cNvPicPr>
          <p:nvPr/>
        </p:nvPicPr>
        <p:blipFill>
          <a:blip r:embed="rId5"/>
          <a:stretch>
            <a:fillRect/>
          </a:stretch>
        </p:blipFill>
        <p:spPr>
          <a:xfrm>
            <a:off x="958516" y="4126520"/>
            <a:ext cx="4127290" cy="2404910"/>
          </a:xfrm>
          <a:prstGeom prst="rect">
            <a:avLst/>
          </a:prstGeom>
        </p:spPr>
      </p:pic>
      <p:pic>
        <p:nvPicPr>
          <p:cNvPr id="6" name="Image 5"/>
          <p:cNvPicPr>
            <a:picLocks noChangeAspect="1"/>
          </p:cNvPicPr>
          <p:nvPr/>
        </p:nvPicPr>
        <p:blipFill>
          <a:blip r:embed="rId6"/>
          <a:stretch>
            <a:fillRect/>
          </a:stretch>
        </p:blipFill>
        <p:spPr>
          <a:xfrm>
            <a:off x="8039127" y="4126518"/>
            <a:ext cx="3965074" cy="2404911"/>
          </a:xfrm>
          <a:prstGeom prst="rect">
            <a:avLst/>
          </a:prstGeom>
        </p:spPr>
      </p:pic>
      <p:graphicFrame>
        <p:nvGraphicFramePr>
          <p:cNvPr id="7" name="Diagramme 6"/>
          <p:cNvGraphicFramePr/>
          <p:nvPr>
            <p:extLst>
              <p:ext uri="{D42A27DB-BD31-4B8C-83A1-F6EECF244321}">
                <p14:modId xmlns:p14="http://schemas.microsoft.com/office/powerpoint/2010/main" val="2944587983"/>
              </p:ext>
            </p:extLst>
          </p:nvPr>
        </p:nvGraphicFramePr>
        <p:xfrm>
          <a:off x="4685937" y="3056712"/>
          <a:ext cx="3761378" cy="20512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44932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16</a:t>
            </a:fld>
            <a:endParaRPr lang="en-US" dirty="0"/>
          </a:p>
        </p:txBody>
      </p:sp>
      <p:sp>
        <p:nvSpPr>
          <p:cNvPr id="7" name="Titre 1"/>
          <p:cNvSpPr txBox="1">
            <a:spLocks/>
          </p:cNvSpPr>
          <p:nvPr/>
        </p:nvSpPr>
        <p:spPr>
          <a:xfrm>
            <a:off x="1371600" y="31039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smtClean="0"/>
              <a:t>4. </a:t>
            </a:r>
            <a:r>
              <a:rPr lang="fr-FR" dirty="0" err="1"/>
              <a:t>Explicabilité</a:t>
            </a:r>
            <a:r>
              <a:rPr lang="fr-FR" dirty="0"/>
              <a:t> du modèle</a:t>
            </a:r>
            <a:r>
              <a:rPr lang="fr-FR" dirty="0" smtClean="0"/>
              <a:t> : XG </a:t>
            </a:r>
            <a:r>
              <a:rPr lang="fr-FR" dirty="0" err="1" smtClean="0"/>
              <a:t>Boost</a:t>
            </a:r>
            <a:r>
              <a:rPr lang="fr-FR" dirty="0" smtClean="0"/>
              <a:t/>
            </a:r>
            <a:br>
              <a:rPr lang="fr-FR" dirty="0" smtClean="0"/>
            </a:br>
            <a:r>
              <a:rPr lang="fr-FR" dirty="0" smtClean="0"/>
              <a:t>	</a:t>
            </a:r>
            <a:r>
              <a:rPr lang="fr-FR" sz="4000" dirty="0"/>
              <a:t> </a:t>
            </a:r>
            <a:r>
              <a:rPr lang="fr-FR" sz="4000" dirty="0" smtClean="0"/>
              <a:t>b- Emission CO2</a:t>
            </a:r>
            <a:endParaRPr lang="fr-FR" sz="4000" dirty="0"/>
          </a:p>
        </p:txBody>
      </p:sp>
      <p:sp>
        <p:nvSpPr>
          <p:cNvPr id="5" name="Rectangle 4"/>
          <p:cNvSpPr/>
          <p:nvPr/>
        </p:nvSpPr>
        <p:spPr>
          <a:xfrm>
            <a:off x="880139" y="1611632"/>
            <a:ext cx="3848041" cy="369332"/>
          </a:xfrm>
          <a:prstGeom prst="rect">
            <a:avLst/>
          </a:prstGeom>
        </p:spPr>
        <p:txBody>
          <a:bodyPr wrap="none">
            <a:spAutoFit/>
          </a:bodyPr>
          <a:lstStyle/>
          <a:p>
            <a:r>
              <a:rPr lang="fr-FR" dirty="0" smtClean="0">
                <a:solidFill>
                  <a:srgbClr val="212121"/>
                </a:solidFill>
                <a:latin typeface="Roboto"/>
              </a:rPr>
              <a:t>Modèle </a:t>
            </a:r>
            <a:r>
              <a:rPr lang="fr-FR" dirty="0">
                <a:solidFill>
                  <a:srgbClr val="212121"/>
                </a:solidFill>
                <a:latin typeface="Roboto"/>
              </a:rPr>
              <a:t>avec </a:t>
            </a:r>
            <a:r>
              <a:rPr lang="fr-FR" dirty="0" err="1">
                <a:solidFill>
                  <a:srgbClr val="212121"/>
                </a:solidFill>
                <a:latin typeface="Roboto"/>
              </a:rPr>
              <a:t>ENERGYSTARScore</a:t>
            </a:r>
            <a:endParaRPr lang="fr-FR" b="0" i="0" dirty="0">
              <a:solidFill>
                <a:srgbClr val="212121"/>
              </a:solidFill>
              <a:effectLst/>
              <a:latin typeface="Roboto"/>
            </a:endParaRPr>
          </a:p>
        </p:txBody>
      </p:sp>
      <p:pic>
        <p:nvPicPr>
          <p:cNvPr id="2" name="Image 1"/>
          <p:cNvPicPr>
            <a:picLocks noChangeAspect="1"/>
          </p:cNvPicPr>
          <p:nvPr/>
        </p:nvPicPr>
        <p:blipFill>
          <a:blip r:embed="rId3"/>
          <a:stretch>
            <a:fillRect/>
          </a:stretch>
        </p:blipFill>
        <p:spPr>
          <a:xfrm>
            <a:off x="967225" y="1980964"/>
            <a:ext cx="4360074" cy="2449480"/>
          </a:xfrm>
          <a:prstGeom prst="rect">
            <a:avLst/>
          </a:prstGeom>
        </p:spPr>
      </p:pic>
      <p:pic>
        <p:nvPicPr>
          <p:cNvPr id="6" name="Image 5"/>
          <p:cNvPicPr>
            <a:picLocks noChangeAspect="1"/>
          </p:cNvPicPr>
          <p:nvPr/>
        </p:nvPicPr>
        <p:blipFill>
          <a:blip r:embed="rId4"/>
          <a:stretch>
            <a:fillRect/>
          </a:stretch>
        </p:blipFill>
        <p:spPr>
          <a:xfrm>
            <a:off x="6173675" y="1980964"/>
            <a:ext cx="5797616" cy="3740567"/>
          </a:xfrm>
          <a:prstGeom prst="rect">
            <a:avLst/>
          </a:prstGeom>
        </p:spPr>
      </p:pic>
      <p:sp>
        <p:nvSpPr>
          <p:cNvPr id="14" name="Rectangle 13"/>
          <p:cNvSpPr/>
          <p:nvPr/>
        </p:nvSpPr>
        <p:spPr>
          <a:xfrm>
            <a:off x="743598" y="4799776"/>
            <a:ext cx="5430077" cy="1077218"/>
          </a:xfrm>
          <a:prstGeom prst="rect">
            <a:avLst/>
          </a:prstGeom>
        </p:spPr>
        <p:txBody>
          <a:bodyPr wrap="square">
            <a:spAutoFit/>
          </a:bodyPr>
          <a:lstStyle/>
          <a:p>
            <a:pPr marL="285750" indent="-285750">
              <a:buFont typeface="Arial" panose="020B0604020202020204" pitchFamily="34" charset="0"/>
              <a:buChar char="•"/>
            </a:pPr>
            <a:r>
              <a:rPr lang="fr-FR" sz="1600" dirty="0" err="1" smtClean="0">
                <a:solidFill>
                  <a:srgbClr val="212121"/>
                </a:solidFill>
                <a:latin typeface="Roboto"/>
              </a:rPr>
              <a:t>ENERGYSTARScore</a:t>
            </a:r>
            <a:r>
              <a:rPr lang="fr-FR" sz="1600" dirty="0" smtClean="0">
                <a:solidFill>
                  <a:srgbClr val="212121"/>
                </a:solidFill>
                <a:latin typeface="Roboto"/>
              </a:rPr>
              <a:t>: </a:t>
            </a:r>
          </a:p>
          <a:p>
            <a:pPr marL="742950" lvl="1" indent="-285750">
              <a:buFont typeface="Arial" panose="020B0604020202020204" pitchFamily="34" charset="0"/>
              <a:buChar char="•"/>
            </a:pPr>
            <a:r>
              <a:rPr lang="fr-FR" sz="1600" dirty="0" smtClean="0">
                <a:solidFill>
                  <a:srgbClr val="212121"/>
                </a:solidFill>
                <a:latin typeface="Roboto"/>
              </a:rPr>
              <a:t>2</a:t>
            </a:r>
            <a:r>
              <a:rPr lang="fr-FR" sz="1600" baseline="30000" dirty="0" smtClean="0">
                <a:solidFill>
                  <a:srgbClr val="212121"/>
                </a:solidFill>
                <a:latin typeface="Roboto"/>
              </a:rPr>
              <a:t>ème</a:t>
            </a:r>
            <a:r>
              <a:rPr lang="fr-FR" sz="1600" dirty="0" smtClean="0">
                <a:solidFill>
                  <a:srgbClr val="212121"/>
                </a:solidFill>
                <a:latin typeface="Roboto"/>
              </a:rPr>
              <a:t> plus importante variable</a:t>
            </a:r>
          </a:p>
          <a:p>
            <a:pPr marL="742950" lvl="1" indent="-285750">
              <a:buFont typeface="Arial" panose="020B0604020202020204" pitchFamily="34" charset="0"/>
              <a:buChar char="•"/>
            </a:pPr>
            <a:r>
              <a:rPr lang="fr-FR" sz="1600" dirty="0" smtClean="0">
                <a:solidFill>
                  <a:srgbClr val="212121"/>
                </a:solidFill>
                <a:latin typeface="Roboto"/>
              </a:rPr>
              <a:t>impact positivement le modèle</a:t>
            </a:r>
          </a:p>
          <a:p>
            <a:pPr marL="285750" indent="-285750">
              <a:buFont typeface="Arial" panose="020B0604020202020204" pitchFamily="34" charset="0"/>
              <a:buChar char="•"/>
            </a:pPr>
            <a:endParaRPr lang="fr-FR" sz="1600" dirty="0">
              <a:solidFill>
                <a:srgbClr val="212121"/>
              </a:solidFill>
              <a:latin typeface="Roboto"/>
            </a:endParaRPr>
          </a:p>
        </p:txBody>
      </p:sp>
    </p:spTree>
    <p:extLst>
      <p:ext uri="{BB962C8B-B14F-4D97-AF65-F5344CB8AC3E}">
        <p14:creationId xmlns:p14="http://schemas.microsoft.com/office/powerpoint/2010/main" val="2741099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17</a:t>
            </a:fld>
            <a:endParaRPr lang="en-US" dirty="0"/>
          </a:p>
        </p:txBody>
      </p:sp>
      <p:sp>
        <p:nvSpPr>
          <p:cNvPr id="7" name="Titre 1"/>
          <p:cNvSpPr txBox="1">
            <a:spLocks/>
          </p:cNvSpPr>
          <p:nvPr/>
        </p:nvSpPr>
        <p:spPr>
          <a:xfrm>
            <a:off x="1371599" y="310398"/>
            <a:ext cx="10324011"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4800" dirty="0" smtClean="0"/>
              <a:t>4. </a:t>
            </a:r>
            <a:r>
              <a:rPr lang="fr-FR" sz="4800" dirty="0" err="1"/>
              <a:t>Explicabilité</a:t>
            </a:r>
            <a:r>
              <a:rPr lang="fr-FR" sz="4800" dirty="0"/>
              <a:t> du modèle</a:t>
            </a:r>
            <a:r>
              <a:rPr lang="fr-FR" sz="4800" dirty="0" smtClean="0"/>
              <a:t> : </a:t>
            </a:r>
            <a:r>
              <a:rPr lang="fr-FR" sz="4800" dirty="0" err="1" smtClean="0"/>
              <a:t>Random</a:t>
            </a:r>
            <a:r>
              <a:rPr lang="fr-FR" sz="4800" dirty="0" smtClean="0"/>
              <a:t> Forest</a:t>
            </a:r>
            <a:r>
              <a:rPr lang="fr-FR" dirty="0" smtClean="0"/>
              <a:t/>
            </a:r>
            <a:br>
              <a:rPr lang="fr-FR" dirty="0" smtClean="0"/>
            </a:br>
            <a:r>
              <a:rPr lang="fr-FR" dirty="0" smtClean="0"/>
              <a:t>	</a:t>
            </a:r>
            <a:r>
              <a:rPr lang="fr-FR" sz="4000" dirty="0"/>
              <a:t> </a:t>
            </a:r>
            <a:r>
              <a:rPr lang="fr-FR" sz="4300" dirty="0" smtClean="0"/>
              <a:t>b- Emission CO2</a:t>
            </a:r>
            <a:endParaRPr lang="fr-FR" sz="4300" dirty="0"/>
          </a:p>
        </p:txBody>
      </p:sp>
      <p:sp>
        <p:nvSpPr>
          <p:cNvPr id="5" name="Rectangle 4"/>
          <p:cNvSpPr/>
          <p:nvPr/>
        </p:nvSpPr>
        <p:spPr>
          <a:xfrm>
            <a:off x="880139" y="1611632"/>
            <a:ext cx="3848041" cy="369332"/>
          </a:xfrm>
          <a:prstGeom prst="rect">
            <a:avLst/>
          </a:prstGeom>
        </p:spPr>
        <p:txBody>
          <a:bodyPr wrap="none">
            <a:spAutoFit/>
          </a:bodyPr>
          <a:lstStyle/>
          <a:p>
            <a:r>
              <a:rPr lang="fr-FR" dirty="0" smtClean="0">
                <a:solidFill>
                  <a:srgbClr val="212121"/>
                </a:solidFill>
                <a:latin typeface="Roboto"/>
              </a:rPr>
              <a:t>Modèle sans </a:t>
            </a:r>
            <a:r>
              <a:rPr lang="fr-FR" dirty="0" err="1">
                <a:solidFill>
                  <a:srgbClr val="212121"/>
                </a:solidFill>
                <a:latin typeface="Roboto"/>
              </a:rPr>
              <a:t>ENERGYSTARScore</a:t>
            </a:r>
            <a:endParaRPr lang="fr-FR" b="0" i="0" dirty="0">
              <a:solidFill>
                <a:srgbClr val="212121"/>
              </a:solidFill>
              <a:effectLst/>
              <a:latin typeface="Roboto"/>
            </a:endParaRPr>
          </a:p>
        </p:txBody>
      </p:sp>
      <p:pic>
        <p:nvPicPr>
          <p:cNvPr id="10" name="Image 9"/>
          <p:cNvPicPr>
            <a:picLocks noChangeAspect="1"/>
          </p:cNvPicPr>
          <p:nvPr/>
        </p:nvPicPr>
        <p:blipFill>
          <a:blip r:embed="rId3"/>
          <a:stretch>
            <a:fillRect/>
          </a:stretch>
        </p:blipFill>
        <p:spPr>
          <a:xfrm>
            <a:off x="880139" y="2118515"/>
            <a:ext cx="4504207" cy="2449480"/>
          </a:xfrm>
          <a:prstGeom prst="rect">
            <a:avLst/>
          </a:prstGeom>
        </p:spPr>
      </p:pic>
      <p:pic>
        <p:nvPicPr>
          <p:cNvPr id="11" name="Image 10"/>
          <p:cNvPicPr>
            <a:picLocks noChangeAspect="1"/>
          </p:cNvPicPr>
          <p:nvPr/>
        </p:nvPicPr>
        <p:blipFill>
          <a:blip r:embed="rId4"/>
          <a:stretch>
            <a:fillRect/>
          </a:stretch>
        </p:blipFill>
        <p:spPr>
          <a:xfrm>
            <a:off x="6087215" y="2055223"/>
            <a:ext cx="5608395" cy="3555682"/>
          </a:xfrm>
          <a:prstGeom prst="rect">
            <a:avLst/>
          </a:prstGeom>
        </p:spPr>
      </p:pic>
      <p:sp>
        <p:nvSpPr>
          <p:cNvPr id="12" name="Rectangle 11"/>
          <p:cNvSpPr/>
          <p:nvPr/>
        </p:nvSpPr>
        <p:spPr>
          <a:xfrm>
            <a:off x="1032539" y="5177805"/>
            <a:ext cx="6474849" cy="923330"/>
          </a:xfrm>
          <a:prstGeom prst="rect">
            <a:avLst/>
          </a:prstGeom>
        </p:spPr>
        <p:txBody>
          <a:bodyPr wrap="none">
            <a:spAutoFit/>
          </a:bodyPr>
          <a:lstStyle/>
          <a:p>
            <a:pPr marL="285750" indent="-285750">
              <a:buFont typeface="Arial" panose="020B0604020202020204" pitchFamily="34" charset="0"/>
              <a:buChar char="•"/>
            </a:pPr>
            <a:r>
              <a:rPr lang="fr-FR" dirty="0" err="1" smtClean="0">
                <a:solidFill>
                  <a:srgbClr val="212121"/>
                </a:solidFill>
                <a:latin typeface="Roboto"/>
              </a:rPr>
              <a:t>LargestPropertyUseTypeGFA</a:t>
            </a:r>
            <a:r>
              <a:rPr lang="fr-FR" dirty="0" smtClean="0">
                <a:solidFill>
                  <a:srgbClr val="212121"/>
                </a:solidFill>
                <a:latin typeface="Roboto"/>
              </a:rPr>
              <a:t>:</a:t>
            </a:r>
          </a:p>
          <a:p>
            <a:pPr marL="742950" lvl="1" indent="-285750">
              <a:buFont typeface="Arial" panose="020B0604020202020204" pitchFamily="34" charset="0"/>
              <a:buChar char="•"/>
            </a:pPr>
            <a:r>
              <a:rPr lang="fr-FR" b="0" i="0" dirty="0" smtClean="0">
                <a:solidFill>
                  <a:srgbClr val="212121"/>
                </a:solidFill>
                <a:effectLst/>
                <a:latin typeface="Roboto"/>
              </a:rPr>
              <a:t>La variable la plus importante</a:t>
            </a:r>
          </a:p>
          <a:p>
            <a:pPr marL="742950" lvl="1" indent="-285750">
              <a:buFont typeface="Arial" panose="020B0604020202020204" pitchFamily="34" charset="0"/>
              <a:buChar char="•"/>
            </a:pPr>
            <a:r>
              <a:rPr lang="fr-FR" dirty="0" smtClean="0">
                <a:solidFill>
                  <a:srgbClr val="212121"/>
                </a:solidFill>
                <a:latin typeface="Roboto"/>
              </a:rPr>
              <a:t>Plus sa valeur est élevée plus la prédiction est élevée</a:t>
            </a:r>
            <a:r>
              <a:rPr lang="fr-FR" b="0" i="0" dirty="0" smtClean="0">
                <a:solidFill>
                  <a:srgbClr val="212121"/>
                </a:solidFill>
                <a:effectLst/>
                <a:latin typeface="Roboto"/>
              </a:rPr>
              <a:t> </a:t>
            </a:r>
            <a:endParaRPr lang="fr-FR" b="0" i="0" dirty="0">
              <a:solidFill>
                <a:srgbClr val="212121"/>
              </a:solidFill>
              <a:effectLst/>
              <a:latin typeface="Roboto"/>
            </a:endParaRPr>
          </a:p>
        </p:txBody>
      </p:sp>
    </p:spTree>
    <p:extLst>
      <p:ext uri="{BB962C8B-B14F-4D97-AF65-F5344CB8AC3E}">
        <p14:creationId xmlns:p14="http://schemas.microsoft.com/office/powerpoint/2010/main" val="784722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a:xfrm>
            <a:off x="1915128" y="1812838"/>
            <a:ext cx="8826024" cy="2098226"/>
          </a:xfrm>
        </p:spPr>
        <p:txBody>
          <a:bodyPr/>
          <a:lstStyle/>
          <a:p>
            <a:pPr algn="l"/>
            <a:r>
              <a:rPr lang="fr-FR" sz="4800" dirty="0" smtClean="0"/>
              <a:t>5.Conclusion</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18</a:t>
            </a:fld>
            <a:endParaRPr lang="en-US" dirty="0"/>
          </a:p>
        </p:txBody>
      </p:sp>
    </p:spTree>
    <p:extLst>
      <p:ext uri="{BB962C8B-B14F-4D97-AF65-F5344CB8AC3E}">
        <p14:creationId xmlns:p14="http://schemas.microsoft.com/office/powerpoint/2010/main" val="948450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3DD42DC0-F3C9-4CB9-8829-8CE6958166A9}"/>
              </a:ext>
            </a:extLst>
          </p:cNvPr>
          <p:cNvSpPr txBox="1">
            <a:spLocks/>
          </p:cNvSpPr>
          <p:nvPr/>
        </p:nvSpPr>
        <p:spPr>
          <a:xfrm>
            <a:off x="640080" y="639704"/>
            <a:ext cx="3950774" cy="5577840"/>
          </a:xfrm>
          <a:prstGeom prst="rect">
            <a:avLst/>
          </a:prstGeom>
        </p:spPr>
        <p:txBody>
          <a:bodyPr vert="horz" lIns="91440" tIns="45720" rIns="91440" bIns="45720" rtlCol="0" anchor="ct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spcAft>
                <a:spcPts val="600"/>
              </a:spcAft>
            </a:pPr>
            <a:r>
              <a:rPr lang="en-US" dirty="0" smtClean="0"/>
              <a:t>Conclusion</a:t>
            </a:r>
            <a:endParaRPr lang="en-US" i="0" dirty="0">
              <a:effectLst/>
            </a:endParaRPr>
          </a:p>
        </p:txBody>
      </p:sp>
      <p:graphicFrame>
        <p:nvGraphicFramePr>
          <p:cNvPr id="16" name="Espace réservé du contenu 2">
            <a:extLst>
              <a:ext uri="{FF2B5EF4-FFF2-40B4-BE49-F238E27FC236}">
                <a16:creationId xmlns:a16="http://schemas.microsoft.com/office/drawing/2014/main" id="{94F97BC3-22D4-43AE-8272-BDC65FE0FDB3}"/>
              </a:ext>
            </a:extLst>
          </p:cNvPr>
          <p:cNvGraphicFramePr>
            <a:graphicFrameLocks noGrp="1"/>
          </p:cNvGraphicFramePr>
          <p:nvPr>
            <p:ph idx="1"/>
            <p:extLst>
              <p:ext uri="{D42A27DB-BD31-4B8C-83A1-F6EECF244321}">
                <p14:modId xmlns:p14="http://schemas.microsoft.com/office/powerpoint/2010/main" val="3679204307"/>
              </p:ext>
            </p:extLst>
          </p:nvPr>
        </p:nvGraphicFramePr>
        <p:xfrm>
          <a:off x="4448981" y="639704"/>
          <a:ext cx="7306241" cy="5813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numéro de diapositive 2">
            <a:extLst>
              <a:ext uri="{FF2B5EF4-FFF2-40B4-BE49-F238E27FC236}">
                <a16:creationId xmlns:a16="http://schemas.microsoft.com/office/drawing/2014/main" id="{57D30525-FF2B-46E2-BEA0-1C60B6DCC0C4}"/>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2018445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68C4997-4D4E-4E42-AE24-9A7E7D4B2773}"/>
              </a:ext>
            </a:extLst>
          </p:cNvPr>
          <p:cNvSpPr>
            <a:spLocks noGrp="1"/>
          </p:cNvSpPr>
          <p:nvPr>
            <p:ph type="title"/>
          </p:nvPr>
        </p:nvSpPr>
        <p:spPr>
          <a:xfrm>
            <a:off x="956817" y="120188"/>
            <a:ext cx="9601200" cy="1485900"/>
          </a:xfrm>
        </p:spPr>
        <p:txBody>
          <a:bodyPr/>
          <a:lstStyle/>
          <a:p>
            <a:r>
              <a:rPr lang="fr-FR" dirty="0"/>
              <a:t>Plan de la présentation</a:t>
            </a:r>
          </a:p>
        </p:txBody>
      </p:sp>
      <p:graphicFrame>
        <p:nvGraphicFramePr>
          <p:cNvPr id="6" name="Espace réservé du contenu 4">
            <a:extLst>
              <a:ext uri="{FF2B5EF4-FFF2-40B4-BE49-F238E27FC236}">
                <a16:creationId xmlns:a16="http://schemas.microsoft.com/office/drawing/2014/main" id="{D01065B4-C30D-4EEA-9335-5B660D8AD5C8}"/>
              </a:ext>
            </a:extLst>
          </p:cNvPr>
          <p:cNvGraphicFramePr>
            <a:graphicFrameLocks/>
          </p:cNvGraphicFramePr>
          <p:nvPr>
            <p:extLst>
              <p:ext uri="{D42A27DB-BD31-4B8C-83A1-F6EECF244321}">
                <p14:modId xmlns:p14="http://schemas.microsoft.com/office/powerpoint/2010/main" val="2588470917"/>
              </p:ext>
            </p:extLst>
          </p:nvPr>
        </p:nvGraphicFramePr>
        <p:xfrm>
          <a:off x="1715293" y="1761187"/>
          <a:ext cx="8761413" cy="4181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B9ABCDD3-E3CE-45E6-95E7-340018359678}"/>
              </a:ext>
            </a:extLst>
          </p:cNvPr>
          <p:cNvSpPr txBox="1"/>
          <p:nvPr/>
        </p:nvSpPr>
        <p:spPr>
          <a:xfrm>
            <a:off x="1937463" y="2072873"/>
            <a:ext cx="346228" cy="369332"/>
          </a:xfrm>
          <a:prstGeom prst="rect">
            <a:avLst/>
          </a:prstGeom>
          <a:noFill/>
        </p:spPr>
        <p:txBody>
          <a:bodyPr wrap="square" rtlCol="0">
            <a:spAutoFit/>
          </a:bodyPr>
          <a:lstStyle/>
          <a:p>
            <a:r>
              <a:rPr lang="fr-FR" dirty="0"/>
              <a:t>1</a:t>
            </a:r>
          </a:p>
        </p:txBody>
      </p:sp>
      <p:sp>
        <p:nvSpPr>
          <p:cNvPr id="8" name="ZoneTexte 7">
            <a:extLst>
              <a:ext uri="{FF2B5EF4-FFF2-40B4-BE49-F238E27FC236}">
                <a16:creationId xmlns:a16="http://schemas.microsoft.com/office/drawing/2014/main" id="{FAF5ADCE-BE96-45F9-A785-EDCE35FA0477}"/>
              </a:ext>
            </a:extLst>
          </p:cNvPr>
          <p:cNvSpPr txBox="1"/>
          <p:nvPr/>
        </p:nvSpPr>
        <p:spPr>
          <a:xfrm>
            <a:off x="2308495" y="2886480"/>
            <a:ext cx="346228" cy="369332"/>
          </a:xfrm>
          <a:prstGeom prst="rect">
            <a:avLst/>
          </a:prstGeom>
          <a:noFill/>
        </p:spPr>
        <p:txBody>
          <a:bodyPr wrap="square" rtlCol="0">
            <a:spAutoFit/>
          </a:bodyPr>
          <a:lstStyle/>
          <a:p>
            <a:r>
              <a:rPr lang="fr-FR" dirty="0"/>
              <a:t>2</a:t>
            </a:r>
          </a:p>
        </p:txBody>
      </p:sp>
      <p:sp>
        <p:nvSpPr>
          <p:cNvPr id="9" name="ZoneTexte 8">
            <a:extLst>
              <a:ext uri="{FF2B5EF4-FFF2-40B4-BE49-F238E27FC236}">
                <a16:creationId xmlns:a16="http://schemas.microsoft.com/office/drawing/2014/main" id="{24C350B1-9BD1-4F06-9493-C4362409A446}"/>
              </a:ext>
            </a:extLst>
          </p:cNvPr>
          <p:cNvSpPr txBox="1"/>
          <p:nvPr/>
        </p:nvSpPr>
        <p:spPr>
          <a:xfrm>
            <a:off x="2419165" y="3638007"/>
            <a:ext cx="346228" cy="369332"/>
          </a:xfrm>
          <a:prstGeom prst="rect">
            <a:avLst/>
          </a:prstGeom>
          <a:noFill/>
        </p:spPr>
        <p:txBody>
          <a:bodyPr wrap="square" rtlCol="0">
            <a:spAutoFit/>
          </a:bodyPr>
          <a:lstStyle/>
          <a:p>
            <a:r>
              <a:rPr lang="fr-FR" dirty="0"/>
              <a:t>3</a:t>
            </a:r>
          </a:p>
        </p:txBody>
      </p:sp>
      <p:sp>
        <p:nvSpPr>
          <p:cNvPr id="11" name="ZoneTexte 10">
            <a:extLst>
              <a:ext uri="{FF2B5EF4-FFF2-40B4-BE49-F238E27FC236}">
                <a16:creationId xmlns:a16="http://schemas.microsoft.com/office/drawing/2014/main" id="{D868D668-4638-41BE-B3D7-AC68E4CC70E5}"/>
              </a:ext>
            </a:extLst>
          </p:cNvPr>
          <p:cNvSpPr txBox="1"/>
          <p:nvPr/>
        </p:nvSpPr>
        <p:spPr>
          <a:xfrm>
            <a:off x="1937463" y="5245169"/>
            <a:ext cx="346228" cy="369332"/>
          </a:xfrm>
          <a:prstGeom prst="rect">
            <a:avLst/>
          </a:prstGeom>
          <a:noFill/>
        </p:spPr>
        <p:txBody>
          <a:bodyPr wrap="square" rtlCol="0">
            <a:spAutoFit/>
          </a:bodyPr>
          <a:lstStyle/>
          <a:p>
            <a:r>
              <a:rPr lang="fr-FR" dirty="0"/>
              <a:t>5</a:t>
            </a:r>
          </a:p>
        </p:txBody>
      </p:sp>
      <p:sp>
        <p:nvSpPr>
          <p:cNvPr id="12" name="ZoneTexte 11">
            <a:extLst>
              <a:ext uri="{FF2B5EF4-FFF2-40B4-BE49-F238E27FC236}">
                <a16:creationId xmlns:a16="http://schemas.microsoft.com/office/drawing/2014/main" id="{7216BCC4-8BAE-4BD2-8CB8-0231AF22FF50}"/>
              </a:ext>
            </a:extLst>
          </p:cNvPr>
          <p:cNvSpPr txBox="1"/>
          <p:nvPr/>
        </p:nvSpPr>
        <p:spPr>
          <a:xfrm>
            <a:off x="2308495" y="4469104"/>
            <a:ext cx="346228" cy="369332"/>
          </a:xfrm>
          <a:prstGeom prst="rect">
            <a:avLst/>
          </a:prstGeom>
          <a:noFill/>
        </p:spPr>
        <p:txBody>
          <a:bodyPr wrap="square" rtlCol="0">
            <a:spAutoFit/>
          </a:bodyPr>
          <a:lstStyle/>
          <a:p>
            <a:r>
              <a:rPr lang="fr-FR" dirty="0" smtClean="0"/>
              <a:t>4</a:t>
            </a:r>
            <a:endParaRPr lang="fr-FR" dirty="0"/>
          </a:p>
        </p:txBody>
      </p:sp>
      <p:sp>
        <p:nvSpPr>
          <p:cNvPr id="5" name="Espace réservé du numéro de diapositive 4">
            <a:extLst>
              <a:ext uri="{FF2B5EF4-FFF2-40B4-BE49-F238E27FC236}">
                <a16:creationId xmlns:a16="http://schemas.microsoft.com/office/drawing/2014/main" id="{071E83C5-6589-496B-BDF1-D2842D147867}"/>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159821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Merci</a:t>
            </a:r>
            <a:endParaRPr lang="fr-FR"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pPr/>
              <a:t>20</a:t>
            </a:fld>
            <a:endParaRPr lang="en-US" dirty="0"/>
          </a:p>
        </p:txBody>
      </p:sp>
    </p:spTree>
    <p:extLst>
      <p:ext uri="{BB962C8B-B14F-4D97-AF65-F5344CB8AC3E}">
        <p14:creationId xmlns:p14="http://schemas.microsoft.com/office/powerpoint/2010/main" val="764494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lvl="0"/>
            <a:r>
              <a:rPr lang="fr-FR" dirty="0" smtClean="0"/>
              <a:t/>
            </a:r>
            <a:br>
              <a:rPr lang="fr-FR" dirty="0" smtClean="0"/>
            </a:br>
            <a:r>
              <a:rPr lang="fr-FR" dirty="0"/>
              <a:t>T</a:t>
            </a:r>
            <a:r>
              <a:rPr lang="fr-FR" dirty="0" smtClean="0"/>
              <a:t>ableau récapitulatif des modèles sans log</a:t>
            </a:r>
            <a:endParaRPr lang="fr-FR"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t>21</a:t>
            </a:fld>
            <a:endParaRPr lang="en-US" dirty="0"/>
          </a:p>
        </p:txBody>
      </p:sp>
      <p:pic>
        <p:nvPicPr>
          <p:cNvPr id="5" name="Espace réservé du contenu 4"/>
          <p:cNvPicPr>
            <a:picLocks noGrp="1" noChangeAspect="1"/>
          </p:cNvPicPr>
          <p:nvPr>
            <p:ph idx="1"/>
          </p:nvPr>
        </p:nvPicPr>
        <p:blipFill>
          <a:blip r:embed="rId3"/>
          <a:stretch>
            <a:fillRect/>
          </a:stretch>
        </p:blipFill>
        <p:spPr>
          <a:xfrm>
            <a:off x="3273828" y="1981199"/>
            <a:ext cx="6040581" cy="3581400"/>
          </a:xfrm>
          <a:prstGeom prst="rect">
            <a:avLst/>
          </a:prstGeom>
        </p:spPr>
      </p:pic>
    </p:spTree>
    <p:extLst>
      <p:ext uri="{BB962C8B-B14F-4D97-AF65-F5344CB8AC3E}">
        <p14:creationId xmlns:p14="http://schemas.microsoft.com/office/powerpoint/2010/main" val="2745850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p:txBody>
          <a:bodyPr/>
          <a:lstStyle/>
          <a:p>
            <a:pPr algn="l"/>
            <a:r>
              <a:rPr lang="fr-FR" sz="4800" dirty="0" smtClean="0"/>
              <a:t>1. problématique</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3</a:t>
            </a:fld>
            <a:endParaRPr lang="en-US" dirty="0"/>
          </a:p>
        </p:txBody>
      </p:sp>
    </p:spTree>
    <p:extLst>
      <p:ext uri="{BB962C8B-B14F-4D97-AF65-F5344CB8AC3E}">
        <p14:creationId xmlns:p14="http://schemas.microsoft.com/office/powerpoint/2010/main" val="4195494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59536" y="2244852"/>
            <a:ext cx="7979664" cy="3581400"/>
          </a:xfrm>
        </p:spPr>
        <p:txBody>
          <a:bodyPr>
            <a:normAutofit/>
          </a:bodyPr>
          <a:lstStyle/>
          <a:p>
            <a:pPr marL="1444752" lvl="3" indent="0">
              <a:buNone/>
            </a:pPr>
            <a:r>
              <a:rPr lang="fr-FR" sz="2000" dirty="0" smtClean="0"/>
              <a:t>	Ville de Seattle:</a:t>
            </a:r>
            <a:endParaRPr lang="fr-FR" sz="2000" dirty="0"/>
          </a:p>
          <a:p>
            <a:pPr lvl="1">
              <a:buFont typeface="Arial" panose="020B0604020202020204" pitchFamily="34" charset="0"/>
              <a:buChar char="•"/>
            </a:pPr>
            <a:r>
              <a:rPr lang="fr-FR" i="0" dirty="0" smtClean="0"/>
              <a:t>Relevés</a:t>
            </a:r>
            <a:r>
              <a:rPr lang="fr-FR" i="0" dirty="0" smtClean="0"/>
              <a:t> </a:t>
            </a:r>
            <a:r>
              <a:rPr lang="fr-FR" i="0" dirty="0" smtClean="0"/>
              <a:t>disponibles 2015-2016</a:t>
            </a:r>
          </a:p>
          <a:p>
            <a:pPr lvl="1">
              <a:buFont typeface="Arial" panose="020B0604020202020204" pitchFamily="34" charset="0"/>
              <a:buChar char="•"/>
            </a:pPr>
            <a:r>
              <a:rPr lang="fr-FR" i="0" dirty="0" smtClean="0"/>
              <a:t>Coût élevé pour avoir ces données</a:t>
            </a:r>
          </a:p>
          <a:p>
            <a:pPr marL="0" indent="0">
              <a:buNone/>
            </a:pPr>
            <a:endParaRPr lang="fr-FR" dirty="0" smtClean="0"/>
          </a:p>
          <a:p>
            <a:pPr marL="0" indent="0">
              <a:buNone/>
            </a:pPr>
            <a:r>
              <a:rPr lang="fr-FR" dirty="0" smtClean="0"/>
              <a:t>		Missions</a:t>
            </a:r>
            <a:endParaRPr lang="fr-FR" dirty="0"/>
          </a:p>
          <a:p>
            <a:pPr marL="0" indent="0">
              <a:buNone/>
            </a:pPr>
            <a:endParaRPr lang="fr-FR" dirty="0" smtClean="0"/>
          </a:p>
          <a:p>
            <a:pPr lvl="1">
              <a:buFont typeface="Arial" panose="020B0604020202020204" pitchFamily="34" charset="0"/>
              <a:buChar char="•"/>
            </a:pPr>
            <a:r>
              <a:rPr lang="fr-FR" i="0" dirty="0"/>
              <a:t>Prédire la consommation d’énergie et l’</a:t>
            </a:r>
            <a:r>
              <a:rPr lang="fr-FR" i="0" dirty="0"/>
              <a:t>é</a:t>
            </a:r>
            <a:r>
              <a:rPr lang="fr-FR" i="0" dirty="0"/>
              <a:t>mission de </a:t>
            </a:r>
            <a:r>
              <a:rPr lang="fr-FR" i="0" dirty="0" smtClean="0"/>
              <a:t>CO2</a:t>
            </a:r>
            <a:endParaRPr lang="fr-FR" i="0" dirty="0"/>
          </a:p>
          <a:p>
            <a:pPr lvl="1">
              <a:buFont typeface="Arial" panose="020B0604020202020204" pitchFamily="34" charset="0"/>
              <a:buChar char="•"/>
            </a:pPr>
            <a:r>
              <a:rPr lang="fr-FR" i="0" dirty="0"/>
              <a:t>évaluer l’intérêt de </a:t>
            </a:r>
            <a:r>
              <a:rPr lang="fr-FR" i="0" dirty="0"/>
              <a:t>la variable « ENERGY </a:t>
            </a:r>
            <a:r>
              <a:rPr lang="fr-FR" i="0" dirty="0"/>
              <a:t>STAR </a:t>
            </a:r>
            <a:r>
              <a:rPr lang="fr-FR" i="0" dirty="0"/>
              <a:t>Score »</a:t>
            </a:r>
            <a:endParaRPr lang="fr-FR" i="0"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t>4</a:t>
            </a:fld>
            <a:endParaRPr lang="en-US" dirty="0"/>
          </a:p>
        </p:txBody>
      </p:sp>
      <p:pic>
        <p:nvPicPr>
          <p:cNvPr id="6" name="Image 5"/>
          <p:cNvPicPr>
            <a:picLocks noChangeAspect="1"/>
          </p:cNvPicPr>
          <p:nvPr/>
        </p:nvPicPr>
        <p:blipFill>
          <a:blip r:embed="rId3"/>
          <a:stretch>
            <a:fillRect/>
          </a:stretch>
        </p:blipFill>
        <p:spPr>
          <a:xfrm>
            <a:off x="9296933" y="4578596"/>
            <a:ext cx="2606266" cy="1028789"/>
          </a:xfrm>
          <a:prstGeom prst="rect">
            <a:avLst/>
          </a:prstGeom>
        </p:spPr>
      </p:pic>
      <p:pic>
        <p:nvPicPr>
          <p:cNvPr id="5" name="Image 4"/>
          <p:cNvPicPr>
            <a:picLocks noChangeAspect="1"/>
          </p:cNvPicPr>
          <p:nvPr/>
        </p:nvPicPr>
        <p:blipFill>
          <a:blip r:embed="rId4"/>
          <a:stretch>
            <a:fillRect/>
          </a:stretch>
        </p:blipFill>
        <p:spPr>
          <a:xfrm>
            <a:off x="9130316" y="2086814"/>
            <a:ext cx="2939500" cy="1015773"/>
          </a:xfrm>
          <a:prstGeom prst="rect">
            <a:avLst/>
          </a:prstGeom>
        </p:spPr>
      </p:pic>
      <p:sp>
        <p:nvSpPr>
          <p:cNvPr id="8" name="Flèche vers le bas 7"/>
          <p:cNvSpPr/>
          <p:nvPr/>
        </p:nvSpPr>
        <p:spPr>
          <a:xfrm>
            <a:off x="3753395" y="3768699"/>
            <a:ext cx="235132"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a:spLocks noGrp="1"/>
          </p:cNvSpPr>
          <p:nvPr>
            <p:ph type="title"/>
          </p:nvPr>
        </p:nvSpPr>
        <p:spPr>
          <a:xfrm>
            <a:off x="1371600" y="328747"/>
            <a:ext cx="9601200" cy="1485900"/>
          </a:xfrm>
        </p:spPr>
        <p:txBody>
          <a:bodyPr/>
          <a:lstStyle/>
          <a:p>
            <a:pPr lvl="0"/>
            <a:r>
              <a:rPr lang="fr-FR" dirty="0" smtClean="0"/>
              <a:t>1. Problématique</a:t>
            </a:r>
            <a:endParaRPr lang="fr-FR" sz="4000" dirty="0"/>
          </a:p>
        </p:txBody>
      </p:sp>
    </p:spTree>
    <p:extLst>
      <p:ext uri="{BB962C8B-B14F-4D97-AF65-F5344CB8AC3E}">
        <p14:creationId xmlns:p14="http://schemas.microsoft.com/office/powerpoint/2010/main" val="309449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p:txBody>
          <a:bodyPr/>
          <a:lstStyle/>
          <a:p>
            <a:pPr algn="l"/>
            <a:r>
              <a:rPr lang="fr-FR" sz="4800" dirty="0"/>
              <a:t>2</a:t>
            </a:r>
            <a:r>
              <a:rPr lang="fr-FR" sz="4800" dirty="0" smtClean="0"/>
              <a:t>. </a:t>
            </a:r>
            <a:r>
              <a:rPr lang="fr-FR" sz="4800" dirty="0" smtClean="0"/>
              <a:t>Analyse exploratoire</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5</a:t>
            </a:fld>
            <a:endParaRPr lang="en-US" dirty="0"/>
          </a:p>
        </p:txBody>
      </p:sp>
    </p:spTree>
    <p:extLst>
      <p:ext uri="{BB962C8B-B14F-4D97-AF65-F5344CB8AC3E}">
        <p14:creationId xmlns:p14="http://schemas.microsoft.com/office/powerpoint/2010/main" val="39832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328747"/>
            <a:ext cx="9601200" cy="1485900"/>
          </a:xfrm>
        </p:spPr>
        <p:txBody>
          <a:bodyPr/>
          <a:lstStyle/>
          <a:p>
            <a:pPr lvl="0"/>
            <a:r>
              <a:rPr lang="fr-FR" dirty="0"/>
              <a:t>2</a:t>
            </a:r>
            <a:r>
              <a:rPr lang="fr-FR" dirty="0" smtClean="0"/>
              <a:t>.Analyse exploratoire:</a:t>
            </a:r>
            <a:br>
              <a:rPr lang="fr-FR" dirty="0" smtClean="0"/>
            </a:br>
            <a:r>
              <a:rPr lang="fr-FR" dirty="0"/>
              <a:t>	</a:t>
            </a:r>
            <a:r>
              <a:rPr lang="fr-FR" sz="4000" dirty="0" smtClean="0"/>
              <a:t>a- Data initiale et concaténée</a:t>
            </a:r>
            <a:endParaRPr lang="fr-FR" sz="4000" dirty="0"/>
          </a:p>
        </p:txBody>
      </p:sp>
      <p:sp>
        <p:nvSpPr>
          <p:cNvPr id="4" name="Espace réservé du numéro de diapositive 3"/>
          <p:cNvSpPr>
            <a:spLocks noGrp="1"/>
          </p:cNvSpPr>
          <p:nvPr>
            <p:ph type="sldNum" sz="quarter" idx="12"/>
          </p:nvPr>
        </p:nvSpPr>
        <p:spPr/>
        <p:txBody>
          <a:bodyPr/>
          <a:lstStyle/>
          <a:p>
            <a:fld id="{69E57DC2-970A-4B3E-BB1C-7A09969E49DF}" type="slidenum">
              <a:rPr lang="en-US" smtClean="0"/>
              <a:t>6</a:t>
            </a:fld>
            <a:endParaRPr lang="en-US" dirty="0"/>
          </a:p>
        </p:txBody>
      </p:sp>
      <p:sp>
        <p:nvSpPr>
          <p:cNvPr id="3" name="Espace réservé du contenu 2"/>
          <p:cNvSpPr>
            <a:spLocks noGrp="1"/>
          </p:cNvSpPr>
          <p:nvPr>
            <p:ph idx="1"/>
          </p:nvPr>
        </p:nvSpPr>
        <p:spPr>
          <a:xfrm>
            <a:off x="1160417" y="1902823"/>
            <a:ext cx="5011783" cy="4955177"/>
          </a:xfrm>
        </p:spPr>
        <p:txBody>
          <a:bodyPr>
            <a:normAutofit/>
          </a:bodyPr>
          <a:lstStyle/>
          <a:p>
            <a:pPr>
              <a:buFont typeface="Arial" panose="020B0604020202020204" pitchFamily="34" charset="0"/>
              <a:buChar char="•"/>
            </a:pPr>
            <a:endParaRPr lang="fr-FR" dirty="0" smtClean="0"/>
          </a:p>
          <a:p>
            <a:pPr>
              <a:buFont typeface="Arial" panose="020B0604020202020204" pitchFamily="34" charset="0"/>
              <a:buChar char="•"/>
            </a:pPr>
            <a:r>
              <a:rPr lang="fr-FR" dirty="0" smtClean="0"/>
              <a:t>Différences entre les données en 2015 et 2016:</a:t>
            </a:r>
          </a:p>
          <a:p>
            <a:pPr lvl="1">
              <a:buFont typeface="Arial" panose="020B0604020202020204" pitchFamily="34" charset="0"/>
              <a:buChar char="•"/>
            </a:pPr>
            <a:r>
              <a:rPr lang="fr-FR" sz="1800" dirty="0" smtClean="0"/>
              <a:t>Même information avec deux libellés différents (</a:t>
            </a:r>
            <a:r>
              <a:rPr lang="fr-FR" sz="1800" i="0" dirty="0" err="1" smtClean="0"/>
              <a:t>TotalGHGEmissions</a:t>
            </a:r>
            <a:r>
              <a:rPr lang="fr-FR" sz="1800" dirty="0" smtClean="0"/>
              <a:t>/</a:t>
            </a:r>
            <a:r>
              <a:rPr lang="fr-FR" sz="1800" i="0" dirty="0" err="1" smtClean="0"/>
              <a:t>GHGEmissions</a:t>
            </a:r>
            <a:r>
              <a:rPr lang="fr-FR" sz="1800" i="0" dirty="0" smtClean="0"/>
              <a:t>)</a:t>
            </a:r>
            <a:endParaRPr lang="fr-FR" sz="1800" dirty="0" smtClean="0"/>
          </a:p>
          <a:p>
            <a:pPr lvl="1">
              <a:buFont typeface="Arial" panose="020B0604020202020204" pitchFamily="34" charset="0"/>
              <a:buChar char="•"/>
            </a:pPr>
            <a:r>
              <a:rPr lang="fr-FR" sz="1800" dirty="0" smtClean="0"/>
              <a:t>Plusieurs informations dans une même colonne dans un fichier, plusieurs colonnes sur l’autre ( Latitude, Longitude, Adresse…./</a:t>
            </a:r>
            <a:r>
              <a:rPr lang="fr-FR" sz="1800" i="0" dirty="0" smtClean="0"/>
              <a:t>Location)</a:t>
            </a:r>
          </a:p>
          <a:p>
            <a:pPr lvl="1">
              <a:buFont typeface="Arial" panose="020B0604020202020204" pitchFamily="34" charset="0"/>
              <a:buChar char="•"/>
            </a:pPr>
            <a:r>
              <a:rPr lang="fr-FR" sz="1800" dirty="0" smtClean="0"/>
              <a:t>Même libellé avec des types de colonnes différents (</a:t>
            </a:r>
            <a:r>
              <a:rPr lang="fr-FR" sz="1800" i="0" dirty="0" err="1" smtClean="0"/>
              <a:t>NumberofBuildings</a:t>
            </a:r>
            <a:r>
              <a:rPr lang="fr-FR" sz="1800" i="0" dirty="0" smtClean="0"/>
              <a:t>)</a:t>
            </a:r>
            <a:endParaRPr lang="fr-FR" sz="1800" dirty="0"/>
          </a:p>
        </p:txBody>
      </p:sp>
      <p:graphicFrame>
        <p:nvGraphicFramePr>
          <p:cNvPr id="6" name="Diagramme 5"/>
          <p:cNvGraphicFramePr/>
          <p:nvPr>
            <p:extLst>
              <p:ext uri="{D42A27DB-BD31-4B8C-83A1-F6EECF244321}">
                <p14:modId xmlns:p14="http://schemas.microsoft.com/office/powerpoint/2010/main" val="1166833954"/>
              </p:ext>
            </p:extLst>
          </p:nvPr>
        </p:nvGraphicFramePr>
        <p:xfrm>
          <a:off x="5529943" y="1902823"/>
          <a:ext cx="7155542" cy="4196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5253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7</a:t>
            </a:fld>
            <a:endParaRPr lang="en-US" dirty="0"/>
          </a:p>
        </p:txBody>
      </p:sp>
      <p:sp>
        <p:nvSpPr>
          <p:cNvPr id="11" name="Espace réservé du contenu 2"/>
          <p:cNvSpPr>
            <a:spLocks noGrp="1"/>
          </p:cNvSpPr>
          <p:nvPr>
            <p:ph idx="1"/>
          </p:nvPr>
        </p:nvSpPr>
        <p:spPr>
          <a:xfrm>
            <a:off x="778513" y="1719954"/>
            <a:ext cx="8407270" cy="1515731"/>
          </a:xfrm>
        </p:spPr>
        <p:txBody>
          <a:bodyPr>
            <a:normAutofit lnSpcReduction="10000"/>
          </a:bodyPr>
          <a:lstStyle/>
          <a:p>
            <a:pPr>
              <a:buFont typeface="Arial" panose="020B0604020202020204" pitchFamily="34" charset="0"/>
              <a:buChar char="•"/>
            </a:pPr>
            <a:r>
              <a:rPr lang="fr-FR" dirty="0" smtClean="0"/>
              <a:t>Choix </a:t>
            </a:r>
            <a:r>
              <a:rPr lang="fr-FR" dirty="0"/>
              <a:t>des variables </a:t>
            </a:r>
            <a:r>
              <a:rPr lang="fr-FR" dirty="0" smtClean="0"/>
              <a:t>cibles</a:t>
            </a:r>
            <a:r>
              <a:rPr lang="fr-FR" dirty="0"/>
              <a:t> </a:t>
            </a:r>
            <a:r>
              <a:rPr lang="fr-FR" dirty="0" smtClean="0"/>
              <a:t>:</a:t>
            </a:r>
            <a:endParaRPr lang="fr-FR" dirty="0" smtClean="0"/>
          </a:p>
          <a:p>
            <a:pPr lvl="2">
              <a:buFont typeface="Arial" panose="020B0604020202020204" pitchFamily="34" charset="0"/>
              <a:buChar char="•"/>
            </a:pPr>
            <a:r>
              <a:rPr lang="fr-FR" dirty="0" smtClean="0"/>
              <a:t>Consommation totale d’énergie: </a:t>
            </a:r>
            <a:r>
              <a:rPr lang="fr-FR" b="1" dirty="0" err="1"/>
              <a:t>SiteEnergyUseWN</a:t>
            </a:r>
            <a:r>
              <a:rPr lang="fr-FR" b="1" dirty="0"/>
              <a:t>(</a:t>
            </a:r>
            <a:r>
              <a:rPr lang="fr-FR" b="1" dirty="0" err="1"/>
              <a:t>kBtu</a:t>
            </a:r>
            <a:r>
              <a:rPr lang="fr-FR" b="1" dirty="0" smtClean="0"/>
              <a:t>)</a:t>
            </a:r>
            <a:endParaRPr lang="fr-FR" dirty="0" smtClean="0"/>
          </a:p>
          <a:p>
            <a:pPr lvl="2">
              <a:buFont typeface="Arial" panose="020B0604020202020204" pitchFamily="34" charset="0"/>
              <a:buChar char="•"/>
            </a:pPr>
            <a:r>
              <a:rPr lang="fr-FR" dirty="0" smtClean="0"/>
              <a:t>Emission de CO2: </a:t>
            </a:r>
            <a:r>
              <a:rPr lang="fr-FR" b="1" dirty="0" err="1" smtClean="0"/>
              <a:t>TotalGHGEmissions</a:t>
            </a:r>
            <a:endParaRPr lang="fr-FR" b="1" dirty="0"/>
          </a:p>
          <a:p>
            <a:pPr marL="0" indent="0">
              <a:buNone/>
            </a:pPr>
            <a:r>
              <a:rPr lang="fr-FR" dirty="0"/>
              <a:t>Nous n’utilisons pas les autres variables issues des relevés </a:t>
            </a:r>
            <a:r>
              <a:rPr lang="fr-FR" dirty="0" smtClean="0"/>
              <a:t>(électricité…)</a:t>
            </a:r>
            <a:endParaRPr lang="fr-FR" dirty="0"/>
          </a:p>
          <a:p>
            <a:pPr marL="0" indent="0">
              <a:buNone/>
            </a:pPr>
            <a:endParaRPr lang="fr-FR" dirty="0"/>
          </a:p>
        </p:txBody>
      </p:sp>
      <p:sp>
        <p:nvSpPr>
          <p:cNvPr id="12" name="Titre 1"/>
          <p:cNvSpPr txBox="1">
            <a:spLocks/>
          </p:cNvSpPr>
          <p:nvPr/>
        </p:nvSpPr>
        <p:spPr>
          <a:xfrm>
            <a:off x="1371600" y="31133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2</a:t>
            </a:r>
            <a:r>
              <a:rPr lang="fr-FR" dirty="0" smtClean="0"/>
              <a:t>.Analyse exploratoire:</a:t>
            </a:r>
            <a:br>
              <a:rPr lang="fr-FR" dirty="0" smtClean="0"/>
            </a:br>
            <a:r>
              <a:rPr lang="fr-FR" dirty="0" smtClean="0"/>
              <a:t>	</a:t>
            </a:r>
            <a:r>
              <a:rPr lang="fr-FR" sz="4000" dirty="0"/>
              <a:t> b- Variables </a:t>
            </a:r>
            <a:r>
              <a:rPr lang="fr-FR" sz="4000" dirty="0" smtClean="0"/>
              <a:t>cibles</a:t>
            </a:r>
            <a:endParaRPr lang="fr-FR" sz="4000" dirty="0"/>
          </a:p>
        </p:txBody>
      </p:sp>
      <p:pic>
        <p:nvPicPr>
          <p:cNvPr id="14" name="Espace réservé du contenu 7"/>
          <p:cNvPicPr>
            <a:picLocks noChangeAspect="1"/>
          </p:cNvPicPr>
          <p:nvPr/>
        </p:nvPicPr>
        <p:blipFill>
          <a:blip r:embed="rId3"/>
          <a:stretch>
            <a:fillRect/>
          </a:stretch>
        </p:blipFill>
        <p:spPr>
          <a:xfrm>
            <a:off x="798406" y="3131330"/>
            <a:ext cx="5062463" cy="2285249"/>
          </a:xfrm>
          <a:prstGeom prst="rect">
            <a:avLst/>
          </a:prstGeom>
        </p:spPr>
      </p:pic>
      <p:pic>
        <p:nvPicPr>
          <p:cNvPr id="16" name="Image 15"/>
          <p:cNvPicPr>
            <a:picLocks noChangeAspect="1"/>
          </p:cNvPicPr>
          <p:nvPr/>
        </p:nvPicPr>
        <p:blipFill>
          <a:blip r:embed="rId4"/>
          <a:stretch>
            <a:fillRect/>
          </a:stretch>
        </p:blipFill>
        <p:spPr>
          <a:xfrm>
            <a:off x="7001691" y="3122413"/>
            <a:ext cx="5066116" cy="2294165"/>
          </a:xfrm>
          <a:prstGeom prst="rect">
            <a:avLst/>
          </a:prstGeom>
        </p:spPr>
      </p:pic>
      <p:sp>
        <p:nvSpPr>
          <p:cNvPr id="18" name="Espace réservé du contenu 2"/>
          <p:cNvSpPr txBox="1">
            <a:spLocks/>
          </p:cNvSpPr>
          <p:nvPr/>
        </p:nvSpPr>
        <p:spPr>
          <a:xfrm>
            <a:off x="968952" y="5433995"/>
            <a:ext cx="8845604" cy="1307765"/>
          </a:xfrm>
          <a:prstGeom prst="rect">
            <a:avLst/>
          </a:prstGeom>
        </p:spPr>
        <p:txBody>
          <a:bodyPr vert="horz" lIns="91440" tIns="45720" rIns="91440" bIns="45720" rtlCol="0">
            <a:normAutofit fontScale="77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Arial" panose="020B0604020202020204" pitchFamily="34" charset="0"/>
              <a:buChar char="•"/>
            </a:pPr>
            <a:r>
              <a:rPr lang="fr-FR" dirty="0" smtClean="0"/>
              <a:t>Distribution de notre variable cible </a:t>
            </a:r>
            <a:r>
              <a:rPr lang="fr-FR" dirty="0"/>
              <a:t>fortement </a:t>
            </a:r>
            <a:r>
              <a:rPr lang="fr-FR" dirty="0" smtClean="0"/>
              <a:t>asymétrique</a:t>
            </a:r>
          </a:p>
          <a:p>
            <a:pPr>
              <a:buFont typeface="Arial" panose="020B0604020202020204" pitchFamily="34" charset="0"/>
              <a:buChar char="•"/>
            </a:pPr>
            <a:r>
              <a:rPr lang="fr-FR" dirty="0" smtClean="0"/>
              <a:t>Application du log pour avoir une distribution normale</a:t>
            </a:r>
          </a:p>
          <a:p>
            <a:pPr>
              <a:buFont typeface="Arial" panose="020B0604020202020204" pitchFamily="34" charset="0"/>
              <a:buChar char="•"/>
            </a:pPr>
            <a:endParaRPr lang="fr-FR" dirty="0" smtClean="0"/>
          </a:p>
          <a:p>
            <a:pPr marL="0" indent="0">
              <a:buNone/>
            </a:pPr>
            <a:r>
              <a:rPr lang="fr-FR" dirty="0" smtClean="0"/>
              <a:t>		Meilleurs </a:t>
            </a:r>
            <a:r>
              <a:rPr lang="fr-FR" dirty="0"/>
              <a:t>performance des modèles</a:t>
            </a:r>
          </a:p>
          <a:p>
            <a:pPr marL="0" indent="0">
              <a:buFont typeface="Franklin Gothic Book" panose="020B0503020102020204" pitchFamily="34" charset="0"/>
              <a:buNone/>
            </a:pPr>
            <a:endParaRPr lang="fr-FR" dirty="0"/>
          </a:p>
        </p:txBody>
      </p:sp>
      <p:sp>
        <p:nvSpPr>
          <p:cNvPr id="20" name="Flèche droite 19"/>
          <p:cNvSpPr/>
          <p:nvPr/>
        </p:nvSpPr>
        <p:spPr>
          <a:xfrm>
            <a:off x="5895701" y="4127863"/>
            <a:ext cx="1071154" cy="339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5590901" y="3901442"/>
            <a:ext cx="1750423" cy="338554"/>
          </a:xfrm>
          <a:prstGeom prst="rect">
            <a:avLst/>
          </a:prstGeom>
          <a:noFill/>
        </p:spPr>
        <p:txBody>
          <a:bodyPr wrap="square" rtlCol="0">
            <a:spAutoFit/>
          </a:bodyPr>
          <a:lstStyle/>
          <a:p>
            <a:r>
              <a:rPr lang="fr-FR" sz="1600" dirty="0" smtClean="0"/>
              <a:t>Application du log</a:t>
            </a:r>
            <a:endParaRPr lang="fr-FR" sz="1600" dirty="0"/>
          </a:p>
        </p:txBody>
      </p:sp>
      <p:sp>
        <p:nvSpPr>
          <p:cNvPr id="22" name="Flèche droite 21"/>
          <p:cNvSpPr/>
          <p:nvPr/>
        </p:nvSpPr>
        <p:spPr>
          <a:xfrm rot="5400000">
            <a:off x="3801388" y="6126384"/>
            <a:ext cx="411001" cy="176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84343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9E57DC2-970A-4B3E-BB1C-7A09969E49DF}" type="slidenum">
              <a:rPr lang="en-US" smtClean="0"/>
              <a:t>8</a:t>
            </a:fld>
            <a:endParaRPr lang="en-US" dirty="0"/>
          </a:p>
        </p:txBody>
      </p:sp>
      <p:pic>
        <p:nvPicPr>
          <p:cNvPr id="11" name="Espace réservé du contenu 4"/>
          <p:cNvPicPr>
            <a:picLocks noGrp="1" noChangeAspect="1"/>
          </p:cNvPicPr>
          <p:nvPr>
            <p:ph idx="1"/>
          </p:nvPr>
        </p:nvPicPr>
        <p:blipFill>
          <a:blip r:embed="rId3"/>
          <a:stretch>
            <a:fillRect/>
          </a:stretch>
        </p:blipFill>
        <p:spPr>
          <a:xfrm>
            <a:off x="6191793" y="1796298"/>
            <a:ext cx="5900057" cy="2403566"/>
          </a:xfrm>
          <a:prstGeom prst="rect">
            <a:avLst/>
          </a:prstGeom>
        </p:spPr>
      </p:pic>
      <p:sp>
        <p:nvSpPr>
          <p:cNvPr id="12" name="ZoneTexte 11"/>
          <p:cNvSpPr txBox="1"/>
          <p:nvPr/>
        </p:nvSpPr>
        <p:spPr>
          <a:xfrm>
            <a:off x="6191793" y="1608741"/>
            <a:ext cx="5900057" cy="307777"/>
          </a:xfrm>
          <a:prstGeom prst="rect">
            <a:avLst/>
          </a:prstGeom>
          <a:solidFill>
            <a:schemeClr val="bg1"/>
          </a:solidFill>
        </p:spPr>
        <p:txBody>
          <a:bodyPr wrap="square" rtlCol="0">
            <a:spAutoFit/>
          </a:bodyPr>
          <a:lstStyle/>
          <a:p>
            <a:r>
              <a:rPr lang="fr-FR" sz="1400" dirty="0" smtClean="0"/>
              <a:t>Distribution des immeubles par nombres d’étages et année de construction </a:t>
            </a:r>
            <a:endParaRPr lang="fr-FR" sz="1400" dirty="0"/>
          </a:p>
        </p:txBody>
      </p:sp>
      <p:sp>
        <p:nvSpPr>
          <p:cNvPr id="13" name="ZoneTexte 12"/>
          <p:cNvSpPr txBox="1"/>
          <p:nvPr/>
        </p:nvSpPr>
        <p:spPr>
          <a:xfrm>
            <a:off x="1371600" y="2023900"/>
            <a:ext cx="4465886" cy="2062103"/>
          </a:xfrm>
          <a:prstGeom prst="rect">
            <a:avLst/>
          </a:prstGeom>
          <a:noFill/>
        </p:spPr>
        <p:txBody>
          <a:bodyPr wrap="square" rtlCol="0">
            <a:spAutoFit/>
          </a:bodyPr>
          <a:lstStyle/>
          <a:p>
            <a:pPr marL="285750" indent="-285750">
              <a:buFont typeface="Arial" panose="020B0604020202020204" pitchFamily="34" charset="0"/>
              <a:buChar char="•"/>
            </a:pPr>
            <a:r>
              <a:rPr lang="fr-FR" sz="1600" dirty="0" smtClean="0"/>
              <a:t>Immeubles anciens avec faible consommation (nombres d’étages faible)</a:t>
            </a:r>
          </a:p>
          <a:p>
            <a:pPr marL="285750" indent="-285750">
              <a:buFont typeface="Arial" panose="020B0604020202020204" pitchFamily="34" charset="0"/>
              <a:buChar char="•"/>
            </a:pPr>
            <a:endParaRPr lang="fr-FR" sz="1600" dirty="0" smtClean="0"/>
          </a:p>
          <a:p>
            <a:pPr marL="285750" indent="-285750">
              <a:buFont typeface="Arial" panose="020B0604020202020204" pitchFamily="34" charset="0"/>
              <a:buChar char="•"/>
            </a:pPr>
            <a:r>
              <a:rPr lang="fr-FR" sz="1600" dirty="0" smtClean="0"/>
              <a:t>Immeubles récents avec forte consommation (nombres d’</a:t>
            </a:r>
            <a:r>
              <a:rPr lang="fr-FR" sz="1600" dirty="0"/>
              <a:t>é</a:t>
            </a:r>
            <a:r>
              <a:rPr lang="fr-FR" sz="1600" dirty="0" smtClean="0"/>
              <a:t>tages faible)</a:t>
            </a:r>
          </a:p>
          <a:p>
            <a:pPr marL="285750" indent="-285750">
              <a:buFont typeface="Arial" panose="020B0604020202020204" pitchFamily="34" charset="0"/>
              <a:buChar char="•"/>
            </a:pPr>
            <a:endParaRPr lang="fr-FR" sz="1600" dirty="0" smtClean="0"/>
          </a:p>
          <a:p>
            <a:pPr marL="285750" indent="-285750">
              <a:buFont typeface="Arial" panose="020B0604020202020204" pitchFamily="34" charset="0"/>
              <a:buChar char="•"/>
            </a:pPr>
            <a:r>
              <a:rPr lang="fr-FR" sz="1600" dirty="0" smtClean="0"/>
              <a:t>Les deux variables n’expliquent pas la consommation d’énergie</a:t>
            </a:r>
            <a:endParaRPr lang="fr-FR" sz="1600" dirty="0"/>
          </a:p>
        </p:txBody>
      </p:sp>
      <p:sp>
        <p:nvSpPr>
          <p:cNvPr id="14" name="ZoneTexte 13"/>
          <p:cNvSpPr txBox="1"/>
          <p:nvPr/>
        </p:nvSpPr>
        <p:spPr>
          <a:xfrm>
            <a:off x="6439983" y="4977987"/>
            <a:ext cx="5003080" cy="830997"/>
          </a:xfrm>
          <a:prstGeom prst="rect">
            <a:avLst/>
          </a:prstGeom>
          <a:noFill/>
        </p:spPr>
        <p:txBody>
          <a:bodyPr wrap="square" rtlCol="0">
            <a:spAutoFit/>
          </a:bodyPr>
          <a:lstStyle/>
          <a:p>
            <a:pPr marL="285750" indent="-285750">
              <a:buFont typeface="Arial" panose="020B0604020202020204" pitchFamily="34" charset="0"/>
              <a:buChar char="•"/>
            </a:pPr>
            <a:r>
              <a:rPr lang="fr-FR" sz="1600" dirty="0"/>
              <a:t>D</a:t>
            </a:r>
            <a:r>
              <a:rPr lang="fr-FR" sz="1600" dirty="0" smtClean="0"/>
              <a:t>istribution presque identique entre 2016 et 2015.</a:t>
            </a:r>
          </a:p>
          <a:p>
            <a:r>
              <a:rPr lang="fr-FR" sz="1600" dirty="0" smtClean="0"/>
              <a:t> </a:t>
            </a:r>
            <a:endParaRPr lang="fr-FR" sz="1600" dirty="0"/>
          </a:p>
          <a:p>
            <a:pPr marL="285750" indent="-285750">
              <a:buFont typeface="Arial" panose="020B0604020202020204" pitchFamily="34" charset="0"/>
              <a:buChar char="•"/>
            </a:pPr>
            <a:r>
              <a:rPr lang="fr-FR" sz="1600" dirty="0"/>
              <a:t>N</a:t>
            </a:r>
            <a:r>
              <a:rPr lang="fr-FR" sz="1600" dirty="0" smtClean="0"/>
              <a:t>ouveaux </a:t>
            </a:r>
            <a:r>
              <a:rPr lang="fr-FR" sz="1600" dirty="0"/>
              <a:t>quartiers en 2016.</a:t>
            </a:r>
          </a:p>
        </p:txBody>
      </p:sp>
      <p:pic>
        <p:nvPicPr>
          <p:cNvPr id="15" name="Espace réservé du contenu 4"/>
          <p:cNvPicPr>
            <a:picLocks noChangeAspect="1"/>
          </p:cNvPicPr>
          <p:nvPr/>
        </p:nvPicPr>
        <p:blipFill>
          <a:blip r:embed="rId4"/>
          <a:stretch>
            <a:fillRect/>
          </a:stretch>
        </p:blipFill>
        <p:spPr>
          <a:xfrm>
            <a:off x="707820" y="4147611"/>
            <a:ext cx="5766368" cy="2627658"/>
          </a:xfrm>
          <a:prstGeom prst="rect">
            <a:avLst/>
          </a:prstGeom>
        </p:spPr>
      </p:pic>
      <p:sp>
        <p:nvSpPr>
          <p:cNvPr id="17" name="Titre 1"/>
          <p:cNvSpPr txBox="1">
            <a:spLocks/>
          </p:cNvSpPr>
          <p:nvPr/>
        </p:nvSpPr>
        <p:spPr>
          <a:xfrm>
            <a:off x="1371600" y="310398"/>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dirty="0"/>
              <a:t>2</a:t>
            </a:r>
            <a:r>
              <a:rPr lang="fr-FR" dirty="0" smtClean="0"/>
              <a:t>.Analyse exploratoire:</a:t>
            </a:r>
            <a:br>
              <a:rPr lang="fr-FR" dirty="0" smtClean="0"/>
            </a:br>
            <a:r>
              <a:rPr lang="fr-FR" dirty="0" smtClean="0"/>
              <a:t>	</a:t>
            </a:r>
            <a:r>
              <a:rPr lang="fr-FR" sz="4000" dirty="0"/>
              <a:t> </a:t>
            </a:r>
            <a:r>
              <a:rPr lang="fr-FR" sz="4000" dirty="0" smtClean="0"/>
              <a:t>c- Visualisation data:</a:t>
            </a:r>
            <a:endParaRPr lang="fr-FR" sz="4000" dirty="0"/>
          </a:p>
        </p:txBody>
      </p:sp>
    </p:spTree>
    <p:extLst>
      <p:ext uri="{BB962C8B-B14F-4D97-AF65-F5344CB8AC3E}">
        <p14:creationId xmlns:p14="http://schemas.microsoft.com/office/powerpoint/2010/main" val="3832032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03D2E7-9EEF-4536-BDCB-C626506374B0}"/>
              </a:ext>
            </a:extLst>
          </p:cNvPr>
          <p:cNvSpPr>
            <a:spLocks noGrp="1"/>
          </p:cNvSpPr>
          <p:nvPr>
            <p:ph type="ctrTitle"/>
          </p:nvPr>
        </p:nvSpPr>
        <p:spPr>
          <a:xfrm>
            <a:off x="1915128" y="1788454"/>
            <a:ext cx="8892209" cy="2098226"/>
          </a:xfrm>
        </p:spPr>
        <p:txBody>
          <a:bodyPr/>
          <a:lstStyle/>
          <a:p>
            <a:pPr algn="l"/>
            <a:r>
              <a:rPr lang="fr-FR" sz="4800" dirty="0" smtClean="0"/>
              <a:t>3. Comparaison des modèles</a:t>
            </a:r>
            <a:endParaRPr lang="fr-FR" sz="4800" dirty="0"/>
          </a:p>
        </p:txBody>
      </p:sp>
      <p:sp>
        <p:nvSpPr>
          <p:cNvPr id="5" name="Espace réservé du numéro de diapositive 4">
            <a:extLst>
              <a:ext uri="{FF2B5EF4-FFF2-40B4-BE49-F238E27FC236}">
                <a16:creationId xmlns:a16="http://schemas.microsoft.com/office/drawing/2014/main" id="{E934146B-7BAF-43E0-8D8A-E1C8FA01C012}"/>
              </a:ext>
            </a:extLst>
          </p:cNvPr>
          <p:cNvSpPr>
            <a:spLocks noGrp="1"/>
          </p:cNvSpPr>
          <p:nvPr>
            <p:ph type="sldNum" sz="quarter" idx="12"/>
          </p:nvPr>
        </p:nvSpPr>
        <p:spPr/>
        <p:txBody>
          <a:bodyPr/>
          <a:lstStyle/>
          <a:p>
            <a:fld id="{69E57DC2-970A-4B3E-BB1C-7A09969E49DF}" type="slidenum">
              <a:rPr lang="en-US" smtClean="0"/>
              <a:pPr/>
              <a:t>9</a:t>
            </a:fld>
            <a:endParaRPr lang="en-US" dirty="0"/>
          </a:p>
        </p:txBody>
      </p:sp>
    </p:spTree>
    <p:extLst>
      <p:ext uri="{BB962C8B-B14F-4D97-AF65-F5344CB8AC3E}">
        <p14:creationId xmlns:p14="http://schemas.microsoft.com/office/powerpoint/2010/main" val="1292386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37179</TotalTime>
  <Words>1485</Words>
  <Application>Microsoft Office PowerPoint</Application>
  <PresentationFormat>Grand écran</PresentationFormat>
  <Paragraphs>181</Paragraphs>
  <Slides>21</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Calibri</vt:lpstr>
      <vt:lpstr>Franklin Gothic Book</vt:lpstr>
      <vt:lpstr>Roboto</vt:lpstr>
      <vt:lpstr>Cadrage</vt:lpstr>
      <vt:lpstr>P04: Anticipez les besoins en consommation électrique de bâtiments</vt:lpstr>
      <vt:lpstr>Plan de la présentation</vt:lpstr>
      <vt:lpstr>1. problématique</vt:lpstr>
      <vt:lpstr>1. Problématique</vt:lpstr>
      <vt:lpstr>2. Analyse exploratoire</vt:lpstr>
      <vt:lpstr>2.Analyse exploratoire:  a- Data initiale et concaténée</vt:lpstr>
      <vt:lpstr>Présentation PowerPoint</vt:lpstr>
      <vt:lpstr>Présentation PowerPoint</vt:lpstr>
      <vt:lpstr>3. Comparaison des modèles</vt:lpstr>
      <vt:lpstr>Présentation PowerPoint</vt:lpstr>
      <vt:lpstr>Présentation PowerPoint</vt:lpstr>
      <vt:lpstr>Présentation PowerPoint</vt:lpstr>
      <vt:lpstr>Présentation PowerPoint</vt:lpstr>
      <vt:lpstr>4. Explicabilité du modèle</vt:lpstr>
      <vt:lpstr>Présentation PowerPoint</vt:lpstr>
      <vt:lpstr>Présentation PowerPoint</vt:lpstr>
      <vt:lpstr>Présentation PowerPoint</vt:lpstr>
      <vt:lpstr>5.Conclusion</vt:lpstr>
      <vt:lpstr>Présentation PowerPoint</vt:lpstr>
      <vt:lpstr>Merci</vt:lpstr>
      <vt:lpstr> Tableau récapitulatif des modèles sans 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P02: Analysez des données de systèmes éducatifs</dc:title>
  <dc:creator>TAHRI Asma</dc:creator>
  <cp:lastModifiedBy>TAHRI Asma</cp:lastModifiedBy>
  <cp:revision>120</cp:revision>
  <dcterms:created xsi:type="dcterms:W3CDTF">2020-11-11T14:23:40Z</dcterms:created>
  <dcterms:modified xsi:type="dcterms:W3CDTF">2021-04-04T01:01:39Z</dcterms:modified>
</cp:coreProperties>
</file>