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2" r:id="rId9"/>
    <p:sldId id="413" r:id="rId10"/>
    <p:sldId id="432" r:id="rId11"/>
    <p:sldId id="415" r:id="rId12"/>
    <p:sldId id="416" r:id="rId13"/>
    <p:sldId id="417" r:id="rId14"/>
    <p:sldId id="418" r:id="rId15"/>
    <p:sldId id="433" r:id="rId16"/>
    <p:sldId id="420" r:id="rId17"/>
    <p:sldId id="422" r:id="rId18"/>
    <p:sldId id="434" r:id="rId19"/>
    <p:sldId id="424" r:id="rId20"/>
    <p:sldId id="428" r:id="rId21"/>
    <p:sldId id="426" r:id="rId22"/>
    <p:sldId id="349" r:id="rId23"/>
    <p:sldId id="405" r:id="rId24"/>
    <p:sldId id="404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JSON Format" id="{FB2DC76C-6748-4947-BFE7-685F369C5140}">
          <p14:sldIdLst>
            <p14:sldId id="409"/>
            <p14:sldId id="410"/>
            <p14:sldId id="411"/>
          </p14:sldIdLst>
        </p14:section>
        <p14:section name="Processing JSON" id="{955E391B-74D6-4370-B9EF-120B91FBAF2B}">
          <p14:sldIdLst>
            <p14:sldId id="412"/>
            <p14:sldId id="413"/>
            <p14:sldId id="432"/>
            <p14:sldId id="415"/>
          </p14:sldIdLst>
        </p14:section>
        <p14:section name="JSON.NET" id="{22198403-E3C5-4C97-BCE2-82C7F5987C37}">
          <p14:sldIdLst>
            <p14:sldId id="416"/>
            <p14:sldId id="417"/>
            <p14:sldId id="418"/>
            <p14:sldId id="433"/>
            <p14:sldId id="420"/>
            <p14:sldId id="422"/>
            <p14:sldId id="434"/>
            <p14:sldId id="424"/>
            <p14:sldId id="428"/>
            <p14:sldId id="426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384" autoAdjust="0"/>
  </p:normalViewPr>
  <p:slideViewPr>
    <p:cSldViewPr>
      <p:cViewPr varScale="1">
        <p:scale>
          <a:sx n="73" d="100"/>
          <a:sy n="73" d="100"/>
        </p:scale>
        <p:origin x="90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gif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fragistic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JSON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JSON</a:t>
            </a:r>
          </a:p>
          <a:p>
            <a:r>
              <a:rPr lang="en-US" noProof="1"/>
              <a:t>JSON.NET, LINQ-to-JSON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34251" y="3825109"/>
            <a:ext cx="8691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JSON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53" y="5037736"/>
            <a:ext cx="1830395" cy="1134464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can correctly parse dictionaries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Dictionaries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44588" y="1905000"/>
            <a:ext cx="9902824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products = new Dictionary&lt;string, Product&gt;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{ "pump", firstProduct },</a:t>
            </a:r>
          </a:p>
          <a:p>
            <a:r>
              <a:rPr lang="en-US" noProof="1">
                <a:solidFill>
                  <a:srgbClr val="FBEEDC"/>
                </a:solidFill>
              </a:rPr>
              <a:t>  { "filter", secondProduct }</a:t>
            </a:r>
          </a:p>
          <a:p>
            <a:r>
              <a:rPr lang="en-US" noProof="1">
                <a:solidFill>
                  <a:srgbClr val="FBEEDC"/>
                </a:solidFill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jsonProducts = serializer.</a:t>
            </a:r>
            <a:r>
              <a:rPr lang="en-US" noProof="1">
                <a:solidFill>
                  <a:schemeClr val="accent1"/>
                </a:solidFill>
              </a:rPr>
              <a:t>Serialize</a:t>
            </a:r>
            <a:r>
              <a:rPr lang="en-US" noProof="1">
                <a:solidFill>
                  <a:srgbClr val="FBEEDC"/>
                </a:solidFill>
              </a:rPr>
              <a:t>(products);</a:t>
            </a:r>
          </a:p>
          <a:p>
            <a:r>
              <a:rPr lang="en-US" noProof="1">
                <a:solidFill>
                  <a:srgbClr val="FBEEDC"/>
                </a:solidFill>
              </a:rPr>
              <a:t>var objProducts =</a:t>
            </a:r>
          </a:p>
          <a:p>
            <a:r>
              <a:rPr lang="en-US" noProof="1">
                <a:solidFill>
                  <a:srgbClr val="FBEEDC"/>
                </a:solidFill>
              </a:rPr>
              <a:t>  serializer.</a:t>
            </a:r>
            <a:r>
              <a:rPr lang="en-US" noProof="1">
                <a:solidFill>
                  <a:schemeClr val="accent1"/>
                </a:solidFill>
              </a:rPr>
              <a:t>Deserialize</a:t>
            </a:r>
            <a:r>
              <a:rPr lang="en-US" noProof="1">
                <a:solidFill>
                  <a:srgbClr val="FBEEDC"/>
                </a:solidFill>
              </a:rPr>
              <a:t>&lt;Dictionary&lt;string, Product&gt;&gt;(jsonProducts);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43000" y="5257800"/>
            <a:ext cx="990282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"pump":{"Id":0,"Name":"Oil Pump","Description":null,"Cost":25},</a:t>
            </a:r>
          </a:p>
          <a:p>
            <a:r>
              <a:rPr lang="en-US" noProof="1">
                <a:solidFill>
                  <a:srgbClr val="FBEEDC"/>
                </a:solidFill>
              </a:rPr>
              <a:t>  "filter":{"Id":0,"Name":"Oil Filter","Description":null,"Cost":15}</a:t>
            </a:r>
          </a:p>
          <a:p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29300" y="4733925"/>
            <a:ext cx="533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912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JSON Parsing for .NET Developers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61469" y="2231265"/>
            <a:ext cx="4665886" cy="1731135"/>
            <a:chOff x="4143264" y="1565857"/>
            <a:chExt cx="4665886" cy="173113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Rectangle 6"/>
            <p:cNvSpPr/>
            <p:nvPr/>
          </p:nvSpPr>
          <p:spPr>
            <a:xfrm>
              <a:off x="4143264" y="1565857"/>
              <a:ext cx="4665886" cy="1731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64050" y="1862971"/>
              <a:ext cx="1113269" cy="1121530"/>
              <a:chOff x="4464050" y="1862971"/>
              <a:chExt cx="1113269" cy="112153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64050" y="1862971"/>
                <a:ext cx="1113269" cy="1121530"/>
              </a:xfrm>
              <a:custGeom>
                <a:avLst/>
                <a:gdLst>
                  <a:gd name="connsiteX0" fmla="*/ 0 w 762000"/>
                  <a:gd name="connsiteY0" fmla="*/ 0 h 838200"/>
                  <a:gd name="connsiteX1" fmla="*/ 762000 w 762000"/>
                  <a:gd name="connsiteY1" fmla="*/ 0 h 838200"/>
                  <a:gd name="connsiteX2" fmla="*/ 762000 w 762000"/>
                  <a:gd name="connsiteY2" fmla="*/ 838200 h 838200"/>
                  <a:gd name="connsiteX3" fmla="*/ 0 w 762000"/>
                  <a:gd name="connsiteY3" fmla="*/ 838200 h 838200"/>
                  <a:gd name="connsiteX4" fmla="*/ 0 w 762000"/>
                  <a:gd name="connsiteY4" fmla="*/ 0 h 838200"/>
                  <a:gd name="connsiteX0" fmla="*/ 0 w 1006475"/>
                  <a:gd name="connsiteY0" fmla="*/ 111125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0 w 1006475"/>
                  <a:gd name="connsiteY4" fmla="*/ 111125 h 949325"/>
                  <a:gd name="connsiteX0" fmla="*/ 346075 w 1006475"/>
                  <a:gd name="connsiteY0" fmla="*/ 34925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46075 w 1006475"/>
                  <a:gd name="connsiteY4" fmla="*/ 34925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587375 w 1006475"/>
                  <a:gd name="connsiteY2" fmla="*/ 72707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641350 w 1006475"/>
                  <a:gd name="connsiteY2" fmla="*/ 666750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0 w 838200"/>
                  <a:gd name="connsiteY3" fmla="*/ 647700 h 666750"/>
                  <a:gd name="connsiteX4" fmla="*/ 158750 w 838200"/>
                  <a:gd name="connsiteY4" fmla="*/ 355600 h 666750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300037 w 838200"/>
                  <a:gd name="connsiteY3" fmla="*/ 660401 h 666750"/>
                  <a:gd name="connsiteX4" fmla="*/ 0 w 838200"/>
                  <a:gd name="connsiteY4" fmla="*/ 647700 h 666750"/>
                  <a:gd name="connsiteX5" fmla="*/ 158750 w 838200"/>
                  <a:gd name="connsiteY5" fmla="*/ 355600 h 666750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176212 w 838200"/>
                  <a:gd name="connsiteY3" fmla="*/ 847726 h 847726"/>
                  <a:gd name="connsiteX4" fmla="*/ 0 w 838200"/>
                  <a:gd name="connsiteY4" fmla="*/ 647700 h 847726"/>
                  <a:gd name="connsiteX5" fmla="*/ 158750 w 838200"/>
                  <a:gd name="connsiteY5" fmla="*/ 355600 h 847726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309562 w 838200"/>
                  <a:gd name="connsiteY3" fmla="*/ 755651 h 847726"/>
                  <a:gd name="connsiteX4" fmla="*/ 176212 w 838200"/>
                  <a:gd name="connsiteY4" fmla="*/ 847726 h 847726"/>
                  <a:gd name="connsiteX5" fmla="*/ 0 w 838200"/>
                  <a:gd name="connsiteY5" fmla="*/ 647700 h 847726"/>
                  <a:gd name="connsiteX6" fmla="*/ 158750 w 838200"/>
                  <a:gd name="connsiteY6" fmla="*/ 355600 h 847726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119062 w 838200"/>
                  <a:gd name="connsiteY3" fmla="*/ 1054101 h 1054101"/>
                  <a:gd name="connsiteX4" fmla="*/ 176212 w 838200"/>
                  <a:gd name="connsiteY4" fmla="*/ 847726 h 1054101"/>
                  <a:gd name="connsiteX5" fmla="*/ 0 w 838200"/>
                  <a:gd name="connsiteY5" fmla="*/ 647700 h 1054101"/>
                  <a:gd name="connsiteX6" fmla="*/ 158750 w 838200"/>
                  <a:gd name="connsiteY6" fmla="*/ 355600 h 1054101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312737 w 838200"/>
                  <a:gd name="connsiteY3" fmla="*/ 835026 h 1054101"/>
                  <a:gd name="connsiteX4" fmla="*/ 119062 w 838200"/>
                  <a:gd name="connsiteY4" fmla="*/ 1054101 h 1054101"/>
                  <a:gd name="connsiteX5" fmla="*/ 176212 w 838200"/>
                  <a:gd name="connsiteY5" fmla="*/ 847726 h 1054101"/>
                  <a:gd name="connsiteX6" fmla="*/ 0 w 838200"/>
                  <a:gd name="connsiteY6" fmla="*/ 647700 h 1054101"/>
                  <a:gd name="connsiteX7" fmla="*/ 158750 w 838200"/>
                  <a:gd name="connsiteY7" fmla="*/ 355600 h 1054101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19062 w 838200"/>
                  <a:gd name="connsiteY4" fmla="*/ 105410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22237 w 838200"/>
                  <a:gd name="connsiteY4" fmla="*/ 104775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280987 w 838200"/>
                  <a:gd name="connsiteY3" fmla="*/ 968375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30162 w 838200"/>
                  <a:gd name="connsiteY8" fmla="*/ 574675 h 1114426"/>
                  <a:gd name="connsiteX9" fmla="*/ 158750 w 838200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382588 w 1062038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155575 w 1062038"/>
                  <a:gd name="connsiteY9" fmla="*/ 571500 h 1114426"/>
                  <a:gd name="connsiteX10" fmla="*/ 382588 w 10620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50800 w 1112838"/>
                  <a:gd name="connsiteY8" fmla="*/ 72072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80975 w 1112838"/>
                  <a:gd name="connsiteY10" fmla="*/ 523875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62704 h 1121530"/>
                  <a:gd name="connsiteX1" fmla="*/ 1112838 w 1112838"/>
                  <a:gd name="connsiteY1" fmla="*/ 7104 h 1121530"/>
                  <a:gd name="connsiteX2" fmla="*/ 747713 w 1112838"/>
                  <a:gd name="connsiteY2" fmla="*/ 673854 h 1121530"/>
                  <a:gd name="connsiteX3" fmla="*/ 742950 w 1112838"/>
                  <a:gd name="connsiteY3" fmla="*/ 953254 h 1121530"/>
                  <a:gd name="connsiteX4" fmla="*/ 463550 w 1112838"/>
                  <a:gd name="connsiteY4" fmla="*/ 1121530 h 1121530"/>
                  <a:gd name="connsiteX5" fmla="*/ 396875 w 1112838"/>
                  <a:gd name="connsiteY5" fmla="*/ 1054855 h 1121530"/>
                  <a:gd name="connsiteX6" fmla="*/ 450850 w 1112838"/>
                  <a:gd name="connsiteY6" fmla="*/ 854830 h 1121530"/>
                  <a:gd name="connsiteX7" fmla="*/ 274638 w 1112838"/>
                  <a:gd name="connsiteY7" fmla="*/ 654804 h 1121530"/>
                  <a:gd name="connsiteX8" fmla="*/ 76200 w 1112838"/>
                  <a:gd name="connsiteY8" fmla="*/ 721479 h 1121530"/>
                  <a:gd name="connsiteX9" fmla="*/ 0 w 1112838"/>
                  <a:gd name="connsiteY9" fmla="*/ 654804 h 1121530"/>
                  <a:gd name="connsiteX10" fmla="*/ 168275 w 1112838"/>
                  <a:gd name="connsiteY10" fmla="*/ 369054 h 1121530"/>
                  <a:gd name="connsiteX11" fmla="*/ 433388 w 1112838"/>
                  <a:gd name="connsiteY11" fmla="*/ 362704 h 1121530"/>
                  <a:gd name="connsiteX0" fmla="*/ 433388 w 1140667"/>
                  <a:gd name="connsiteY0" fmla="*/ 362704 h 1121530"/>
                  <a:gd name="connsiteX1" fmla="*/ 1112838 w 1140667"/>
                  <a:gd name="connsiteY1" fmla="*/ 7104 h 1121530"/>
                  <a:gd name="connsiteX2" fmla="*/ 747713 w 1140667"/>
                  <a:gd name="connsiteY2" fmla="*/ 673854 h 1121530"/>
                  <a:gd name="connsiteX3" fmla="*/ 742950 w 1140667"/>
                  <a:gd name="connsiteY3" fmla="*/ 953254 h 1121530"/>
                  <a:gd name="connsiteX4" fmla="*/ 463550 w 1140667"/>
                  <a:gd name="connsiteY4" fmla="*/ 1121530 h 1121530"/>
                  <a:gd name="connsiteX5" fmla="*/ 396875 w 1140667"/>
                  <a:gd name="connsiteY5" fmla="*/ 1054855 h 1121530"/>
                  <a:gd name="connsiteX6" fmla="*/ 450850 w 1140667"/>
                  <a:gd name="connsiteY6" fmla="*/ 854830 h 1121530"/>
                  <a:gd name="connsiteX7" fmla="*/ 274638 w 1140667"/>
                  <a:gd name="connsiteY7" fmla="*/ 654804 h 1121530"/>
                  <a:gd name="connsiteX8" fmla="*/ 76200 w 1140667"/>
                  <a:gd name="connsiteY8" fmla="*/ 721479 h 1121530"/>
                  <a:gd name="connsiteX9" fmla="*/ 0 w 1140667"/>
                  <a:gd name="connsiteY9" fmla="*/ 654804 h 1121530"/>
                  <a:gd name="connsiteX10" fmla="*/ 168275 w 1140667"/>
                  <a:gd name="connsiteY10" fmla="*/ 369054 h 1121530"/>
                  <a:gd name="connsiteX11" fmla="*/ 433388 w 1140667"/>
                  <a:gd name="connsiteY11" fmla="*/ 362704 h 1121530"/>
                  <a:gd name="connsiteX0" fmla="*/ 433388 w 1142317"/>
                  <a:gd name="connsiteY0" fmla="*/ 362704 h 1121530"/>
                  <a:gd name="connsiteX1" fmla="*/ 1112838 w 1142317"/>
                  <a:gd name="connsiteY1" fmla="*/ 7104 h 1121530"/>
                  <a:gd name="connsiteX2" fmla="*/ 747713 w 1142317"/>
                  <a:gd name="connsiteY2" fmla="*/ 673854 h 1121530"/>
                  <a:gd name="connsiteX3" fmla="*/ 742950 w 1142317"/>
                  <a:gd name="connsiteY3" fmla="*/ 953254 h 1121530"/>
                  <a:gd name="connsiteX4" fmla="*/ 463550 w 1142317"/>
                  <a:gd name="connsiteY4" fmla="*/ 1121530 h 1121530"/>
                  <a:gd name="connsiteX5" fmla="*/ 396875 w 1142317"/>
                  <a:gd name="connsiteY5" fmla="*/ 1054855 h 1121530"/>
                  <a:gd name="connsiteX6" fmla="*/ 450850 w 1142317"/>
                  <a:gd name="connsiteY6" fmla="*/ 854830 h 1121530"/>
                  <a:gd name="connsiteX7" fmla="*/ 274638 w 1142317"/>
                  <a:gd name="connsiteY7" fmla="*/ 654804 h 1121530"/>
                  <a:gd name="connsiteX8" fmla="*/ 76200 w 1142317"/>
                  <a:gd name="connsiteY8" fmla="*/ 721479 h 1121530"/>
                  <a:gd name="connsiteX9" fmla="*/ 0 w 1142317"/>
                  <a:gd name="connsiteY9" fmla="*/ 654804 h 1121530"/>
                  <a:gd name="connsiteX10" fmla="*/ 168275 w 1142317"/>
                  <a:gd name="connsiteY10" fmla="*/ 369054 h 1121530"/>
                  <a:gd name="connsiteX11" fmla="*/ 433388 w 1142317"/>
                  <a:gd name="connsiteY11" fmla="*/ 362704 h 1121530"/>
                  <a:gd name="connsiteX0" fmla="*/ 433388 w 1113269"/>
                  <a:gd name="connsiteY0" fmla="*/ 362704 h 1121530"/>
                  <a:gd name="connsiteX1" fmla="*/ 1112838 w 1113269"/>
                  <a:gd name="connsiteY1" fmla="*/ 7104 h 1121530"/>
                  <a:gd name="connsiteX2" fmla="*/ 747713 w 1113269"/>
                  <a:gd name="connsiteY2" fmla="*/ 673854 h 1121530"/>
                  <a:gd name="connsiteX3" fmla="*/ 742950 w 1113269"/>
                  <a:gd name="connsiteY3" fmla="*/ 953254 h 1121530"/>
                  <a:gd name="connsiteX4" fmla="*/ 463550 w 1113269"/>
                  <a:gd name="connsiteY4" fmla="*/ 1121530 h 1121530"/>
                  <a:gd name="connsiteX5" fmla="*/ 396875 w 1113269"/>
                  <a:gd name="connsiteY5" fmla="*/ 1054855 h 1121530"/>
                  <a:gd name="connsiteX6" fmla="*/ 450850 w 1113269"/>
                  <a:gd name="connsiteY6" fmla="*/ 854830 h 1121530"/>
                  <a:gd name="connsiteX7" fmla="*/ 274638 w 1113269"/>
                  <a:gd name="connsiteY7" fmla="*/ 654804 h 1121530"/>
                  <a:gd name="connsiteX8" fmla="*/ 76200 w 1113269"/>
                  <a:gd name="connsiteY8" fmla="*/ 721479 h 1121530"/>
                  <a:gd name="connsiteX9" fmla="*/ 0 w 1113269"/>
                  <a:gd name="connsiteY9" fmla="*/ 654804 h 1121530"/>
                  <a:gd name="connsiteX10" fmla="*/ 168275 w 1113269"/>
                  <a:gd name="connsiteY10" fmla="*/ 369054 h 1121530"/>
                  <a:gd name="connsiteX11" fmla="*/ 433388 w 1113269"/>
                  <a:gd name="connsiteY11" fmla="*/ 362704 h 112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3269" h="1121530">
                    <a:moveTo>
                      <a:pt x="433388" y="362704"/>
                    </a:moveTo>
                    <a:cubicBezTo>
                      <a:pt x="583671" y="209246"/>
                      <a:pt x="791105" y="-45813"/>
                      <a:pt x="1112838" y="7104"/>
                    </a:cubicBezTo>
                    <a:cubicBezTo>
                      <a:pt x="1124480" y="388104"/>
                      <a:pt x="897996" y="553204"/>
                      <a:pt x="747713" y="673854"/>
                    </a:cubicBezTo>
                    <a:cubicBezTo>
                      <a:pt x="746125" y="766987"/>
                      <a:pt x="744538" y="860121"/>
                      <a:pt x="742950" y="953254"/>
                    </a:cubicBezTo>
                    <a:lnTo>
                      <a:pt x="463550" y="1121530"/>
                    </a:lnTo>
                    <a:lnTo>
                      <a:pt x="396875" y="1054855"/>
                    </a:lnTo>
                    <a:lnTo>
                      <a:pt x="450850" y="854830"/>
                    </a:lnTo>
                    <a:lnTo>
                      <a:pt x="274638" y="654804"/>
                    </a:lnTo>
                    <a:lnTo>
                      <a:pt x="76200" y="721479"/>
                    </a:lnTo>
                    <a:lnTo>
                      <a:pt x="0" y="654804"/>
                    </a:lnTo>
                    <a:lnTo>
                      <a:pt x="168275" y="369054"/>
                    </a:lnTo>
                    <a:lnTo>
                      <a:pt x="433388" y="3627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291137" y="2012950"/>
                <a:ext cx="146050" cy="146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65812" y="1720562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noProof="1">
                  <a:solidFill>
                    <a:schemeClr val="bg1"/>
                  </a:solidFill>
                </a:rPr>
                <a:t>Newtonsoft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5812" y="2280276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noProof="1">
                  <a:solidFill>
                    <a:schemeClr val="bg1"/>
                  </a:solidFill>
                </a:rPr>
                <a:t>Json.NET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JSON.NET is a framework for .NET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Better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  <a:r>
              <a:rPr lang="en-US" dirty="0"/>
              <a:t> than </a:t>
            </a:r>
            <a:r>
              <a:rPr lang="en-US" noProof="1"/>
              <a:t>JavaScriptSerializer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Supports LINQ-to-JSON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Out-of-the-box support for parsing between JSON and XML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JSON.NET?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58" y="4876800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326175"/>
          </a:xfrm>
        </p:spPr>
        <p:txBody>
          <a:bodyPr>
            <a:spAutoFit/>
          </a:bodyPr>
          <a:lstStyle/>
          <a:p>
            <a:r>
              <a:rPr lang="en-US" dirty="0"/>
              <a:t>To install JSON.NET use the </a:t>
            </a:r>
            <a:r>
              <a:rPr lang="en-US" noProof="1"/>
              <a:t>NuGet</a:t>
            </a:r>
            <a:r>
              <a:rPr lang="en-US" dirty="0"/>
              <a:t> Package Manager:</a:t>
            </a:r>
          </a:p>
          <a:p>
            <a:pPr>
              <a:spcBef>
                <a:spcPts val="24000"/>
              </a:spcBef>
            </a:pPr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JSON.NET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9802" y="5791200"/>
            <a:ext cx="68692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Install-Package</a:t>
            </a:r>
            <a:r>
              <a:rPr lang="en-US" sz="2400" dirty="0">
                <a:solidFill>
                  <a:srgbClr val="FBEEDC"/>
                </a:solidFill>
              </a:rPr>
              <a:t> Newtonsoft.Json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2038350"/>
            <a:ext cx="5029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5430"/>
          </a:xfrm>
        </p:spPr>
        <p:txBody>
          <a:bodyPr>
            <a:spAutoFit/>
          </a:bodyPr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>
              <a:spcBef>
                <a:spcPts val="9000"/>
              </a:spcBef>
            </a:pPr>
            <a:r>
              <a:rPr lang="en-US" dirty="0"/>
              <a:t>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2592" y="3500735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jsonProduct =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2592" y="5265003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objProduct = 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DeserializeObject</a:t>
            </a:r>
            <a:r>
              <a:rPr lang="en-US" sz="2400" noProof="1">
                <a:solidFill>
                  <a:srgbClr val="FBEEDC"/>
                </a:solidFill>
              </a:rPr>
              <a:t>&lt;Product&gt;(jsonProduct);</a:t>
            </a:r>
          </a:p>
        </p:txBody>
      </p:sp>
    </p:spTree>
    <p:extLst>
      <p:ext uri="{BB962C8B-B14F-4D97-AF65-F5344CB8AC3E}">
        <p14:creationId xmlns:p14="http://schemas.microsoft.com/office/powerpoint/2010/main" val="8282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JSON.NET can be configured to: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/>
            <a:r>
              <a:rPr lang="en-US" dirty="0"/>
              <a:t>To convert JSON to </a:t>
            </a:r>
            <a:r>
              <a:rPr lang="en-US" dirty="0">
                <a:solidFill>
                  <a:schemeClr val="accent1"/>
                </a:solidFill>
              </a:rPr>
              <a:t>anonymous types</a:t>
            </a:r>
          </a:p>
          <a:p>
            <a:pPr lvl="1"/>
            <a:r>
              <a:rPr lang="en-US" dirty="0"/>
              <a:t>To control the </a:t>
            </a:r>
            <a:r>
              <a:rPr lang="en-US" dirty="0">
                <a:solidFill>
                  <a:schemeClr val="accent1"/>
                </a:solidFill>
              </a:rPr>
              <a:t>casing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/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302463"/>
          </a:xfrm>
        </p:spPr>
        <p:txBody>
          <a:bodyPr>
            <a:spAutoFit/>
          </a:bodyPr>
          <a:lstStyle/>
          <a:p>
            <a:r>
              <a:rPr lang="en-US" dirty="0"/>
              <a:t>By default, the result is a 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510135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JsonConvert.</a:t>
            </a:r>
            <a:r>
              <a:rPr lang="en-US" sz="2400" noProof="1">
                <a:solidFill>
                  <a:schemeClr val="accent1"/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(products, </a:t>
            </a:r>
            <a:r>
              <a:rPr lang="en-US" sz="2400" noProof="1">
                <a:solidFill>
                  <a:schemeClr val="accent1"/>
                </a:solidFill>
              </a:rPr>
              <a:t>Formatting.Indented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2012" y="3114675"/>
            <a:ext cx="41910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6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"pump": {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"Id": 0,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"Name": "Oil Pump",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"Description": null,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"Cost": 25.0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},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"filter": {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"Id": 0,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"Name": "Oil Filter",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"Description": null,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  "Cost": 15.0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16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12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228539"/>
            <a:ext cx="2361184" cy="1463444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2465725"/>
            <a:ext cx="9906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>
                <a:solidFill>
                  <a:srgbClr val="FBEEDC"/>
                </a:solidFill>
              </a:rPr>
              <a:t>               'lastName': 'Georgiev',</a:t>
            </a:r>
            <a:br>
              <a:rPr lang="en-US" noProof="1">
                <a:solidFill>
                  <a:srgbClr val="FBEEDC"/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>
                <a:solidFill>
                  <a:srgbClr val="FBEEDC"/>
                </a:solidFill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person = JsonConvert.</a:t>
            </a:r>
            <a:r>
              <a:rPr lang="en-US" noProof="1">
                <a:solidFill>
                  <a:schemeClr val="accent1"/>
                </a:solidFill>
              </a:rPr>
              <a:t>DeserializeAnonymousType</a:t>
            </a:r>
            <a:r>
              <a:rPr lang="en-US" noProof="1">
                <a:solidFill>
                  <a:srgbClr val="FBEEDC"/>
                </a:solidFill>
              </a:rPr>
              <a:t>(json, template);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158161" y="1752600"/>
            <a:ext cx="2895600" cy="578882"/>
          </a:xfrm>
          <a:prstGeom prst="wedgeRoundRectCallout">
            <a:avLst>
              <a:gd name="adj1" fmla="val -37244"/>
              <a:gd name="adj2" fmla="val 142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865812" y="3862208"/>
            <a:ext cx="2895600" cy="578882"/>
          </a:xfrm>
          <a:prstGeom prst="wedgeRoundRectCallout">
            <a:avLst>
              <a:gd name="adj1" fmla="val -56324"/>
              <a:gd name="adj2" fmla="val 101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9824" y="2465725"/>
            <a:ext cx="7240588" cy="1077575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Rounded Rectangle 14"/>
          <p:cNvSpPr/>
          <p:nvPr/>
        </p:nvSpPr>
        <p:spPr>
          <a:xfrm>
            <a:off x="1139824" y="3637300"/>
            <a:ext cx="4318001" cy="1858625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40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/>
              <a:t>By default JSON.NET takes each property / field from the public interface of a class 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Parsing of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Password { get; set; }</a:t>
            </a: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>
              <a:spcBef>
                <a:spcPts val="4800"/>
              </a:spcBef>
            </a:pPr>
            <a:r>
              <a:rPr lang="en-US" noProof="1"/>
              <a:t>Read from file:</a:t>
            </a:r>
          </a:p>
          <a:p>
            <a:pPr>
              <a:spcBef>
                <a:spcPts val="13200"/>
              </a:spcBef>
            </a:pPr>
            <a:r>
              <a:rPr lang="en-US" noProof="1"/>
              <a:t>Used like objects 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26144" y="2514600"/>
            <a:ext cx="973336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JObject obj = </a:t>
            </a:r>
            <a:r>
              <a:rPr lang="en-US" sz="2400" noProof="1">
                <a:solidFill>
                  <a:schemeClr val="accent1"/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657600"/>
            <a:ext cx="973336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using (StreamReader reader = File.OpenText(@"c:\categories.json"))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JObject o = (JObject)</a:t>
            </a:r>
            <a:r>
              <a:rPr lang="en-US" noProof="1">
                <a:solidFill>
                  <a:schemeClr val="accent1"/>
                </a:solidFill>
              </a:rPr>
              <a:t>JToken</a:t>
            </a:r>
            <a:r>
              <a:rPr lang="en-US" noProof="1">
                <a:solidFill>
                  <a:srgbClr val="FBEEDC"/>
                </a:solidFill>
              </a:rPr>
              <a:t>.</a:t>
            </a:r>
            <a:r>
              <a:rPr lang="en-US" noProof="1">
                <a:solidFill>
                  <a:schemeClr val="accent1"/>
                </a:solidFill>
              </a:rPr>
              <a:t>ReadFrom</a:t>
            </a:r>
            <a:r>
              <a:rPr lang="en-US" noProof="1">
                <a:solidFill>
                  <a:srgbClr val="FBEEDC"/>
                </a:solidFill>
              </a:rPr>
              <a:t>(new </a:t>
            </a:r>
            <a:r>
              <a:rPr lang="en-US" noProof="1">
                <a:solidFill>
                  <a:schemeClr val="accent1"/>
                </a:solidFill>
              </a:rPr>
              <a:t>JsonTextReader</a:t>
            </a:r>
            <a:r>
              <a:rPr lang="en-US" noProof="1">
                <a:solidFill>
                  <a:srgbClr val="FBEEDC"/>
                </a:solidFill>
              </a:rPr>
              <a:t>(reader));</a:t>
            </a:r>
          </a:p>
          <a:p>
            <a:r>
              <a:rPr lang="en-US" noProof="1">
                <a:solidFill>
                  <a:srgbClr val="FBEEDC"/>
                </a:solidFill>
              </a:rPr>
              <a:t>  // …</a:t>
            </a:r>
          </a:p>
          <a:p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26144" y="6019800"/>
            <a:ext cx="973336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Console.WriteLine(obj</a:t>
            </a:r>
            <a:r>
              <a:rPr lang="en-US" sz="2400" noProof="1">
                <a:solidFill>
                  <a:schemeClr val="accent1"/>
                </a:solidFill>
              </a:rPr>
              <a:t>["Name"]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rgbClr val="00B050"/>
                </a:solidFill>
              </a:rPr>
              <a:t>// Oil Pump</a:t>
            </a:r>
          </a:p>
        </p:txBody>
      </p:sp>
    </p:spTree>
    <p:extLst>
      <p:ext uri="{BB962C8B-B14F-4D97-AF65-F5344CB8AC3E}">
        <p14:creationId xmlns:p14="http://schemas.microsoft.com/office/powerpoint/2010/main" val="40606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 Data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JSON.NET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24" y="38519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2" y="1752600"/>
            <a:ext cx="2076282" cy="1286864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81200"/>
            <a:ext cx="10820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json = @"{'products': [</a:t>
            </a:r>
          </a:p>
          <a:p>
            <a:r>
              <a:rPr lang="en-US" noProof="1">
                <a:solidFill>
                  <a:srgbClr val="FBEEDC"/>
                </a:solidFill>
              </a:rPr>
              <a:t>  {'name': 'Fruits', 'products': ['apple', 'banana', 'orange']},</a:t>
            </a:r>
          </a:p>
          <a:p>
            <a:r>
              <a:rPr lang="en-US" noProof="1">
                <a:solidFill>
                  <a:srgbClr val="FBEEDC"/>
                </a:solidFill>
              </a:rPr>
              <a:t>  {'name': 'Vegetables', 'products': ['cucumber', 'potato', 'eggplant']}]}";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int index = 1;</a:t>
            </a:r>
          </a:p>
          <a:p>
            <a:r>
              <a:rPr lang="en-US" noProof="1">
                <a:solidFill>
                  <a:srgbClr val="FBEEDC"/>
                </a:solidFill>
              </a:rPr>
              <a:t>List&lt;string&gt; products = json["products"].Select(c =&gt;</a:t>
            </a:r>
          </a:p>
          <a:p>
            <a:r>
              <a:rPr lang="en-US" noProof="1">
                <a:solidFill>
                  <a:srgbClr val="FBEEDC"/>
                </a:solidFill>
              </a:rPr>
              <a:t>  string.Format("{0}. {1} ({2})",</a:t>
            </a:r>
          </a:p>
          <a:p>
            <a:r>
              <a:rPr lang="en-US" noProof="1">
                <a:solidFill>
                  <a:srgbClr val="FBEEDC"/>
                </a:solidFill>
              </a:rPr>
              <a:t>    index++, </a:t>
            </a:r>
          </a:p>
          <a:p>
            <a:r>
              <a:rPr lang="en-US" noProof="1">
                <a:solidFill>
                  <a:srgbClr val="FBEEDC"/>
                </a:solidFill>
              </a:rPr>
              <a:t>    c["name"],</a:t>
            </a:r>
          </a:p>
          <a:p>
            <a:r>
              <a:rPr lang="en-US" noProof="1">
                <a:solidFill>
                  <a:srgbClr val="FBEEDC"/>
                </a:solidFill>
              </a:rPr>
              <a:t>    string.Join(", ", c["products"])</a:t>
            </a:r>
          </a:p>
          <a:p>
            <a:r>
              <a:rPr lang="en-US" noProof="1">
                <a:solidFill>
                  <a:srgbClr val="FBEEDC"/>
                </a:solidFill>
              </a:rPr>
              <a:t>))</a:t>
            </a:r>
          </a:p>
          <a:p>
            <a:endParaRPr lang="en-US" noProof="1">
              <a:solidFill>
                <a:srgbClr val="FBEEDC"/>
              </a:solidFill>
            </a:endParaRPr>
          </a:p>
          <a:p>
            <a:r>
              <a:rPr lang="en-US" noProof="1">
                <a:solidFill>
                  <a:srgbClr val="00B050"/>
                </a:solidFill>
              </a:rPr>
              <a:t>// 1. Fruits (apple, banana, orange)</a:t>
            </a:r>
          </a:p>
          <a:p>
            <a:r>
              <a:rPr lang="en-US" noProof="1">
                <a:solidFill>
                  <a:srgbClr val="00B050"/>
                </a:solidFill>
              </a:rPr>
              <a:t>// 2. Vegetables (cucumber, potato, eggplant)</a:t>
            </a: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JSON is a cross platform data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JavaScriptSerializer</a:t>
            </a:r>
            <a:r>
              <a:rPr lang="en-GB" sz="3200" dirty="0">
                <a:solidFill>
                  <a:schemeClr val="accent1"/>
                </a:solidFill>
              </a:rPr>
              <a:t> </a:t>
            </a:r>
            <a:r>
              <a:rPr lang="en-GB" sz="3200" dirty="0"/>
              <a:t>is the default processor of JSON in C#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JSON.NET</a:t>
            </a:r>
            <a:r>
              <a:rPr lang="en-GB" sz="3200" dirty="0"/>
              <a:t> is a fast framework for working with JSON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Data Format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72" y="1772919"/>
            <a:ext cx="2646681" cy="2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/>
            <a:r>
              <a:rPr lang="en-US" dirty="0"/>
              <a:t>Human and machine-readable plain text</a:t>
            </a:r>
          </a:p>
          <a:p>
            <a:pPr lvl="1"/>
            <a:r>
              <a:rPr lang="en-US" dirty="0"/>
              <a:t>Based on objects in JavaScript</a:t>
            </a:r>
          </a:p>
          <a:p>
            <a:pPr lvl="1"/>
            <a:r>
              <a:rPr lang="en-US" dirty="0"/>
              <a:t>Independent of development platforms and languages</a:t>
            </a:r>
          </a:p>
          <a:p>
            <a:pPr lvl="1"/>
            <a:r>
              <a:rPr lang="en-US" dirty="0"/>
              <a:t>JSON data consists of:</a:t>
            </a:r>
          </a:p>
          <a:p>
            <a:pPr lvl="2"/>
            <a:r>
              <a:rPr lang="en-US" dirty="0"/>
              <a:t>Values (strings, numbers, etc.)</a:t>
            </a:r>
          </a:p>
          <a:p>
            <a:pPr lvl="2"/>
            <a:r>
              <a:rPr lang="en-US" dirty="0"/>
              <a:t>Key-value 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Arrays: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in JS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text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"jobTitle": "Technical Trainer", "age": 25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JSON in C# and .NET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196922"/>
            <a:ext cx="1417964" cy="141796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.NET has a built-in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class </a:t>
            </a:r>
          </a:p>
          <a:p>
            <a:r>
              <a:rPr lang="en-US" dirty="0"/>
              <a:t>Contained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/>
              <a:t> assembly</a:t>
            </a:r>
          </a:p>
          <a:p>
            <a:pPr lvl="1"/>
            <a:r>
              <a:rPr lang="en-US" dirty="0"/>
              <a:t>Load assembly reference from the project’s </a:t>
            </a:r>
            <a:r>
              <a:rPr lang="en-US" dirty="0">
                <a:solidFill>
                  <a:schemeClr val="accent1"/>
                </a:solidFill>
              </a:rPr>
              <a:t>context menu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JSON Serializers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870449" y="4605336"/>
            <a:ext cx="457200" cy="604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3312318"/>
            <a:ext cx="38385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2" y="3417092"/>
            <a:ext cx="58293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/>
              <a:t> can parse from object to JSON string and vice versa: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JSON </a:t>
            </a:r>
            <a:r>
              <a:rPr lang="en-US" noProof="1"/>
              <a:t>Serializers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6424" y="2362200"/>
            <a:ext cx="1097597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product = new Product(…);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var serializer = new </a:t>
            </a:r>
            <a:r>
              <a:rPr lang="en-US" sz="2400" noProof="1">
                <a:solidFill>
                  <a:schemeClr val="accent1"/>
                </a:solidFill>
              </a:rPr>
              <a:t>JavaScriptSerializer</a:t>
            </a:r>
            <a:r>
              <a:rPr lang="en-US" sz="2400" noProof="1">
                <a:solidFill>
                  <a:srgbClr val="FBEEDC"/>
                </a:solidFill>
              </a:rPr>
              <a:t>();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rgbClr val="FBEEDC"/>
                </a:solidFill>
              </a:rPr>
              <a:t>var jsonProduct = serializer.</a:t>
            </a:r>
            <a:r>
              <a:rPr lang="en-US" sz="2400" noProof="1">
                <a:solidFill>
                  <a:schemeClr val="accent1"/>
                </a:solidFill>
              </a:rPr>
              <a:t>Serialize</a:t>
            </a:r>
            <a:r>
              <a:rPr lang="en-US" sz="2400" noProof="1">
                <a:solidFill>
                  <a:srgbClr val="FBEEDC"/>
                </a:solidFill>
              </a:rPr>
              <a:t>(product);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var objProduct = serializer.</a:t>
            </a:r>
            <a:r>
              <a:rPr lang="en-US" sz="2400" noProof="1">
                <a:solidFill>
                  <a:schemeClr val="accent1"/>
                </a:solidFill>
              </a:rPr>
              <a:t>Deserialize</a:t>
            </a:r>
            <a:r>
              <a:rPr lang="en-US" sz="2400" noProof="1">
                <a:solidFill>
                  <a:srgbClr val="FBEEDC"/>
                </a:solidFill>
              </a:rPr>
              <a:t>&lt;Product&gt;(jsonProduct);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4668850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18312" y="44196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637212" y="4876573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ight Arrow 8"/>
          <p:cNvSpPr/>
          <p:nvPr/>
        </p:nvSpPr>
        <p:spPr>
          <a:xfrm flipH="1">
            <a:off x="5637212" y="5596819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761412" y="2743200"/>
            <a:ext cx="2438400" cy="578882"/>
          </a:xfrm>
          <a:prstGeom prst="wedgeRoundRectCallout">
            <a:avLst>
              <a:gd name="adj1" fmla="val -54349"/>
              <a:gd name="adj2" fmla="val 1199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type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8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11642</TotalTime>
  <Words>1251</Words>
  <Application>Microsoft Office PowerPoint</Application>
  <PresentationFormat>Custom</PresentationFormat>
  <Paragraphs>219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JSON Processing</vt:lpstr>
      <vt:lpstr>Table of Contents</vt:lpstr>
      <vt:lpstr>Questions</vt:lpstr>
      <vt:lpstr>The JSON Data Format</vt:lpstr>
      <vt:lpstr>JSON Data Format</vt:lpstr>
      <vt:lpstr>JSON Data Format (2)</vt:lpstr>
      <vt:lpstr>Processing JSON</vt:lpstr>
      <vt:lpstr>Built-in JSON Serializers</vt:lpstr>
      <vt:lpstr>Built-in JSON Serializers (2)</vt:lpstr>
      <vt:lpstr>Parsing Dictionaries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Parsing of Objects</vt:lpstr>
      <vt:lpstr>LINQ-to-JSON</vt:lpstr>
      <vt:lpstr>LINQ-to-JSON (2)</vt:lpstr>
      <vt:lpstr>Summary</vt:lpstr>
      <vt:lpstr>JSON Processing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272</cp:revision>
  <dcterms:created xsi:type="dcterms:W3CDTF">2014-01-02T17:00:34Z</dcterms:created>
  <dcterms:modified xsi:type="dcterms:W3CDTF">2017-03-22T09:36:37Z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