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08" r:id="rId5"/>
    <p:sldId id="440" r:id="rId6"/>
    <p:sldId id="447" r:id="rId7"/>
    <p:sldId id="450" r:id="rId8"/>
    <p:sldId id="452" r:id="rId9"/>
    <p:sldId id="453" r:id="rId10"/>
    <p:sldId id="449" r:id="rId11"/>
    <p:sldId id="454" r:id="rId12"/>
    <p:sldId id="455" r:id="rId13"/>
    <p:sldId id="456" r:id="rId14"/>
    <p:sldId id="451" r:id="rId15"/>
    <p:sldId id="444" r:id="rId16"/>
    <p:sldId id="442" r:id="rId17"/>
    <p:sldId id="443" r:id="rId18"/>
    <p:sldId id="445" r:id="rId19"/>
    <p:sldId id="446" r:id="rId20"/>
    <p:sldId id="457" r:id="rId21"/>
    <p:sldId id="458" r:id="rId22"/>
    <p:sldId id="427" r:id="rId23"/>
    <p:sldId id="448" r:id="rId24"/>
    <p:sldId id="459" r:id="rId25"/>
    <p:sldId id="460" r:id="rId26"/>
    <p:sldId id="461" r:id="rId27"/>
    <p:sldId id="349" r:id="rId28"/>
    <p:sldId id="405" r:id="rId29"/>
    <p:sldId id="404" r:id="rId30"/>
    <p:sldId id="393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Fluent API" id="{1AE5ACDA-D2A4-4575-8006-8A4B0FBAFED9}">
          <p14:sldIdLst>
            <p14:sldId id="440"/>
            <p14:sldId id="447"/>
            <p14:sldId id="450"/>
            <p14:sldId id="452"/>
            <p14:sldId id="453"/>
            <p14:sldId id="449"/>
            <p14:sldId id="454"/>
            <p14:sldId id="455"/>
            <p14:sldId id="456"/>
            <p14:sldId id="451"/>
          </p14:sldIdLst>
        </p14:section>
        <p14:section name="Grouping and Joining" id="{DC230682-D71F-4F53-80F3-2A93808B9361}">
          <p14:sldIdLst>
            <p14:sldId id="444"/>
            <p14:sldId id="442"/>
            <p14:sldId id="443"/>
            <p14:sldId id="445"/>
            <p14:sldId id="446"/>
            <p14:sldId id="457"/>
            <p14:sldId id="458"/>
          </p14:sldIdLst>
        </p14:section>
        <p14:section name="Inheritance Strategies" id="{F65616E5-9DEC-4B6D-BBE5-C52830BE063A}">
          <p14:sldIdLst>
            <p14:sldId id="427"/>
            <p14:sldId id="448"/>
            <p14:sldId id="459"/>
            <p14:sldId id="460"/>
            <p14:sldId id="461"/>
          </p14:sldIdLst>
        </p14:section>
        <p14:section name="Conclusion" id="{10E03AB1-9AA8-4E86-9A64-D741901E50A2}">
          <p14:sldIdLst>
            <p14:sldId id="349"/>
            <p14:sldId id="405"/>
            <p14:sldId id="40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384" autoAdjust="0"/>
  </p:normalViewPr>
  <p:slideViewPr>
    <p:cSldViewPr>
      <p:cViewPr varScale="1">
        <p:scale>
          <a:sx n="68" d="100"/>
          <a:sy n="68" d="100"/>
        </p:scale>
        <p:origin x="126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3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2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3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fragistics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Advanced EF Relations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with Fluent API</a:t>
            </a:r>
          </a:p>
          <a:p>
            <a:r>
              <a:rPr lang="en-US" dirty="0"/>
              <a:t>Inheritance Strategies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21503" y="3669522"/>
            <a:ext cx="149464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4290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One-to-Many</a:t>
            </a:r>
          </a:p>
          <a:p>
            <a:pPr>
              <a:spcBef>
                <a:spcPts val="14400"/>
              </a:spcBef>
            </a:pPr>
            <a:r>
              <a:rPr lang="en-US" dirty="0"/>
              <a:t>One-to-Many with custom FK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4495800"/>
            <a:ext cx="10363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HasRequired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WithMany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p.Comments)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=&gt; c.PostKey);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1224" y="1981200"/>
            <a:ext cx="103632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HasRequired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WithMany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p.Comments)</a:t>
            </a:r>
          </a:p>
        </p:txBody>
      </p:sp>
    </p:spTree>
    <p:extLst>
      <p:ext uri="{BB962C8B-B14F-4D97-AF65-F5344CB8AC3E}">
        <p14:creationId xmlns:p14="http://schemas.microsoft.com/office/powerpoint/2010/main" val="338997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600"/>
              </a:spcBef>
            </a:pPr>
            <a:r>
              <a:rPr lang="en-US" dirty="0"/>
              <a:t>Many-to-Many</a:t>
            </a:r>
          </a:p>
          <a:p>
            <a:pPr>
              <a:spcBef>
                <a:spcPts val="12000"/>
              </a:spcBef>
            </a:pPr>
            <a:r>
              <a:rPr lang="en-US" dirty="0"/>
              <a:t>Many-to-Many with custom FK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Relationships (3)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3" y="4038600"/>
            <a:ext cx="103632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(cs =&gt;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("StudentCourses");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MapLeftKey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("StudentKey");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MapRightKey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("CourseRefId");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3" y="1828800"/>
            <a:ext cx="103632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s.Courses)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WithMany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=&gt; c.Students)</a:t>
            </a:r>
          </a:p>
        </p:txBody>
      </p:sp>
    </p:spTree>
    <p:extLst>
      <p:ext uri="{BB962C8B-B14F-4D97-AF65-F5344CB8AC3E}">
        <p14:creationId xmlns:p14="http://schemas.microsoft.com/office/powerpoint/2010/main" val="50882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600"/>
              </a:spcBef>
            </a:pPr>
            <a:r>
              <a:rPr lang="en-US" dirty="0"/>
              <a:t>Do not include property in DB</a:t>
            </a:r>
          </a:p>
          <a:p>
            <a:pPr>
              <a:spcBef>
                <a:spcPts val="7800"/>
              </a:spcBef>
            </a:pPr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non-nullable, cascade delete is 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3" y="4259831"/>
            <a:ext cx="103632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modelBuilder.Entity&lt;Course&gt;()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.HasRequired(t =&gt; t.Department)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.WithMany(t =&gt; t.Courses)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.HasForeignKey(d =&gt; d.DepartmentID)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WillCascadeOnDelete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(false);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3" y="1927159"/>
            <a:ext cx="10363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modelBuilder.Entity&lt;Department&gt;().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Ignore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 =&gt; d.Budget);</a:t>
            </a:r>
          </a:p>
        </p:txBody>
      </p:sp>
    </p:spTree>
    <p:extLst>
      <p:ext uri="{BB962C8B-B14F-4D97-AF65-F5344CB8AC3E}">
        <p14:creationId xmlns:p14="http://schemas.microsoft.com/office/powerpoint/2010/main" val="231469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Mappings can be placed in </a:t>
            </a:r>
            <a:r>
              <a:rPr lang="en-US" dirty="0">
                <a:solidFill>
                  <a:schemeClr val="accent1"/>
                </a:solidFill>
              </a:rPr>
              <a:t>entity-specific</a:t>
            </a:r>
            <a:r>
              <a:rPr lang="en-US" dirty="0"/>
              <a:t> classes</a:t>
            </a:r>
          </a:p>
          <a:p>
            <a:pPr>
              <a:spcBef>
                <a:spcPts val="26400"/>
              </a:spcBef>
            </a:pPr>
            <a:r>
              <a:rPr lang="en-US" dirty="0"/>
              <a:t>Include in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/>
              <a:t>: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Configuration Classes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1856436"/>
            <a:ext cx="1082039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StudentConfiguration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EntityTypeConfiguration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&lt;Student&gt;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StudentConfiguration()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this.HasKey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s.StudentKey);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313612" y="2364502"/>
            <a:ext cx="3609976" cy="578882"/>
          </a:xfrm>
          <a:prstGeom prst="wedgeRoundRectCallout">
            <a:avLst>
              <a:gd name="adj1" fmla="val -60905"/>
              <a:gd name="adj2" fmla="val -178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Specify target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313612" y="3305123"/>
            <a:ext cx="3609976" cy="1055608"/>
          </a:xfrm>
          <a:prstGeom prst="wedgeRoundRectCallout">
            <a:avLst>
              <a:gd name="adj1" fmla="val -63047"/>
              <a:gd name="adj2" fmla="val 161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 need to reference </a:t>
            </a:r>
            <a:r>
              <a:rPr lang="en-US" sz="2800" noProof="1">
                <a:solidFill>
                  <a:srgbClr val="FFFFFF"/>
                </a:solidFill>
              </a:rPr>
              <a:t>modelBuilder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4" y="5889559"/>
            <a:ext cx="108203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(new StudentConfiguration());</a:t>
            </a:r>
          </a:p>
        </p:txBody>
      </p:sp>
    </p:spTree>
    <p:extLst>
      <p:ext uri="{BB962C8B-B14F-4D97-AF65-F5344CB8AC3E}">
        <p14:creationId xmlns:p14="http://schemas.microsoft.com/office/powerpoint/2010/main" val="287344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98717"/>
            <a:ext cx="10363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Filtering and Aggregating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Select, Join and Group Data Using LINQ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590" y="1183378"/>
            <a:ext cx="6929644" cy="34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12" y="1047544"/>
            <a:ext cx="1524000" cy="134337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11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network traffic by reducing the queried columns</a:t>
            </a:r>
          </a:p>
          <a:p>
            <a:r>
              <a:rPr lang="en-US" dirty="0"/>
              <a:t>Syntax: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select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362" y="2928812"/>
            <a:ext cx="5357101" cy="228543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8362" y="2885255"/>
            <a:ext cx="49530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employeesWithTown = context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.Employees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(employee =&gt; new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EmployeeName = employee.Name,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TownName = employee.Town.Name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5663762" y="376672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563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057400"/>
            <a:ext cx="11804822" cy="4664076"/>
          </a:xfrm>
        </p:spPr>
        <p:txBody>
          <a:bodyPr/>
          <a:lstStyle/>
          <a:p>
            <a:r>
              <a:rPr lang="en-US" dirty="0"/>
              <a:t>Data that is selected is not of the </a:t>
            </a:r>
            <a:r>
              <a:rPr lang="en-US" dirty="0">
                <a:solidFill>
                  <a:srgbClr val="F3BE60"/>
                </a:solidFill>
              </a:rPr>
              <a:t>initial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entity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type</a:t>
            </a:r>
            <a:r>
              <a:rPr lang="en-US" dirty="0"/>
              <a:t>, but of an </a:t>
            </a:r>
            <a:r>
              <a:rPr lang="en-US" dirty="0">
                <a:solidFill>
                  <a:srgbClr val="F3BE60"/>
                </a:solidFill>
              </a:rPr>
              <a:t>anonymous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type</a:t>
            </a:r>
            <a:r>
              <a:rPr lang="en-US" dirty="0"/>
              <a:t> that is generated runtime (a bit more expensive)</a:t>
            </a:r>
          </a:p>
          <a:p>
            <a:r>
              <a:rPr lang="en-US" dirty="0">
                <a:solidFill>
                  <a:srgbClr val="F3BE6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cannot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be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modified</a:t>
            </a:r>
            <a:r>
              <a:rPr lang="en-US" dirty="0"/>
              <a:t> (updated, deleted), when selected, because we are not working with the actual object, but with a </a:t>
            </a:r>
            <a:r>
              <a:rPr lang="en-US" dirty="0">
                <a:solidFill>
                  <a:srgbClr val="F3BE60"/>
                </a:solidFill>
              </a:rPr>
              <a:t>read-only</a:t>
            </a:r>
            <a:r>
              <a:rPr lang="en-US" dirty="0"/>
              <a:t> “copy” of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use select </a:t>
            </a:r>
          </a:p>
        </p:txBody>
      </p:sp>
    </p:spTree>
    <p:extLst>
      <p:ext uri="{BB962C8B-B14F-4D97-AF65-F5344CB8AC3E}">
        <p14:creationId xmlns:p14="http://schemas.microsoft.com/office/powerpoint/2010/main" val="5655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Join tables in EF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/ extension methods 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 in EF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4137" y="2438400"/>
            <a:ext cx="5700275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department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 softUniEntities.Departments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employee.EmployeeID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equals department.DepartmentID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new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Employee = employee.FirstName,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JobTitle = employee.JobTitle,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Department = department.Name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98136" y="2439888"/>
            <a:ext cx="5384339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softUniEntities.Departments,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(e =&gt; e.DepartmentID),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(d =&gt; d.DepartmentID),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(e, d) =&gt; new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Employee = e.FirstName,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JobTitle = e.JobTitle,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Department =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280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Tables in EF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7212" y="4648200"/>
            <a:ext cx="85344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6836" y="3236782"/>
            <a:ext cx="94519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groupedEmployees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 in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employee by employee.JobTitle;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66836" y="5334000"/>
            <a:ext cx="945197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groupedCustomers =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.GroupBy(employee =&gt; employee.JobTitle);</a:t>
            </a:r>
          </a:p>
        </p:txBody>
      </p:sp>
    </p:spTree>
    <p:extLst>
      <p:ext uri="{BB962C8B-B14F-4D97-AF65-F5344CB8AC3E}">
        <p14:creationId xmlns:p14="http://schemas.microsoft.com/office/powerpoint/2010/main" val="317728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Select, Group, Join can work with </a:t>
            </a:r>
            <a:r>
              <a:rPr lang="en-US" dirty="0">
                <a:solidFill>
                  <a:schemeClr val="accent1"/>
                </a:solidFill>
              </a:rPr>
              <a:t>custom classes</a:t>
            </a:r>
          </a:p>
          <a:p>
            <a:pPr lvl="1"/>
            <a:r>
              <a:rPr lang="en-US" dirty="0"/>
              <a:t>Allows you to </a:t>
            </a:r>
            <a:r>
              <a:rPr lang="en-US" dirty="0">
                <a:solidFill>
                  <a:schemeClr val="accent1"/>
                </a:solidFill>
              </a:rPr>
              <a:t>pass them </a:t>
            </a:r>
            <a:r>
              <a:rPr lang="en-US" dirty="0"/>
              <a:t>to methods and use them as </a:t>
            </a:r>
            <a:r>
              <a:rPr lang="en-US" dirty="0">
                <a:solidFill>
                  <a:schemeClr val="accent1"/>
                </a:solidFill>
              </a:rPr>
              <a:t>return type</a:t>
            </a:r>
          </a:p>
          <a:p>
            <a:pPr lvl="1"/>
            <a:r>
              <a:rPr lang="en-US" dirty="0"/>
              <a:t>Requires some </a:t>
            </a:r>
            <a:r>
              <a:rPr lang="en-US" dirty="0">
                <a:solidFill>
                  <a:schemeClr val="accent1"/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/>
              <a:t>ViewModel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ViewModels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4" y="4038600"/>
            <a:ext cx="94519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UserInfoView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Alias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byte[] Avatar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Fluent API (Model Builder)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Joining and Grouping Tables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View Models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Inheritance Strategies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94" y="1306970"/>
            <a:ext cx="3429001" cy="4421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024" y="4080564"/>
            <a:ext cx="2003978" cy="1766471"/>
          </a:xfrm>
          <a:prstGeom prst="roundRect">
            <a:avLst>
              <a:gd name="adj" fmla="val 3056"/>
            </a:avLst>
          </a:prstGeom>
          <a:ln w="28575">
            <a:solidFill>
              <a:schemeClr val="tx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object:</a:t>
            </a:r>
          </a:p>
          <a:p>
            <a:pPr>
              <a:spcBef>
                <a:spcPts val="26400"/>
              </a:spcBef>
            </a:pPr>
            <a:r>
              <a:rPr lang="en-US" dirty="0"/>
              <a:t>The new type can be used in a method signature: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4" y="1981200"/>
            <a:ext cx="94519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currentUser = context.Users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.Find(8)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 =&gt;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UserInfoView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Alias = u.FirstName + " " + u.LastName,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Avatar = u.Avatar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SingleOrDefault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68424" y="5858267"/>
            <a:ext cx="94519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UserInfoView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GetUserInfo(int Id) { … }</a:t>
            </a:r>
          </a:p>
        </p:txBody>
      </p:sp>
    </p:spTree>
    <p:extLst>
      <p:ext uri="{BB962C8B-B14F-4D97-AF65-F5344CB8AC3E}">
        <p14:creationId xmlns:p14="http://schemas.microsoft.com/office/powerpoint/2010/main" val="83851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ts val="4000"/>
              </a:lnSpc>
            </a:pPr>
            <a:r>
              <a:rPr lang="en-US" dirty="0"/>
              <a:t>Inheritance Strategies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Mapping Class Hierarchies to DB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17812" y="1754468"/>
            <a:ext cx="6553200" cy="2665132"/>
            <a:chOff x="2360612" y="1219200"/>
            <a:chExt cx="6553200" cy="2665132"/>
          </a:xfrm>
        </p:grpSpPr>
        <p:sp>
          <p:nvSpPr>
            <p:cNvPr id="5" name="Rectangle 4"/>
            <p:cNvSpPr/>
            <p:nvPr/>
          </p:nvSpPr>
          <p:spPr>
            <a:xfrm>
              <a:off x="5256212" y="1219200"/>
              <a:ext cx="2133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Vehicle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2212" y="2287868"/>
              <a:ext cx="2133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Car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80212" y="2287868"/>
              <a:ext cx="2133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Truck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0612" y="3350932"/>
              <a:ext cx="2133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Electric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7613" y="3350932"/>
              <a:ext cx="2133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Petrol</a:t>
              </a:r>
            </a:p>
          </p:txBody>
        </p:sp>
        <p:cxnSp>
          <p:nvCxnSpPr>
            <p:cNvPr id="11" name="Connector: Elbow 10"/>
            <p:cNvCxnSpPr>
              <a:stCxn id="5" idx="2"/>
              <a:endCxn id="6" idx="0"/>
            </p:cNvCxnSpPr>
            <p:nvPr/>
          </p:nvCxnSpPr>
          <p:spPr>
            <a:xfrm rot="5400000">
              <a:off x="5293378" y="1258234"/>
              <a:ext cx="535268" cy="1524000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stCxn id="5" idx="2"/>
              <a:endCxn id="7" idx="0"/>
            </p:cNvCxnSpPr>
            <p:nvPr/>
          </p:nvCxnSpPr>
          <p:spPr>
            <a:xfrm rot="16200000" flipH="1">
              <a:off x="6817378" y="1258234"/>
              <a:ext cx="535268" cy="1524000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/>
            <p:cNvCxnSpPr>
              <a:stCxn id="6" idx="2"/>
              <a:endCxn id="8" idx="0"/>
            </p:cNvCxnSpPr>
            <p:nvPr/>
          </p:nvCxnSpPr>
          <p:spPr>
            <a:xfrm rot="5400000">
              <a:off x="3848380" y="2400300"/>
              <a:ext cx="529664" cy="1371600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/>
            <p:cNvCxnSpPr>
              <a:stCxn id="6" idx="2"/>
              <a:endCxn id="9" idx="0"/>
            </p:cNvCxnSpPr>
            <p:nvPr/>
          </p:nvCxnSpPr>
          <p:spPr>
            <a:xfrm rot="16200000" flipH="1">
              <a:off x="5181880" y="2438399"/>
              <a:ext cx="529664" cy="1295401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0620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system classes</a:t>
            </a:r>
          </a:p>
          <a:p>
            <a:r>
              <a:rPr lang="en-US" dirty="0"/>
              <a:t>Extending C# classes</a:t>
            </a:r>
          </a:p>
          <a:p>
            <a:r>
              <a:rPr lang="en-US" dirty="0"/>
              <a:t>Extending Domain Models (POCOs)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Inheritance</a:t>
            </a:r>
          </a:p>
        </p:txBody>
      </p:sp>
    </p:spTree>
    <p:extLst>
      <p:ext uri="{BB962C8B-B14F-4D97-AF65-F5344CB8AC3E}">
        <p14:creationId xmlns:p14="http://schemas.microsoft.com/office/powerpoint/2010/main" val="1111410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table for all classes in the chain</a:t>
            </a:r>
          </a:p>
          <a:p>
            <a:pPr lvl="1"/>
            <a:r>
              <a:rPr lang="en-US" dirty="0"/>
              <a:t>Differentiated by </a:t>
            </a:r>
            <a:r>
              <a:rPr lang="en-US" dirty="0">
                <a:solidFill>
                  <a:schemeClr val="accent1"/>
                </a:solidFill>
              </a:rPr>
              <a:t>Discriminator</a:t>
            </a:r>
            <a:r>
              <a:rPr lang="en-US" dirty="0"/>
              <a:t>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Hierarchy (TPH)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4036" y="2832080"/>
            <a:ext cx="8537576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modelBuilder.Entity&lt;Vehicle&gt;()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.Map&lt;Car&gt;(m =&gt;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(“Discriminator")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(“Car”)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.Map&lt;Truck&gt;(m =&gt;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("Discriminator")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(“Truck”)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95232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table for each class, containing only the needed properties</a:t>
            </a:r>
          </a:p>
          <a:p>
            <a:pPr lvl="1"/>
            <a:r>
              <a:rPr lang="en-US" dirty="0"/>
              <a:t>Parent-class table contains all common properties</a:t>
            </a:r>
          </a:p>
          <a:p>
            <a:pPr lvl="1"/>
            <a:r>
              <a:rPr lang="en-US" dirty="0"/>
              <a:t>Child-class tables have a shared PK with parent-class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Type (TPT)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4036" y="3686651"/>
            <a:ext cx="8537576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modelBuilder.Entity&lt;ChildClassOne&gt;()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(“TableNameOfChildClassOne”);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modelBuilder.Entity&lt;ChildClassTwo&gt;()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(“TableNameOfChildClassTwo”);</a:t>
            </a:r>
          </a:p>
        </p:txBody>
      </p:sp>
    </p:spTree>
    <p:extLst>
      <p:ext uri="{BB962C8B-B14F-4D97-AF65-F5344CB8AC3E}">
        <p14:creationId xmlns:p14="http://schemas.microsoft.com/office/powerpoint/2010/main" val="236313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entity has it's own table with no obvious relation</a:t>
            </a:r>
          </a:p>
          <a:p>
            <a:pPr>
              <a:spcBef>
                <a:spcPts val="17400"/>
              </a:spcBef>
            </a:pPr>
            <a:r>
              <a:rPr lang="en-US" dirty="0"/>
              <a:t>The base domain model must be modified: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Concrete Type (TPC)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4036" y="1905000"/>
            <a:ext cx="85375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modelBuilder.Entity&lt;Car&gt;().Map(m =&gt;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MapInheritedProperties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("Car");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9237" y="4876800"/>
            <a:ext cx="1094717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modelBuilder.Entity&lt;ParentClass&gt;()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.Property(p =&gt; p.”Id”)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HasDatabaseGenerationOption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(DatabaseGenerationOption.None);</a:t>
            </a:r>
          </a:p>
        </p:txBody>
      </p:sp>
    </p:spTree>
    <p:extLst>
      <p:ext uri="{BB962C8B-B14F-4D97-AF65-F5344CB8AC3E}">
        <p14:creationId xmlns:p14="http://schemas.microsoft.com/office/powerpoint/2010/main" val="42523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The </a:t>
            </a:r>
            <a:r>
              <a:rPr lang="en-GB" sz="3200" dirty="0">
                <a:solidFill>
                  <a:schemeClr val="accent1"/>
                </a:solidFill>
              </a:rPr>
              <a:t>Fluent API </a:t>
            </a:r>
            <a:r>
              <a:rPr lang="en-GB" sz="3200" dirty="0"/>
              <a:t>gives us full control over Entity Framework object mappings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Information overhead can be limited by </a:t>
            </a:r>
            <a:r>
              <a:rPr lang="en-GB" sz="3200" dirty="0">
                <a:solidFill>
                  <a:schemeClr val="accent1"/>
                </a:solidFill>
              </a:rPr>
              <a:t>selecting</a:t>
            </a:r>
            <a:r>
              <a:rPr lang="en-GB" sz="3200" dirty="0"/>
              <a:t> only the needed properties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noProof="1">
                <a:solidFill>
                  <a:schemeClr val="accent1"/>
                </a:solidFill>
              </a:rPr>
              <a:t>ModelViews</a:t>
            </a:r>
            <a:r>
              <a:rPr lang="en-GB" sz="3200" dirty="0"/>
              <a:t> can be used to move aggregated data between methods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Different </a:t>
            </a:r>
            <a:r>
              <a:rPr lang="en-GB" sz="3200" dirty="0">
                <a:solidFill>
                  <a:schemeClr val="accent1"/>
                </a:solidFill>
              </a:rPr>
              <a:t>Inheritance Strategies </a:t>
            </a:r>
            <a:r>
              <a:rPr lang="en-GB" sz="3200" dirty="0"/>
              <a:t>can be used for optimal DB performance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56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584789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/>
              <a:t>#Entity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Model Builder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3" y="785366"/>
            <a:ext cx="6248400" cy="41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2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Code First </a:t>
            </a:r>
            <a:r>
              <a:rPr lang="en-US" dirty="0"/>
              <a:t>maps your POCO classes to tables using a </a:t>
            </a:r>
            <a:r>
              <a:rPr lang="en-US" dirty="0">
                <a:solidFill>
                  <a:schemeClr val="accent1"/>
                </a:solidFill>
              </a:rPr>
              <a:t>set of conventions</a:t>
            </a:r>
          </a:p>
          <a:p>
            <a:pPr lvl="1"/>
            <a:r>
              <a:rPr lang="en-US" dirty="0"/>
              <a:t>E.g. property named "Id" maps to the Primary Key</a:t>
            </a:r>
          </a:p>
          <a:p>
            <a:r>
              <a:rPr lang="en-US" dirty="0"/>
              <a:t>Can be customized using </a:t>
            </a:r>
            <a:r>
              <a:rPr lang="en-US" dirty="0">
                <a:solidFill>
                  <a:schemeClr val="accent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dirty="0">
                <a:solidFill>
                  <a:schemeClr val="accent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Fix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40691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/>
              <a:t> method of the context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Fluent API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2813" y="2911567"/>
            <a:ext cx="103632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OnModelCreating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(DbModelBuilder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&lt;Student&gt;().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s.StudentKey);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base.OnModelCreating(modelBuilder);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656012" y="5517118"/>
            <a:ext cx="4067176" cy="578882"/>
          </a:xfrm>
          <a:prstGeom prst="wedgeRoundRectCallout">
            <a:avLst>
              <a:gd name="adj1" fmla="val -37716"/>
              <a:gd name="adj2" fmla="val -8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Resume default behavior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9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Table name</a:t>
            </a:r>
          </a:p>
          <a:p>
            <a:pPr>
              <a:spcBef>
                <a:spcPts val="11400"/>
              </a:spcBef>
            </a:pPr>
            <a:r>
              <a:rPr lang="en-US" dirty="0"/>
              <a:t>Custom Column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DB Objects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3" y="2292631"/>
            <a:ext cx="10363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("OrderRef",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127726" y="1447800"/>
            <a:ext cx="3990976" cy="578882"/>
          </a:xfrm>
          <a:prstGeom prst="wedgeRoundRectCallout">
            <a:avLst>
              <a:gd name="adj1" fmla="val 33923"/>
              <a:gd name="adj2" fmla="val 106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schema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3" y="4191000"/>
            <a:ext cx="10363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s.Name)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HasColumnName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("StudentName")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HasColumnType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("varchar");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99212" y="4749277"/>
            <a:ext cx="3490890" cy="578882"/>
          </a:xfrm>
          <a:prstGeom prst="wedgeRoundRectCallout">
            <a:avLst>
              <a:gd name="adj1" fmla="val -64212"/>
              <a:gd name="adj2" fmla="val 95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data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set </a:t>
            </a:r>
            <a:r>
              <a:rPr lang="en-US" dirty="0">
                <a:solidFill>
                  <a:schemeClr val="accent1"/>
                </a:solidFill>
              </a:rPr>
              <a:t>Primary Key</a:t>
            </a:r>
          </a:p>
          <a:p>
            <a:pPr>
              <a:spcBef>
                <a:spcPts val="7800"/>
              </a:spcBef>
            </a:pPr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3" y="1981200"/>
            <a:ext cx="10363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("StudentKey");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3" y="3505200"/>
            <a:ext cx="97535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p.FirstName)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21615" y="4319492"/>
            <a:ext cx="3352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.IsOptional()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21615" y="4903758"/>
            <a:ext cx="3352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.IsRequired()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21615" y="5488024"/>
            <a:ext cx="3352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.IsFixedLength()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21615" y="6072289"/>
            <a:ext cx="3352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.HasMaxLength()</a:t>
            </a:r>
          </a:p>
        </p:txBody>
      </p:sp>
      <p:cxnSp>
        <p:nvCxnSpPr>
          <p:cNvPr id="13" name="Connector: Elbow 12"/>
          <p:cNvCxnSpPr>
            <a:stCxn id="6" idx="3"/>
            <a:endCxn id="7" idx="1"/>
          </p:cNvCxnSpPr>
          <p:nvPr/>
        </p:nvCxnSpPr>
        <p:spPr>
          <a:xfrm flipH="1">
            <a:off x="7921615" y="3798921"/>
            <a:ext cx="2744797" cy="814292"/>
          </a:xfrm>
          <a:prstGeom prst="bentConnector5">
            <a:avLst>
              <a:gd name="adj1" fmla="val -8328"/>
              <a:gd name="adj2" fmla="val 50000"/>
              <a:gd name="adj3" fmla="val 11677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cxnSpLocks/>
            <a:stCxn id="6" idx="3"/>
            <a:endCxn id="8" idx="1"/>
          </p:cNvCxnSpPr>
          <p:nvPr/>
        </p:nvCxnSpPr>
        <p:spPr>
          <a:xfrm flipH="1">
            <a:off x="7921615" y="3798921"/>
            <a:ext cx="2744797" cy="1398558"/>
          </a:xfrm>
          <a:prstGeom prst="bentConnector5">
            <a:avLst>
              <a:gd name="adj1" fmla="val -8328"/>
              <a:gd name="adj2" fmla="val 29741"/>
              <a:gd name="adj3" fmla="val 11630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cxnSpLocks/>
            <a:stCxn id="6" idx="3"/>
            <a:endCxn id="9" idx="1"/>
          </p:cNvCxnSpPr>
          <p:nvPr/>
        </p:nvCxnSpPr>
        <p:spPr>
          <a:xfrm flipH="1">
            <a:off x="7921615" y="3798921"/>
            <a:ext cx="2744797" cy="1982824"/>
          </a:xfrm>
          <a:prstGeom prst="bentConnector5">
            <a:avLst>
              <a:gd name="adj1" fmla="val -8328"/>
              <a:gd name="adj2" fmla="val 21421"/>
              <a:gd name="adj3" fmla="val 11677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cxnSpLocks/>
            <a:stCxn id="6" idx="3"/>
            <a:endCxn id="10" idx="1"/>
          </p:cNvCxnSpPr>
          <p:nvPr/>
        </p:nvCxnSpPr>
        <p:spPr>
          <a:xfrm flipH="1">
            <a:off x="7921615" y="3798921"/>
            <a:ext cx="2744797" cy="2567089"/>
          </a:xfrm>
          <a:prstGeom prst="bentConnector5">
            <a:avLst>
              <a:gd name="adj1" fmla="val -8328"/>
              <a:gd name="adj2" fmla="val 16888"/>
              <a:gd name="adj3" fmla="val 11677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5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One-to-Zero-or-One</a:t>
            </a:r>
          </a:p>
          <a:p>
            <a:pPr>
              <a:spcBef>
                <a:spcPts val="15000"/>
              </a:spcBef>
            </a:pPr>
            <a:r>
              <a:rPr lang="en-US" dirty="0"/>
              <a:t>One-to-One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3" y="2026695"/>
            <a:ext cx="103632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HasRequired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a.Student)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WithOptional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s.Address);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856412" y="1614821"/>
            <a:ext cx="3048000" cy="1055608"/>
          </a:xfrm>
          <a:prstGeom prst="wedgeRoundRectCallout">
            <a:avLst>
              <a:gd name="adj1" fmla="val -71288"/>
              <a:gd name="adj2" fmla="val 506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Address contains FK to Student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3" y="4648200"/>
            <a:ext cx="103632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HasRequired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a.Student)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WithRequiredDependent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s.Address);</a:t>
            </a:r>
          </a:p>
        </p:txBody>
      </p:sp>
    </p:spTree>
    <p:extLst>
      <p:ext uri="{BB962C8B-B14F-4D97-AF65-F5344CB8AC3E}">
        <p14:creationId xmlns:p14="http://schemas.microsoft.com/office/powerpoint/2010/main" val="218119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9706</TotalTime>
  <Words>1655</Words>
  <Application>Microsoft Office PowerPoint</Application>
  <PresentationFormat>Custom</PresentationFormat>
  <Paragraphs>298</Paragraphs>
  <Slides>29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Advanced EF Relations</vt:lpstr>
      <vt:lpstr>Table of Contents</vt:lpstr>
      <vt:lpstr>Questions</vt:lpstr>
      <vt:lpstr>Fluent API</vt:lpstr>
      <vt:lpstr>Fluent API</vt:lpstr>
      <vt:lpstr>Initialize Fluent API</vt:lpstr>
      <vt:lpstr>Rename DB Objects</vt:lpstr>
      <vt:lpstr>Column Attributes</vt:lpstr>
      <vt:lpstr>Entity Relationships</vt:lpstr>
      <vt:lpstr>Entity Relationships (2)</vt:lpstr>
      <vt:lpstr>Entity Relationships (3)</vt:lpstr>
      <vt:lpstr>Other Options</vt:lpstr>
      <vt:lpstr>Specialized Configuration Classes</vt:lpstr>
      <vt:lpstr>Filtering and Aggregating Tables</vt:lpstr>
      <vt:lpstr>Why use select</vt:lpstr>
      <vt:lpstr>Why not to use select </vt:lpstr>
      <vt:lpstr>Joining Tables in EF</vt:lpstr>
      <vt:lpstr>Grouping Tables in EF</vt:lpstr>
      <vt:lpstr>ViewModels</vt:lpstr>
      <vt:lpstr>View Models (2)</vt:lpstr>
      <vt:lpstr>Inheritance Strategies</vt:lpstr>
      <vt:lpstr>Object Inheritance</vt:lpstr>
      <vt:lpstr>Table per Hierarchy (TPH)</vt:lpstr>
      <vt:lpstr>Table per Type (TPT)</vt:lpstr>
      <vt:lpstr>Table per Concrete Type (TPC)</vt:lpstr>
      <vt:lpstr>Summary</vt:lpstr>
      <vt:lpstr>Entity Framework Relations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Viktor Kostadinov</cp:lastModifiedBy>
  <cp:revision>151</cp:revision>
  <dcterms:created xsi:type="dcterms:W3CDTF">2014-01-02T17:00:34Z</dcterms:created>
  <dcterms:modified xsi:type="dcterms:W3CDTF">2017-03-08T12:03:18Z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