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08" r:id="rId5"/>
    <p:sldId id="409" r:id="rId6"/>
    <p:sldId id="410" r:id="rId7"/>
    <p:sldId id="411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349" r:id="rId32"/>
    <p:sldId id="405" r:id="rId33"/>
    <p:sldId id="404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Executing Native SQL Queries" id="{4DFE60C6-C186-4E28-B29B-7A8223A36CC7}">
          <p14:sldIdLst>
            <p14:sldId id="409"/>
            <p14:sldId id="410"/>
            <p14:sldId id="411"/>
          </p14:sldIdLst>
        </p14:section>
        <p14:section name="Object State" id="{C4587F40-8A5A-443B-BD83-6893B6B2A5C4}">
          <p14:sldIdLst>
            <p14:sldId id="415"/>
            <p14:sldId id="416"/>
            <p14:sldId id="417"/>
            <p14:sldId id="418"/>
            <p14:sldId id="419"/>
          </p14:sldIdLst>
        </p14:section>
        <p14:section name="Batch Operations" id="{0EFE8341-2E1F-4E1C-BB05-B7FCD80BB05A}">
          <p14:sldIdLst>
            <p14:sldId id="420"/>
            <p14:sldId id="421"/>
            <p14:sldId id="422"/>
            <p14:sldId id="423"/>
            <p14:sldId id="424"/>
          </p14:sldIdLst>
        </p14:section>
        <p14:section name="Stored Procedures" id="{249888A6-77C6-4890-BA6C-6B8ACA856F93}">
          <p14:sldIdLst>
            <p14:sldId id="425"/>
            <p14:sldId id="426"/>
          </p14:sldIdLst>
        </p14:section>
        <p14:section name="Loading Types" id="{3DE13AF7-116F-430C-9D04-1F882CDDCA33}">
          <p14:sldIdLst>
            <p14:sldId id="427"/>
            <p14:sldId id="428"/>
            <p14:sldId id="429"/>
            <p14:sldId id="430"/>
          </p14:sldIdLst>
        </p14:section>
        <p14:section name="Concurrency Checks" id="{174800A7-EBC4-4778-9BC8-C1909A02261A}">
          <p14:sldIdLst>
            <p14:sldId id="431"/>
            <p14:sldId id="432"/>
            <p14:sldId id="433"/>
            <p14:sldId id="434"/>
          </p14:sldIdLst>
        </p14:section>
        <p14:section name="Cascade Operations" id="{97E6C650-D341-49AF-BCFF-AFB3F5A2BB18}">
          <p14:sldIdLst>
            <p14:sldId id="435"/>
            <p14:sldId id="436"/>
            <p14:sldId id="437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384" autoAdjust="0"/>
  </p:normalViewPr>
  <p:slideViewPr>
    <p:cSldViewPr>
      <p:cViewPr varScale="1">
        <p:scale>
          <a:sx n="68" d="100"/>
          <a:sy n="68" d="100"/>
        </p:scale>
        <p:origin x="126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6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2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6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EntityFramework.Extend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fragistics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Optimize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21503" y="3669522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Querying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an object is detached?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we get the object 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Dispose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Manually: by set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Detaching Objects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6136" y="3352800"/>
            <a:ext cx="103333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using (var softUniEntities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72274" y="5244939"/>
            <a:ext cx="3337138" cy="984359"/>
          </a:xfrm>
          <a:prstGeom prst="wedgeRoundRectCallout">
            <a:avLst>
              <a:gd name="adj1" fmla="val -63100"/>
              <a:gd name="adj2" fmla="val -301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Now the returned employee is detached</a:t>
            </a:r>
          </a:p>
        </p:txBody>
      </p:sp>
    </p:spTree>
    <p:extLst>
      <p:ext uri="{BB962C8B-B14F-4D97-AF65-F5344CB8AC3E}">
        <p14:creationId xmlns:p14="http://schemas.microsoft.com/office/powerpoint/2010/main" val="14904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Attaching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2538948"/>
            <a:ext cx="105187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using (var softUniEntities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entry = softUniEntities.Entry(employee);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softUniEntities.SaveChanges();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2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28" y="1295400"/>
            <a:ext cx="5484884" cy="3152775"/>
          </a:xfrm>
          <a:prstGeom prst="rect">
            <a:avLst/>
          </a:prstGeom>
          <a:scene3d>
            <a:camera prst="perspectiveContrastingRightFacing">
              <a:rot lat="4602" lon="19221408" rev="263104"/>
            </a:camera>
            <a:lightRig rig="threePt" dir="t"/>
          </a:scene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Update and Delete in Single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779712" y="1556496"/>
            <a:ext cx="6629400" cy="2939304"/>
            <a:chOff x="2894012" y="1295400"/>
            <a:chExt cx="6629400" cy="2939304"/>
          </a:xfrm>
        </p:grpSpPr>
        <p:sp>
          <p:nvSpPr>
            <p:cNvPr id="5" name="Rectangle 4"/>
            <p:cNvSpPr/>
            <p:nvPr/>
          </p:nvSpPr>
          <p:spPr>
            <a:xfrm>
              <a:off x="2894012" y="12954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4012" y="2097368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4012" y="2899336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4012" y="3701304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86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08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Query</a:t>
              </a:r>
            </a:p>
          </p:txBody>
        </p:sp>
        <p:cxnSp>
          <p:nvCxnSpPr>
            <p:cNvPr id="14" name="Connector: Elbow 13"/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4646612" y="1562100"/>
              <a:ext cx="762000" cy="1231900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646612" y="2364068"/>
              <a:ext cx="762000" cy="429932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646612" y="2794000"/>
              <a:ext cx="762000" cy="372036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646612" y="2794000"/>
              <a:ext cx="762000" cy="1174004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161212" y="2794000"/>
              <a:ext cx="609600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86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does not support batch operations</a:t>
            </a:r>
          </a:p>
          <a:p>
            <a:r>
              <a:rPr lang="en-US" noProof="1">
                <a:solidFill>
                  <a:schemeClr val="accent1"/>
                </a:solidFill>
              </a:rPr>
              <a:t>EF.Extended </a:t>
            </a:r>
            <a:r>
              <a:rPr lang="en-US" dirty="0"/>
              <a:t>gives you the ability to perform bulk deletion of rows/entities by given criteria. </a:t>
            </a:r>
          </a:p>
          <a:p>
            <a:r>
              <a:rPr lang="en-US" dirty="0"/>
              <a:t>Install </a:t>
            </a:r>
            <a:r>
              <a:rPr lang="en-US" dirty="0">
                <a:hlinkClick r:id="rId3"/>
              </a:rPr>
              <a:t>EF.Extended</a:t>
            </a:r>
            <a:r>
              <a:rPr lang="en-US" dirty="0"/>
              <a:t> as a NuGet package or simply run </a:t>
            </a:r>
            <a:br>
              <a:rPr lang="en-US" dirty="0"/>
            </a:br>
            <a:r>
              <a:rPr lang="en-US" dirty="0">
                <a:solidFill>
                  <a:srgbClr val="F3BE60"/>
                </a:solidFill>
              </a:rPr>
              <a:t>Install-Package EntityFramework.Extended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EntityFramework.Extended</a:t>
            </a:r>
          </a:p>
        </p:txBody>
      </p:sp>
    </p:spTree>
    <p:extLst>
      <p:ext uri="{BB962C8B-B14F-4D97-AF65-F5344CB8AC3E}">
        <p14:creationId xmlns:p14="http://schemas.microsoft.com/office/powerpoint/2010/main" val="337259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users where FirstName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Delete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7724" y="1981200"/>
            <a:ext cx="103333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context.Users.Delete(u =&gt; u.FirstName == “Pesho");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13478"/>
          <a:stretch/>
        </p:blipFill>
        <p:spPr>
          <a:xfrm>
            <a:off x="3046413" y="3352800"/>
            <a:ext cx="6095999" cy="2928787"/>
          </a:xfrm>
          <a:prstGeom prst="rect">
            <a:avLst/>
          </a:prstGeom>
        </p:spPr>
      </p:pic>
      <p:sp>
        <p:nvSpPr>
          <p:cNvPr id="5" name="Arrow: Down 4"/>
          <p:cNvSpPr/>
          <p:nvPr/>
        </p:nvSpPr>
        <p:spPr>
          <a:xfrm>
            <a:off x="5788024" y="2669232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02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all Employees with Name “</a:t>
            </a:r>
            <a:r>
              <a:rPr lang="en-US" noProof="1"/>
              <a:t>Nasko</a:t>
            </a:r>
            <a:r>
              <a:rPr lang="en-US" dirty="0"/>
              <a:t>” to “</a:t>
            </a:r>
            <a:r>
              <a:rPr lang="en-US" dirty="0" err="1"/>
              <a:t>Plamen</a:t>
            </a:r>
            <a:r>
              <a:rPr lang="en-US" dirty="0"/>
              <a:t>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Update</a:t>
            </a:r>
            <a:r>
              <a:rPr lang="bg-BG" dirty="0"/>
              <a:t> </a:t>
            </a:r>
            <a:r>
              <a:rPr lang="en-US" dirty="0"/>
              <a:t>Without </a:t>
            </a:r>
            <a:r>
              <a:rPr lang="en-US" noProof="1"/>
              <a:t>Prefilter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2000071"/>
            <a:ext cx="103333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context.Employees.Update(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t =&gt; t.Name == "Nasko",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t =&gt; new Employee() {Name = "Plamen"});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2857"/>
          <a:stretch/>
        </p:blipFill>
        <p:spPr>
          <a:xfrm>
            <a:off x="3198712" y="4191000"/>
            <a:ext cx="5791401" cy="20574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5788024" y="3489324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629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all Employees’ age to 99 who have a name “</a:t>
            </a:r>
            <a:r>
              <a:rPr lang="en-US" noProof="1"/>
              <a:t>Plamen</a:t>
            </a:r>
            <a:r>
              <a:rPr lang="en-US" dirty="0"/>
              <a:t>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update with </a:t>
            </a:r>
            <a:r>
              <a:rPr lang="en-US" dirty="0" err="1"/>
              <a:t>prefilter</a:t>
            </a:r>
            <a:r>
              <a:rPr lang="en-US" dirty="0"/>
              <a:t>: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2644676"/>
            <a:ext cx="10591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IQueryable&lt;Employee&gt; employees = context.Employees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context.Employees.Update(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employees,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employee =&gt; new Employee() {Age = 99});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295085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157662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4599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  <a:p>
            <a:r>
              <a:rPr lang="en-US" dirty="0"/>
              <a:t>Example: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697" y="3156466"/>
            <a:ext cx="5867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PROCEDURE</a:t>
            </a:r>
            <a:r>
              <a:rPr lang="en-US" dirty="0"/>
              <a:t> UpdateAge @param </a:t>
            </a:r>
            <a:r>
              <a:rPr lang="en-US" dirty="0">
                <a:solidFill>
                  <a:srgbClr val="F3BE60"/>
                </a:solidFill>
              </a:rPr>
              <a:t>int</a:t>
            </a:r>
          </a:p>
          <a:p>
            <a:r>
              <a:rPr lang="en-US" dirty="0">
                <a:solidFill>
                  <a:srgbClr val="F3BE60"/>
                </a:solidFill>
              </a:rPr>
              <a:t>AS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3BE60"/>
                </a:solidFill>
              </a:rPr>
              <a:t>BEGIN</a:t>
            </a:r>
          </a:p>
          <a:p>
            <a:r>
              <a:rPr lang="en-US" dirty="0">
                <a:solidFill>
                  <a:srgbClr val="F3BE60"/>
                </a:solidFill>
              </a:rPr>
              <a:t>UPDATE</a:t>
            </a:r>
            <a:r>
              <a:rPr lang="en-US" dirty="0"/>
              <a:t> Employees </a:t>
            </a:r>
            <a:r>
              <a:rPr lang="en-US" dirty="0">
                <a:solidFill>
                  <a:srgbClr val="F3BE60"/>
                </a:solidFill>
              </a:rPr>
              <a:t>SET</a:t>
            </a:r>
            <a:r>
              <a:rPr lang="en-US" dirty="0"/>
              <a:t> Age = Age + @param;</a:t>
            </a:r>
          </a:p>
          <a:p>
            <a:r>
              <a:rPr lang="en-US" dirty="0">
                <a:solidFill>
                  <a:srgbClr val="F3BE60"/>
                </a:solidFill>
              </a:rPr>
              <a:t>END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8306" y="2971800"/>
            <a:ext cx="538582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SqlParameter</a:t>
            </a:r>
            <a:r>
              <a:rPr lang="en-US" dirty="0"/>
              <a:t> ageParameter = new </a:t>
            </a:r>
            <a:r>
              <a:rPr lang="en-US" dirty="0">
                <a:solidFill>
                  <a:srgbClr val="F3BE60"/>
                </a:solidFill>
              </a:rPr>
              <a:t>SqlParameter</a:t>
            </a:r>
            <a:r>
              <a:rPr lang="en-US" dirty="0"/>
              <a:t>("@age", </a:t>
            </a:r>
            <a:r>
              <a:rPr lang="en-US" dirty="0">
                <a:solidFill>
                  <a:srgbClr val="F3BE60"/>
                </a:solidFill>
              </a:rPr>
              <a:t>SqlDbType.Int</a:t>
            </a:r>
            <a:r>
              <a:rPr lang="en-US" dirty="0"/>
              <a:t>);</a:t>
            </a:r>
          </a:p>
          <a:p>
            <a:r>
              <a:rPr lang="en-US" dirty="0"/>
              <a:t>ageParameter.Value = 2;</a:t>
            </a:r>
          </a:p>
          <a:p>
            <a:r>
              <a:rPr lang="en-US" dirty="0"/>
              <a:t>            context.Database.ExecuteSqlCommand(</a:t>
            </a:r>
          </a:p>
          <a:p>
            <a:r>
              <a:rPr lang="en-US" dirty="0"/>
              <a:t>"UpdateAge @age", ageParameter);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Curved Down 6"/>
          <p:cNvSpPr/>
          <p:nvPr/>
        </p:nvSpPr>
        <p:spPr>
          <a:xfrm flipH="1">
            <a:off x="4570412" y="1981200"/>
            <a:ext cx="3048000" cy="838200"/>
          </a:xfrm>
          <a:prstGeom prst="curvedDownArrow">
            <a:avLst>
              <a:gd name="adj1" fmla="val 25000"/>
              <a:gd name="adj2" fmla="val 125937"/>
              <a:gd name="adj3" fmla="val 37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0513" y="2161709"/>
            <a:ext cx="1447800" cy="14478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threePt" dir="t"/>
          </a:scene3d>
          <a:sp3d extrusionH="1212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rrow: Up 6"/>
          <p:cNvSpPr/>
          <p:nvPr/>
        </p:nvSpPr>
        <p:spPr>
          <a:xfrm>
            <a:off x="5618162" y="1981200"/>
            <a:ext cx="952501" cy="7620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126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Native SQL Queries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Batch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Stored Procedures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Types of Loading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Concurrency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Cascade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Eager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loading</a:t>
            </a:r>
            <a:r>
              <a:rPr lang="en-US" dirty="0"/>
              <a:t> means to load all related records of an entity</a:t>
            </a:r>
          </a:p>
          <a:p>
            <a:r>
              <a:rPr lang="en-US" dirty="0"/>
              <a:t>Performed with the </a:t>
            </a:r>
            <a:r>
              <a:rPr lang="en-US" dirty="0">
                <a:solidFill>
                  <a:schemeClr val="accent1"/>
                </a:solidFill>
              </a:rPr>
              <a:t>Include</a:t>
            </a:r>
            <a:r>
              <a:rPr lang="en-US" dirty="0"/>
              <a:t> method</a:t>
            </a:r>
          </a:p>
          <a:p>
            <a:endParaRPr lang="en-US" b="1" dirty="0">
              <a:solidFill>
                <a:srgbClr val="F3BE60"/>
              </a:solidFill>
            </a:endParaRPr>
          </a:p>
          <a:p>
            <a:endParaRPr lang="en-US" b="1" dirty="0">
              <a:solidFill>
                <a:srgbClr val="F3BE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3BE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3BE60"/>
              </a:solidFill>
            </a:endParaRPr>
          </a:p>
          <a:p>
            <a:r>
              <a:rPr lang="en-US" dirty="0"/>
              <a:t>The Include with the lambdas is found in the System.Data.Entity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05818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412498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(town =&gt; town.Employees);</a:t>
            </a:r>
          </a:p>
        </p:txBody>
      </p:sp>
    </p:spTree>
    <p:extLst>
      <p:ext uri="{BB962C8B-B14F-4D97-AF65-F5344CB8AC3E}">
        <p14:creationId xmlns:p14="http://schemas.microsoft.com/office/powerpoint/2010/main" val="12653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dirty="0">
                <a:solidFill>
                  <a:schemeClr val="accent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Active by default, can be turned off via </a:t>
            </a:r>
            <a:r>
              <a:rPr lang="en-US" dirty="0">
                <a:solidFill>
                  <a:schemeClr val="accent1"/>
                </a:solidFill>
              </a:rPr>
              <a:t>configuration</a:t>
            </a:r>
          </a:p>
          <a:p>
            <a:pPr lvl="1"/>
            <a:r>
              <a:rPr lang="en-US" dirty="0"/>
              <a:t>Required when serializing</a:t>
            </a:r>
          </a:p>
          <a:p>
            <a:pPr lvl="1"/>
            <a:r>
              <a:rPr lang="en-US" dirty="0"/>
              <a:t>Might be better in certain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7213" y="4114800"/>
            <a:ext cx="102743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CompanyContext()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: base("name=CompanyContext")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Configuration.LazyLoadingEnabled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explicitly</a:t>
            </a:r>
            <a:r>
              <a:rPr lang="en-US" dirty="0"/>
              <a:t> force EF to load the data</a:t>
            </a:r>
          </a:p>
          <a:p>
            <a:pPr>
              <a:spcBef>
                <a:spcPts val="20400"/>
              </a:spcBef>
            </a:pPr>
            <a:r>
              <a:rPr lang="en-US" dirty="0"/>
              <a:t>Local cache can be accessed without sending a query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Loading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9912" y="1944231"/>
            <a:ext cx="11049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(blog) 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.Collection(b =&gt; b.Posts) 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.Query() 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.Where(p =&gt; p.Tags.Contains("entity-framework") 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 </a:t>
            </a:r>
            <a:endParaRPr lang="en-US" sz="2800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9912" y="5200471"/>
            <a:ext cx="1104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localPosts = context.Posts.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localPosts.Add(new Post { Name = "What's New in EF" }); 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localPosts.Remove(context.Posts.Find(1)); 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74" y="3508462"/>
            <a:ext cx="1041461" cy="1041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648317"/>
            <a:ext cx="911279" cy="911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08" y="1412362"/>
            <a:ext cx="1383191" cy="1383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62" y="2138609"/>
            <a:ext cx="1741902" cy="1741902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668523"/>
            <a:ext cx="911279" cy="911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688730"/>
            <a:ext cx="911279" cy="911279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4113212" y="292388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Right 17"/>
          <p:cNvSpPr/>
          <p:nvPr/>
        </p:nvSpPr>
        <p:spPr>
          <a:xfrm rot="1580200">
            <a:off x="4540306" y="216403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Arrow: Right 18"/>
          <p:cNvSpPr/>
          <p:nvPr/>
        </p:nvSpPr>
        <p:spPr>
          <a:xfrm rot="20019800" flipV="1">
            <a:off x="4540306" y="370322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Arrow: Right 19"/>
          <p:cNvSpPr/>
          <p:nvPr/>
        </p:nvSpPr>
        <p:spPr>
          <a:xfrm rot="8738349">
            <a:off x="7034074" y="2221818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rrow: Right 20"/>
          <p:cNvSpPr/>
          <p:nvPr/>
        </p:nvSpPr>
        <p:spPr>
          <a:xfrm rot="12861651" flipV="1">
            <a:off x="7034074" y="342188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579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/>
              <a:t>EF runs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mode (no locking)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default the conflict resolution</a:t>
            </a:r>
            <a:br>
              <a:rPr lang="en-US" dirty="0"/>
            </a:br>
            <a:r>
              <a:rPr lang="en-US" dirty="0"/>
              <a:t>strategy in EF is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last wins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change overwrites</a:t>
            </a:r>
            <a:br>
              <a:rPr lang="en-US" dirty="0"/>
            </a:br>
            <a:r>
              <a:rPr lang="en-US" dirty="0"/>
              <a:t>all previous concurrent changes</a:t>
            </a:r>
          </a:p>
          <a:p>
            <a:r>
              <a:rPr lang="en-US" dirty="0"/>
              <a:t>Enabling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ConcurrencyMode=Fixed</a:t>
            </a:r>
            <a:r>
              <a:rPr lang="en-US" dirty="0"/>
              <a:t> (in DB first project)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[ConcurrencyCheck]</a:t>
            </a:r>
            <a:r>
              <a:rPr lang="en-US" dirty="0"/>
              <a:t> (in code first projects)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in 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73" y="1317008"/>
            <a:ext cx="4714966" cy="31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SoftUniEntities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OrderByDescending(p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=&gt; p.ProjectID).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SoftUniEntities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OrderByDescending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(p =&gt; p.ProjectID).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5087203"/>
            <a:ext cx="3505200" cy="1419602"/>
          </a:xfrm>
          <a:prstGeom prst="wedgeRoundRectCallout">
            <a:avLst>
              <a:gd name="adj1" fmla="val -73709"/>
              <a:gd name="adj2" fmla="val 2258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Last wins: the second user overwrites the first user's changes</a:t>
            </a:r>
          </a:p>
        </p:txBody>
      </p:sp>
    </p:spTree>
    <p:extLst>
      <p:ext uri="{BB962C8B-B14F-4D97-AF65-F5344CB8AC3E}">
        <p14:creationId xmlns:p14="http://schemas.microsoft.com/office/powerpoint/2010/main" val="39856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SoftUniEntities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OrderByDescending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 =&gt; t.TownID).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SoftUniEntities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OrderByDescending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 =&gt; t.TownID).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1612" y="4953000"/>
            <a:ext cx="5014800" cy="1020405"/>
          </a:xfrm>
          <a:prstGeom prst="wedgeRoundRectCallout">
            <a:avLst>
              <a:gd name="adj1" fmla="val -59657"/>
              <a:gd name="adj2" fmla="val 479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wins: the second user gets DbUpdateConcurrencyException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1788"/>
          <a:stretch/>
        </p:blipFill>
        <p:spPr>
          <a:xfrm>
            <a:off x="7618412" y="1752600"/>
            <a:ext cx="3610576" cy="13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22612" y="914400"/>
            <a:ext cx="5943600" cy="3872762"/>
            <a:chOff x="3275012" y="842366"/>
            <a:chExt cx="5943600" cy="3872762"/>
          </a:xfrm>
        </p:grpSpPr>
        <p:grpSp>
          <p:nvGrpSpPr>
            <p:cNvPr id="11" name="Group 10"/>
            <p:cNvGrpSpPr/>
            <p:nvPr/>
          </p:nvGrpSpPr>
          <p:grpSpPr>
            <a:xfrm>
              <a:off x="3275012" y="842366"/>
              <a:ext cx="2438400" cy="1104900"/>
              <a:chOff x="3427412" y="1485900"/>
              <a:chExt cx="2438400" cy="11049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Client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27612" y="2229356"/>
              <a:ext cx="2438400" cy="1104900"/>
              <a:chOff x="3427412" y="1485900"/>
              <a:chExt cx="2438400" cy="1104900"/>
            </a:xfrm>
            <a:solidFill>
              <a:schemeClr val="accent3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Order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80212" y="3610228"/>
              <a:ext cx="2438400" cy="1104900"/>
              <a:chOff x="3427412" y="1485900"/>
              <a:chExt cx="2438400" cy="1104900"/>
            </a:xfrm>
            <a:solidFill>
              <a:schemeClr val="accent4"/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noProof="1"/>
                  <a:t>OrderProducts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25" name="Connector: Elbow 24"/>
            <p:cNvCxnSpPr>
              <a:stCxn id="8" idx="3"/>
              <a:endCxn id="14" idx="0"/>
            </p:cNvCxnSpPr>
            <p:nvPr/>
          </p:nvCxnSpPr>
          <p:spPr>
            <a:xfrm>
              <a:off x="5713412" y="1051916"/>
              <a:ext cx="533400" cy="117744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/>
            <p:cNvCxnSpPr>
              <a:cxnSpLocks/>
              <a:stCxn id="14" idx="3"/>
              <a:endCxn id="19" idx="0"/>
            </p:cNvCxnSpPr>
            <p:nvPr/>
          </p:nvCxnSpPr>
          <p:spPr>
            <a:xfrm>
              <a:off x="7466012" y="2438906"/>
              <a:ext cx="533400" cy="117132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4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</a:t>
            </a:r>
          </a:p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throws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exception</a:t>
            </a:r>
            <a:r>
              <a:rPr lang="en-US" dirty="0"/>
              <a:t> (it cannot leave the navigational property with no value) 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property.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sets</a:t>
            </a:r>
            <a:r>
              <a:rPr lang="en-US" dirty="0"/>
              <a:t> the value of the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scenarios </a:t>
            </a:r>
          </a:p>
        </p:txBody>
      </p:sp>
    </p:spTree>
    <p:extLst>
      <p:ext uri="{BB962C8B-B14F-4D97-AF65-F5344CB8AC3E}">
        <p14:creationId xmlns:p14="http://schemas.microsoft.com/office/powerpoint/2010/main" val="38265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solutions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Remove default cascade delete convention globally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Manually configure the relation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Cascade Delete Issue with Fluent API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276120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modelBuilder.Conventions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.Remove&lt;OneToManyCascadeDeleteConvention&gt;();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51913" y="4748801"/>
            <a:ext cx="9982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u.Answers)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.WithRequired(a =&gt; a.User)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WillCascadeOnDelete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39371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SQL objects can be accessed directly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EF keeps track of model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EF Extended lets you bundle update and delete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You can change the way EF queries data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With multiple users, concurrency of operations must be observed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Cascade delete is activated by default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Executing Native SQL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Parameterless and Parameterized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667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a native SQL query in Entity Framework directly in its database store: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3944" y="2662535"/>
            <a:ext cx="9913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ctx.Database.SqlQuery&lt;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return-type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&gt;(native-SQL-query);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33944" y="4590871"/>
            <a:ext cx="991346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query = "SELECT count(*) FROM dbo.Employees";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queryResult = ctx.Database.SqlQuery&lt;int&gt;(query);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customersCount = queryResult.FirstOrDefault();</a:t>
            </a:r>
          </a:p>
        </p:txBody>
      </p:sp>
    </p:spTree>
    <p:extLst>
      <p:ext uri="{BB962C8B-B14F-4D97-AF65-F5344CB8AC3E}">
        <p14:creationId xmlns:p14="http://schemas.microsoft.com/office/powerpoint/2010/main" val="39206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Native SQL queries can also be parameterized: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Native SQL Queries with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7236" y="1905000"/>
            <a:ext cx="10671176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SoftUniEntities();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 + ' ' + LastName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context.Database.SqlQuery&lt;string&gt;(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nativeSQLQuery,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"Marketing Specialist"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emp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Console.WriteLine(emp);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49068" y="2043752"/>
            <a:ext cx="2174544" cy="975005"/>
          </a:xfrm>
          <a:prstGeom prst="wedgeRoundRectCallout">
            <a:avLst>
              <a:gd name="adj1" fmla="val -66312"/>
              <a:gd name="adj2" fmla="val 573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1889" y="4892395"/>
            <a:ext cx="2174544" cy="975005"/>
          </a:xfrm>
          <a:prstGeom prst="wedgeRoundRectCallout">
            <a:avLst>
              <a:gd name="adj1" fmla="val -66939"/>
              <a:gd name="adj2" fmla="val -532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24456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Object State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03" y="1046048"/>
            <a:ext cx="4570020" cy="37545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7613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71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Entity Framework, objects can 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dirty="0"/>
              <a:t> persists all changes in DB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Behave like a normal objects, which are not related to EF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and Detaching Objects</a:t>
            </a:r>
          </a:p>
        </p:txBody>
      </p:sp>
    </p:spTree>
    <p:extLst>
      <p:ext uri="{BB962C8B-B14F-4D97-AF65-F5344CB8AC3E}">
        <p14:creationId xmlns:p14="http://schemas.microsoft.com/office/powerpoint/2010/main" val="24729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 query is executed inside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, the returned objects are automatically attached to it</a:t>
            </a:r>
          </a:p>
          <a:p>
            <a:pPr>
              <a:lnSpc>
                <a:spcPct val="100000"/>
              </a:lnSpc>
            </a:pPr>
            <a:r>
              <a:rPr lang="en-US" dirty="0"/>
              <a:t>When a context is destroyed, all objects in it are automatically detached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in Web applications between the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You might later on attach to a new context objects that have been previously 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Detached Objects</a:t>
            </a:r>
          </a:p>
        </p:txBody>
      </p:sp>
    </p:spTree>
    <p:extLst>
      <p:ext uri="{BB962C8B-B14F-4D97-AF65-F5344CB8AC3E}">
        <p14:creationId xmlns:p14="http://schemas.microsoft.com/office/powerpoint/2010/main" val="11146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9768</TotalTime>
  <Words>1688</Words>
  <Application>Microsoft Office PowerPoint</Application>
  <PresentationFormat>Custom</PresentationFormat>
  <Paragraphs>302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EF Advanced Querying</vt:lpstr>
      <vt:lpstr>Table of Contents</vt:lpstr>
      <vt:lpstr>Questions</vt:lpstr>
      <vt:lpstr>Executing Native SQL Queries</vt:lpstr>
      <vt:lpstr>Executing Native SQL Queries</vt:lpstr>
      <vt:lpstr>Native SQL Queries with Parameters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Batch Operations</vt:lpstr>
      <vt:lpstr>EntityFramework.Extended</vt:lpstr>
      <vt:lpstr>Bulk Delete</vt:lpstr>
      <vt:lpstr>Bulk Update Without Prefilter</vt:lpstr>
      <vt:lpstr>Bulk update with prefilter: </vt:lpstr>
      <vt:lpstr>Stored Procedures</vt:lpstr>
      <vt:lpstr>Executing a Stored Procedure </vt:lpstr>
      <vt:lpstr>Types of Loading</vt:lpstr>
      <vt:lpstr>Eager Loading </vt:lpstr>
      <vt:lpstr>Lazy Loading</vt:lpstr>
      <vt:lpstr>Explicit Loading </vt:lpstr>
      <vt:lpstr>Concurrency Checks</vt:lpstr>
      <vt:lpstr>Optimistic Concurrency Control in EF</vt:lpstr>
      <vt:lpstr>Last Wins – Example</vt:lpstr>
      <vt:lpstr>First Wins – Example</vt:lpstr>
      <vt:lpstr>Cascade Operations</vt:lpstr>
      <vt:lpstr>Cascade delete scenarios </vt:lpstr>
      <vt:lpstr>Solving Cascade Delete Issue with Fluent API</vt:lpstr>
      <vt:lpstr>Summary</vt:lpstr>
      <vt:lpstr>EF Advanced Querying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161</cp:revision>
  <dcterms:created xsi:type="dcterms:W3CDTF">2014-01-02T17:00:34Z</dcterms:created>
  <dcterms:modified xsi:type="dcterms:W3CDTF">2017-03-13T12:04:14Z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