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408" r:id="rId5"/>
    <p:sldId id="411" r:id="rId6"/>
    <p:sldId id="409" r:id="rId7"/>
    <p:sldId id="410" r:id="rId8"/>
    <p:sldId id="412" r:id="rId9"/>
    <p:sldId id="420" r:id="rId10"/>
    <p:sldId id="413" r:id="rId11"/>
    <p:sldId id="414" r:id="rId12"/>
    <p:sldId id="415" r:id="rId13"/>
    <p:sldId id="421" r:id="rId14"/>
    <p:sldId id="416" r:id="rId15"/>
    <p:sldId id="417" r:id="rId16"/>
    <p:sldId id="418" r:id="rId17"/>
    <p:sldId id="419" r:id="rId18"/>
    <p:sldId id="349" r:id="rId19"/>
    <p:sldId id="405" r:id="rId20"/>
    <p:sldId id="404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DTO" id="{886A3789-13C9-4592-B314-1373B3EBFA15}">
          <p14:sldIdLst>
            <p14:sldId id="411"/>
            <p14:sldId id="409"/>
            <p14:sldId id="410"/>
            <p14:sldId id="412"/>
            <p14:sldId id="420"/>
          </p14:sldIdLst>
        </p14:section>
        <p14:section name="AutoMapper" id="{64CFA538-959C-4CAA-8603-C8D9F48CF261}">
          <p14:sldIdLst>
            <p14:sldId id="413"/>
            <p14:sldId id="414"/>
            <p14:sldId id="415"/>
            <p14:sldId id="421"/>
            <p14:sldId id="416"/>
            <p14:sldId id="417"/>
            <p14:sldId id="418"/>
            <p14:sldId id="419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Data Transfer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30949" y="3825109"/>
            <a:ext cx="87575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DTOs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to eliminate manual mapping code</a:t>
            </a:r>
          </a:p>
          <a:p>
            <a:r>
              <a:rPr lang="en-US" dirty="0"/>
              <a:t>Available as a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>
              <a:spcBef>
                <a:spcPts val="27600"/>
              </a:spcBef>
            </a:pPr>
            <a:r>
              <a:rPr lang="en-US" dirty="0"/>
              <a:t>Official </a:t>
            </a:r>
            <a:r>
              <a:rPr lang="en-US" noProof="1">
                <a:hlinkClick r:id="rId2"/>
              </a:rPr>
              <a:t>Git</a:t>
            </a:r>
            <a:r>
              <a:rPr lang="en-US" dirty="0">
                <a:hlinkClick r:id="rId2"/>
              </a:rPr>
              <a:t> Hub Page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AutoMapper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5203759"/>
            <a:ext cx="7924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AutoMapper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2689159"/>
            <a:ext cx="6858000" cy="1836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0512" y="4594159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876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 </a:t>
            </a:r>
            <a:r>
              <a:rPr lang="en-US" dirty="0">
                <a:solidFill>
                  <a:schemeClr val="accent1"/>
                </a:solidFill>
              </a:rPr>
              <a:t>static 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>
              <a:spcBef>
                <a:spcPts val="13800"/>
              </a:spcBef>
            </a:pPr>
            <a:r>
              <a:rPr lang="en-US" dirty="0"/>
              <a:t>Properties will be mapped </a:t>
            </a:r>
            <a:r>
              <a:rPr lang="en-US" dirty="0">
                <a:solidFill>
                  <a:schemeClr val="accent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Configuration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98759"/>
            <a:ext cx="112776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5105400"/>
            <a:ext cx="11277600" cy="11106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 dto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2" y="2522721"/>
            <a:ext cx="2058988" cy="578882"/>
          </a:xfrm>
          <a:prstGeom prst="wedgeRoundRectCallout">
            <a:avLst>
              <a:gd name="adj1" fmla="val 33466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761412" y="2522721"/>
            <a:ext cx="1601788" cy="578882"/>
          </a:xfrm>
          <a:prstGeom prst="wedgeRoundRectCallout">
            <a:avLst>
              <a:gd name="adj1" fmla="val -22012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Mappings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7212" y="2667000"/>
            <a:ext cx="85344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&lt;Order, OrderDTO&gt;();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&lt;Client, ClientDTO&gt;();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&lt;SupportTicket, TicketDTO&gt;();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41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  <a:p>
            <a:pPr>
              <a:spcBef>
                <a:spcPts val="17400"/>
              </a:spcBef>
            </a:pPr>
            <a:r>
              <a:rPr lang="en-US" dirty="0"/>
              <a:t>Flatten complex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Member Mapping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68097"/>
            <a:ext cx="10668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dto.StockQty,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src.ProductStocks.Sum(p =&gt; p.Quantity))));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772952"/>
            <a:ext cx="106680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&lt;Event, CalendarEventForm&gt;()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dest.Date, opt =&gt; opt.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src.Date.Date))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dest.Hour, opt =&gt; opt.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src.Date.Hour))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dest.Minute, opt =&gt; opt.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src.Date.Minute)));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6662" y="198485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75143" y="345170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10493374" y="3451707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10315568" y="3451707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427412" y="2716331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630987" y="3086344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13612" y="1905000"/>
            <a:ext cx="3840788" cy="578882"/>
          </a:xfrm>
          <a:prstGeom prst="wedgeRoundRectCallout">
            <a:avLst>
              <a:gd name="adj1" fmla="val -56735"/>
              <a:gd name="adj2" fmla="val 127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80412" y="2773918"/>
            <a:ext cx="1817462" cy="578882"/>
          </a:xfrm>
          <a:prstGeom prst="wedgeRoundRectCallout">
            <a:avLst>
              <a:gd name="adj1" fmla="val -75906"/>
              <a:gd name="adj2" fmla="val 36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546350" y="4422422"/>
            <a:ext cx="2750458" cy="578882"/>
          </a:xfrm>
          <a:prstGeom prst="wedgeRoundRectCallout">
            <a:avLst>
              <a:gd name="adj1" fmla="val 10251"/>
              <a:gd name="adj2" fmla="val 114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property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5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noProof="1"/>
              <a:t>IEnumerable</a:t>
            </a:r>
            <a:r>
              <a:rPr lang="en-US" dirty="0"/>
              <a:t> collections are automatically supported</a:t>
            </a:r>
          </a:p>
          <a:p>
            <a:pPr>
              <a:spcBef>
                <a:spcPts val="19200"/>
              </a:spcBef>
            </a:pPr>
            <a:r>
              <a:rPr lang="en-US" dirty="0"/>
              <a:t>You can project a LINQ query using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ProjectTo()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Mapping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5029200"/>
            <a:ext cx="100584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p.Id == 18)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&lt;ProductDTO&gt;().ToList();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2261901"/>
            <a:ext cx="100584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List&lt;ProductDTO&gt; productDTOs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Mapper.</a:t>
            </a:r>
            <a:r>
              <a:rPr lang="fr-FR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&lt;Products[], List&lt;ProductDTO&gt;&gt;(products);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17612" y="3369222"/>
            <a:ext cx="3884612" cy="578882"/>
          </a:xfrm>
          <a:prstGeom prst="wedgeRoundRectCallout">
            <a:avLst>
              <a:gd name="adj1" fmla="val 26168"/>
              <a:gd name="adj2" fmla="val -947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collection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37212" y="3369222"/>
            <a:ext cx="3884612" cy="578882"/>
          </a:xfrm>
          <a:prstGeom prst="wedgeRoundRectCallout">
            <a:avLst>
              <a:gd name="adj1" fmla="val -26878"/>
              <a:gd name="adj2" fmla="val -1014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collection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59624" y="1935718"/>
            <a:ext cx="3125788" cy="578882"/>
          </a:xfrm>
          <a:prstGeom prst="wedgeRoundRectCallout">
            <a:avLst>
              <a:gd name="adj1" fmla="val 10767"/>
              <a:gd name="adj2" fmla="val 89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collection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2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Flattening of related objects is automatically supported</a:t>
            </a:r>
          </a:p>
          <a:p>
            <a:pPr>
              <a:spcBef>
                <a:spcPts val="19200"/>
              </a:spcBef>
            </a:pPr>
            <a:r>
              <a:rPr lang="en-US" noProof="1"/>
              <a:t>AutoMapper</a:t>
            </a:r>
            <a:r>
              <a:rPr lang="en-US" dirty="0"/>
              <a:t> understands </a:t>
            </a:r>
            <a:r>
              <a:rPr lang="en-US" noProof="1"/>
              <a:t>ClinetName</a:t>
            </a:r>
            <a:r>
              <a:rPr lang="en-US" dirty="0"/>
              <a:t> is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of a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4" y="2057400"/>
            <a:ext cx="9296398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OrderDTO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ClientName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decimal Total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6214" y="5109937"/>
            <a:ext cx="9296398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Mapper.Initialize(cfg =&gt; cfg.CreateMap&lt;Order, OrderDTO&gt;());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 dto = Mapper.Map&lt;Order, OrderDTO&gt;(order);</a:t>
            </a:r>
          </a:p>
        </p:txBody>
      </p:sp>
    </p:spTree>
    <p:extLst>
      <p:ext uri="{BB962C8B-B14F-4D97-AF65-F5344CB8AC3E}">
        <p14:creationId xmlns:p14="http://schemas.microsoft.com/office/powerpoint/2010/main" val="7271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choses the </a:t>
            </a:r>
            <a:r>
              <a:rPr lang="en-US" dirty="0">
                <a:solidFill>
                  <a:schemeClr val="accent1"/>
                </a:solidFill>
              </a:rPr>
              <a:t>most appropriate </a:t>
            </a:r>
            <a:r>
              <a:rPr lang="en-US" dirty="0"/>
              <a:t>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Mapping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990" y="3124200"/>
            <a:ext cx="8034422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Mapper.Initialize(cfg =&gt;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cfg.CreateMap&lt;Order, 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&lt;OnlineOrder, OnlineOrderDto&gt;()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cfg.CreateMap&lt;OnlineOrder, OnlineOrderDto&gt;();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cfg.CreateMap&lt;MailOrder,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9790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7914" y="4166932"/>
            <a:ext cx="493800" cy="71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5922167" y="3962399"/>
            <a:ext cx="4564858" cy="36307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5922167" y="4334996"/>
            <a:ext cx="3891534" cy="346542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265067" y="4695825"/>
            <a:ext cx="4564858" cy="37640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265067" y="5081756"/>
            <a:ext cx="3891534" cy="35449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257925" y="3586161"/>
            <a:ext cx="2552700" cy="36307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6941333" y="2426863"/>
            <a:ext cx="3545692" cy="578882"/>
          </a:xfrm>
          <a:prstGeom prst="wedgeRoundRectCallout">
            <a:avLst>
              <a:gd name="adj1" fmla="val 23117"/>
              <a:gd name="adj2" fmla="val 198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80012" y="5719106"/>
            <a:ext cx="2878158" cy="578882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3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To reduce round-trip latency and payload size, data is transformed into a </a:t>
            </a:r>
            <a:r>
              <a:rPr lang="en-GB" sz="3200" dirty="0">
                <a:solidFill>
                  <a:schemeClr val="accent1"/>
                </a:solidFill>
              </a:rPr>
              <a:t>DTO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AutoMapper</a:t>
            </a:r>
            <a:r>
              <a:rPr lang="en-GB" sz="3200" dirty="0"/>
              <a:t> is a library that automates this process and reduces boilerplate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DTO Definition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85312"/>
            <a:ext cx="3048002" cy="36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dirty="0">
                <a:solidFill>
                  <a:schemeClr val="accent1"/>
                </a:solidFill>
              </a:rPr>
              <a:t>carries data </a:t>
            </a:r>
            <a:r>
              <a:rPr lang="en-US" dirty="0"/>
              <a:t>between processes</a:t>
            </a: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chemeClr val="accent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dirty="0">
                <a:solidFill>
                  <a:schemeClr val="accent1"/>
                </a:solidFill>
              </a:rPr>
              <a:t>needed information </a:t>
            </a:r>
            <a:r>
              <a:rPr lang="en-US" dirty="0"/>
              <a:t>in a single call</a:t>
            </a:r>
          </a:p>
          <a:p>
            <a:pPr lvl="1"/>
            <a:r>
              <a:rPr lang="en-US" dirty="0"/>
              <a:t>In web applications, between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  <a:p>
            <a:r>
              <a:rPr lang="en-US" dirty="0"/>
              <a:t>Doesn't contain any logic – only storage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Transfer Object?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4191000"/>
            <a:ext cx="7772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StockQty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8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circular references </a:t>
            </a:r>
          </a:p>
          <a:p>
            <a:r>
              <a:rPr lang="en-US" dirty="0">
                <a:solidFill>
                  <a:schemeClr val="accent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dirty="0">
                <a:solidFill>
                  <a:schemeClr val="accent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dirty="0">
                <a:solidFill>
                  <a:schemeClr val="accent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dirty="0">
                <a:solidFill>
                  <a:schemeClr val="accent1"/>
                </a:solidFill>
              </a:rPr>
              <a:t>size</a:t>
            </a:r>
          </a:p>
          <a:p>
            <a:r>
              <a:rPr lang="en-US" dirty="0">
                <a:solidFill>
                  <a:schemeClr val="accent1"/>
                </a:solidFill>
              </a:rPr>
              <a:t>Flatten</a:t>
            </a:r>
            <a:r>
              <a:rPr lang="en-US" dirty="0"/>
              <a:t> object graphs that contain nested objects, to make them more convenient for clients</a:t>
            </a:r>
          </a:p>
          <a:p>
            <a:r>
              <a:rPr lang="en-US" dirty="0">
                <a:solidFill>
                  <a:schemeClr val="accent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</p:spTree>
    <p:extLst>
      <p:ext uri="{BB962C8B-B14F-4D97-AF65-F5344CB8AC3E}">
        <p14:creationId xmlns:p14="http://schemas.microsoft.com/office/powerpoint/2010/main" val="24863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4212" y="2334327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6612" y="2334327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0724" y="4198066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Quantity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3992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38440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27812" y="4747835"/>
            <a:ext cx="3236999" cy="1055608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9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438400"/>
            <a:ext cx="10058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productDto = new 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product.Name,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StockQty = product.ProductStocks.Sum(ps =&gt; ps.Quantity)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6212" y="4856706"/>
            <a:ext cx="381000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1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Library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Translation of Domain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19" y="2895600"/>
            <a:ext cx="8957388" cy="914398"/>
          </a:xfrm>
          <a:prstGeom prst="rect">
            <a:avLst/>
          </a:prstGeom>
          <a:effectLst>
            <a:glow rad="254000">
              <a:schemeClr val="tx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5827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11406</TotalTime>
  <Words>1026</Words>
  <Application>Microsoft Office PowerPoint</Application>
  <PresentationFormat>Custom</PresentationFormat>
  <Paragraphs>188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Data Transfer Objects</vt:lpstr>
      <vt:lpstr>Table of Contents</vt:lpstr>
      <vt:lpstr>Questions</vt:lpstr>
      <vt:lpstr>Data Transfer Objects</vt:lpstr>
      <vt:lpstr>What is a Data Transfer Object?</vt:lpstr>
      <vt:lpstr>DTO Usage Scenarios</vt:lpstr>
      <vt:lpstr>Manual Mapping</vt:lpstr>
      <vt:lpstr>Manual Mapping (2)</vt:lpstr>
      <vt:lpstr>AutoMapper Library</vt:lpstr>
      <vt:lpstr>What is AutoMapper?</vt:lpstr>
      <vt:lpstr>Initialization and Configuration</vt:lpstr>
      <vt:lpstr>Multiple Mappings</vt:lpstr>
      <vt:lpstr>Custom Member Mapping</vt:lpstr>
      <vt:lpstr>Collection Mapping</vt:lpstr>
      <vt:lpstr>Flattening Complex Objects</vt:lpstr>
      <vt:lpstr>Inheritance Mapping</vt:lpstr>
      <vt:lpstr>Summary</vt:lpstr>
      <vt:lpstr>Data Transfer Objects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251</cp:revision>
  <dcterms:created xsi:type="dcterms:W3CDTF">2014-01-02T17:00:34Z</dcterms:created>
  <dcterms:modified xsi:type="dcterms:W3CDTF">2017-03-20T11:49:36Z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