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4"/>
  </p:notesMasterIdLst>
  <p:handoutMasterIdLst>
    <p:handoutMasterId r:id="rId35"/>
  </p:handoutMasterIdLst>
  <p:sldIdLst>
    <p:sldId id="274" r:id="rId3"/>
    <p:sldId id="276" r:id="rId4"/>
    <p:sldId id="408" r:id="rId5"/>
    <p:sldId id="475" r:id="rId6"/>
    <p:sldId id="481" r:id="rId7"/>
    <p:sldId id="453" r:id="rId8"/>
    <p:sldId id="474" r:id="rId9"/>
    <p:sldId id="476" r:id="rId10"/>
    <p:sldId id="459" r:id="rId11"/>
    <p:sldId id="460" r:id="rId12"/>
    <p:sldId id="480" r:id="rId13"/>
    <p:sldId id="482" r:id="rId14"/>
    <p:sldId id="461" r:id="rId15"/>
    <p:sldId id="462" r:id="rId16"/>
    <p:sldId id="477" r:id="rId17"/>
    <p:sldId id="464" r:id="rId18"/>
    <p:sldId id="465" r:id="rId19"/>
    <p:sldId id="466" r:id="rId20"/>
    <p:sldId id="467" r:id="rId21"/>
    <p:sldId id="478" r:id="rId22"/>
    <p:sldId id="479" r:id="rId23"/>
    <p:sldId id="468" r:id="rId24"/>
    <p:sldId id="469" r:id="rId25"/>
    <p:sldId id="470" r:id="rId26"/>
    <p:sldId id="471" r:id="rId27"/>
    <p:sldId id="472" r:id="rId28"/>
    <p:sldId id="473" r:id="rId29"/>
    <p:sldId id="349" r:id="rId30"/>
    <p:sldId id="405" r:id="rId31"/>
    <p:sldId id="404" r:id="rId32"/>
    <p:sldId id="393" r:id="rId3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08"/>
          </p14:sldIdLst>
        </p14:section>
        <p14:section name="Introduction to ORM" id="{DEC7EB40-21A7-498D-9510-2B689D106646}">
          <p14:sldIdLst>
            <p14:sldId id="475"/>
            <p14:sldId id="481"/>
            <p14:sldId id="453"/>
          </p14:sldIdLst>
        </p14:section>
        <p14:section name="Entity Framework" id="{EA0EEF64-29BD-458D-9961-DB0A619EA29C}">
          <p14:sldIdLst>
            <p14:sldId id="474"/>
            <p14:sldId id="476"/>
            <p14:sldId id="459"/>
            <p14:sldId id="460"/>
            <p14:sldId id="480"/>
            <p14:sldId id="482"/>
            <p14:sldId id="461"/>
            <p14:sldId id="462"/>
          </p14:sldIdLst>
        </p14:section>
        <p14:section name="Reading Data with Entity Framework" id="{77F45782-4B23-49CB-9CF9-C7DB84B7F97F}">
          <p14:sldIdLst>
            <p14:sldId id="477"/>
            <p14:sldId id="464"/>
            <p14:sldId id="465"/>
            <p14:sldId id="466"/>
            <p14:sldId id="467"/>
            <p14:sldId id="478"/>
            <p14:sldId id="479"/>
            <p14:sldId id="468"/>
          </p14:sldIdLst>
        </p14:section>
        <p14:section name="Create, Update and Delete using Entity Framework" id="{F50AECD3-DB70-45C0-939F-624F539B3F89}">
          <p14:sldIdLst>
            <p14:sldId id="469"/>
            <p14:sldId id="470"/>
            <p14:sldId id="471"/>
            <p14:sldId id="472"/>
            <p14:sldId id="473"/>
          </p14:sldIdLst>
        </p14:section>
        <p14:section name="Conclusion" id="{10E03AB1-9AA8-4E86-9A64-D741901E50A2}">
          <p14:sldIdLst>
            <p14:sldId id="349"/>
            <p14:sldId id="405"/>
            <p14:sldId id="404"/>
            <p14:sldId id="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BFF"/>
    <a:srgbClr val="005828"/>
    <a:srgbClr val="00B050"/>
    <a:srgbClr val="003760"/>
    <a:srgbClr val="0070C0"/>
    <a:srgbClr val="C6C0AA"/>
    <a:srgbClr val="FFF0D9"/>
    <a:srgbClr val="FFA72A"/>
    <a:srgbClr val="F0F5FA"/>
    <a:srgbClr val="1A8A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86" autoAdjust="0"/>
    <p:restoredTop sz="94533" autoAdjust="0"/>
  </p:normalViewPr>
  <p:slideViewPr>
    <p:cSldViewPr>
      <p:cViewPr varScale="1">
        <p:scale>
          <a:sx n="71" d="100"/>
          <a:sy n="71" d="100"/>
        </p:scale>
        <p:origin x="66" y="7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2/22/2017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995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1355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7667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0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777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976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777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006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399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344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2/22/2017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xpressprofiler.codeplex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smartit.bg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://www.superhosting.bg/" TargetMode="External"/><Relationship Id="rId3" Type="http://schemas.openxmlformats.org/officeDocument/2006/relationships/hyperlink" Target="https://softuni.bg/courses/" TargetMode="External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hyperlink" Target="http://www.indeavr.com/" TargetMode="External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6" Type="http://schemas.openxmlformats.org/officeDocument/2006/relationships/hyperlink" Target="http://netpeak.bg/" TargetMode="External"/><Relationship Id="rId20" Type="http://schemas.openxmlformats.org/officeDocument/2006/relationships/hyperlink" Target="http://www.telenor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1.png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10" Type="http://schemas.openxmlformats.org/officeDocument/2006/relationships/hyperlink" Target="http://www.softwaregroup-bg.com/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30.png"/><Relationship Id="rId14" Type="http://schemas.openxmlformats.org/officeDocument/2006/relationships/hyperlink" Target="http://www.infragistics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37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8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pnet/EntityFramework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Entity Framework 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/>
              <a:t>ORM Concepts, CRUD Operations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410539"/>
            <a:ext cx="3187613" cy="525135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488043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641061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982223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4779" y="3522893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703820" y="3361701"/>
            <a:ext cx="1690336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Entity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Framework</a:t>
            </a:r>
          </a:p>
        </p:txBody>
      </p:sp>
      <p:pic>
        <p:nvPicPr>
          <p:cNvPr id="17" name="Picture 16" descr="http://softuni.org" title="Software University Foundation">
            <a:hlinkClick r:id="rId7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799" y="3212052"/>
            <a:ext cx="1905000" cy="190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14" name="Group 13"/>
          <p:cNvGrpSpPr/>
          <p:nvPr/>
        </p:nvGrpSpPr>
        <p:grpSpPr>
          <a:xfrm>
            <a:off x="7999412" y="4673106"/>
            <a:ext cx="1242163" cy="1383599"/>
            <a:chOff x="3969890" y="-38224"/>
            <a:chExt cx="2016224" cy="2245796"/>
          </a:xfrm>
        </p:grpSpPr>
        <p:pic>
          <p:nvPicPr>
            <p:cNvPr id="16" name="Picture 2" descr="database, storage icon"/>
            <p:cNvPicPr>
              <a:picLocks noChangeAspect="1" noChangeArrowheads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9890" y="191348"/>
              <a:ext cx="2016224" cy="20162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4146033" y="-38224"/>
              <a:ext cx="1709985" cy="114900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perspectiveRelaxed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en-US" sz="40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SQL</a:t>
              </a:r>
            </a:p>
          </p:txBody>
        </p:sp>
      </p:grpSp>
      <p:pic>
        <p:nvPicPr>
          <p:cNvPr id="19" name="Picture 15" descr="http://www.iconarchive.com/icons/tpdkdesign.net/refresh-cl/256/Windows-Table-icon.png"/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8032">
            <a:off x="9546793" y="4702512"/>
            <a:ext cx="1524000" cy="1524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Basic Workflow (2)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54524" y="1151118"/>
            <a:ext cx="32400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3200" dirty="0"/>
              <a:t>Modify data with C# code and call "Save Changes"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11933" y="1151118"/>
            <a:ext cx="36611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sz="3200" dirty="0"/>
              <a:t>Entity Framework generates &amp; executes SQL command to modify the DB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8011" y="1151117"/>
            <a:ext cx="352393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r>
              <a:rPr lang="en-US" sz="3200" dirty="0"/>
              <a:t>EF transforms </a:t>
            </a:r>
            <a:br>
              <a:rPr lang="en-US" sz="3200" dirty="0"/>
            </a:br>
            <a:r>
              <a:rPr lang="en-US" sz="3200" dirty="0"/>
              <a:t>the query</a:t>
            </a:r>
            <a:br>
              <a:rPr lang="en-US" sz="3200" dirty="0"/>
            </a:br>
            <a:r>
              <a:rPr lang="en-US" sz="3200" dirty="0"/>
              <a:t>results into </a:t>
            </a:r>
            <a:br>
              <a:rPr lang="en-US" sz="3200" dirty="0"/>
            </a:br>
            <a:r>
              <a:rPr lang="en-US" sz="3200" dirty="0"/>
              <a:t>.NET objects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412" y="3447710"/>
            <a:ext cx="2860254" cy="30772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13" y="3447711"/>
            <a:ext cx="3582032" cy="30772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043" y="4038599"/>
            <a:ext cx="3889232" cy="182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714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add </a:t>
            </a:r>
            <a:r>
              <a:rPr lang="en-US" dirty="0">
                <a:solidFill>
                  <a:schemeClr val="accent1"/>
                </a:solidFill>
              </a:rPr>
              <a:t>EF support </a:t>
            </a:r>
            <a:r>
              <a:rPr lang="en-US" dirty="0"/>
              <a:t>to a project in Visual Studio:</a:t>
            </a:r>
          </a:p>
          <a:p>
            <a:pPr lvl="1"/>
            <a:r>
              <a:rPr lang="en-US" dirty="0"/>
              <a:t>Select </a:t>
            </a:r>
            <a:r>
              <a:rPr lang="en-US" dirty="0">
                <a:solidFill>
                  <a:schemeClr val="accent1"/>
                </a:solidFill>
              </a:rPr>
              <a:t>Add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accent1"/>
                </a:solidFill>
              </a:rPr>
              <a:t>New Item… </a:t>
            </a:r>
            <a:r>
              <a:rPr lang="en-US" dirty="0"/>
              <a:t>from the project's context menu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in Visual Studio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2" y="2743200"/>
            <a:ext cx="6076950" cy="3419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212" y="3086099"/>
            <a:ext cx="3924300" cy="2733675"/>
          </a:xfrm>
          <a:prstGeom prst="rect">
            <a:avLst/>
          </a:prstGeom>
        </p:spPr>
      </p:pic>
      <p:sp>
        <p:nvSpPr>
          <p:cNvPr id="8" name="Arrow: Right 7"/>
          <p:cNvSpPr/>
          <p:nvPr/>
        </p:nvSpPr>
        <p:spPr>
          <a:xfrm>
            <a:off x="6818024" y="4135085"/>
            <a:ext cx="457200" cy="6357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042801" y="3916123"/>
            <a:ext cx="2057400" cy="938180"/>
          </a:xfrm>
          <a:prstGeom prst="wedgeRoundRectCallout">
            <a:avLst>
              <a:gd name="adj1" fmla="val -34496"/>
              <a:gd name="adj2" fmla="val -8271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Select ADO.NET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321242" y="2603903"/>
            <a:ext cx="2890340" cy="964386"/>
          </a:xfrm>
          <a:prstGeom prst="wedgeRoundRectCallout">
            <a:avLst>
              <a:gd name="adj1" fmla="val -51414"/>
              <a:gd name="adj2" fmla="val 15339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Chose</a:t>
            </a:r>
          </a:p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"From Database"</a:t>
            </a:r>
          </a:p>
        </p:txBody>
      </p:sp>
    </p:spTree>
    <p:extLst>
      <p:ext uri="{BB962C8B-B14F-4D97-AF65-F5344CB8AC3E}">
        <p14:creationId xmlns:p14="http://schemas.microsoft.com/office/powerpoint/2010/main" val="418627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in Visual Studio (2)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0812" y="1145011"/>
            <a:ext cx="3579395" cy="53486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56" y="1151121"/>
            <a:ext cx="6026190" cy="5342505"/>
          </a:xfrm>
          <a:prstGeom prst="rect">
            <a:avLst/>
          </a:prstGeom>
        </p:spPr>
      </p:pic>
      <p:sp>
        <p:nvSpPr>
          <p:cNvPr id="12" name="Arrow: Right 11"/>
          <p:cNvSpPr/>
          <p:nvPr/>
        </p:nvSpPr>
        <p:spPr>
          <a:xfrm>
            <a:off x="7033979" y="3504522"/>
            <a:ext cx="457200" cy="6357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1370012" y="3276600"/>
            <a:ext cx="3429000" cy="612172"/>
          </a:xfrm>
          <a:prstGeom prst="wedgeRoundRectCallout">
            <a:avLst>
              <a:gd name="adj1" fmla="val -34627"/>
              <a:gd name="adj2" fmla="val -12196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Select after creating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5066062" y="1715649"/>
            <a:ext cx="2564934" cy="612172"/>
          </a:xfrm>
          <a:prstGeom prst="wedgeRoundRectCallout">
            <a:avLst>
              <a:gd name="adj1" fmla="val 56746"/>
              <a:gd name="adj2" fmla="val 9329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Pick server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4977613" y="4453301"/>
            <a:ext cx="2564934" cy="612172"/>
          </a:xfrm>
          <a:prstGeom prst="wedgeRoundRectCallout">
            <a:avLst>
              <a:gd name="adj1" fmla="val 72998"/>
              <a:gd name="adj2" fmla="val -27515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Pick database</a:t>
            </a:r>
          </a:p>
        </p:txBody>
      </p:sp>
      <p:sp>
        <p:nvSpPr>
          <p:cNvPr id="16" name="Rectangle: Rounded Corners 15"/>
          <p:cNvSpPr/>
          <p:nvPr/>
        </p:nvSpPr>
        <p:spPr>
          <a:xfrm>
            <a:off x="4985233" y="2408350"/>
            <a:ext cx="1708598" cy="571078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22585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  <a:latin typeface="+mj-lt"/>
              </a:rPr>
              <a:t>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DbContext</a:t>
            </a:r>
            <a:r>
              <a:rPr lang="en-US" noProof="1">
                <a:solidFill>
                  <a:schemeClr val="tx1">
                    <a:lumMod val="40000"/>
                    <a:lumOff val="60000"/>
                  </a:schemeClr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  <a:latin typeface="+mj-lt"/>
              </a:rPr>
              <a:t>class</a:t>
            </a:r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DbContext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>
                <a:latin typeface="+mj-lt"/>
              </a:rPr>
              <a:t>holds</a:t>
            </a:r>
            <a:r>
              <a:rPr lang="en-US" dirty="0"/>
              <a:t> the </a:t>
            </a:r>
            <a:r>
              <a:rPr lang="en-US" i="1" dirty="0"/>
              <a:t>database connection </a:t>
            </a:r>
            <a:r>
              <a:rPr lang="en-US" dirty="0"/>
              <a:t>and the entity classes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Provides LINQ-based data access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Implements identity tracking, change tracking, and API for CRUD operations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Entity classes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Hold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entities </a:t>
            </a:r>
            <a:r>
              <a:rPr lang="en-US" dirty="0"/>
              <a:t>(objects with their attributes and relations)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database table is typically mapped to a single C# entity class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31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Components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Associations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(relationship mappings)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 association is a primary key / foreign key-based relationship between two entity classes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Allows navigation from one entity to another</a:t>
            </a: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Concurrency control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Entity Framework</a:t>
            </a:r>
            <a:r>
              <a:rPr lang="en-US" dirty="0"/>
              <a:t> uses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optimistic concurrency control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No locking by default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Automatic concurrency conflict detection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2130424" y="3546157"/>
            <a:ext cx="79248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courses = student.Courses.Where(…);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08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Querying the DB using Entity Framework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619" y="1244412"/>
            <a:ext cx="5335588" cy="355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746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The 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DbContext</a:t>
            </a:r>
            <a:r>
              <a:rPr lang="en-US" sz="3600" dirty="0"/>
              <a:t> class is generated by the Visual Studio designer</a:t>
            </a:r>
          </a:p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Db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Context</a:t>
            </a:r>
            <a:r>
              <a:rPr lang="en-US" sz="3600" dirty="0"/>
              <a:t> provides:</a:t>
            </a:r>
          </a:p>
          <a:p>
            <a:pPr lvl="1">
              <a:lnSpc>
                <a:spcPct val="100000"/>
              </a:lnSpc>
            </a:pPr>
            <a:r>
              <a:rPr lang="en-US" sz="3700" dirty="0"/>
              <a:t>Methods for accessing entities (object sets) </a:t>
            </a:r>
          </a:p>
          <a:p>
            <a:pPr lvl="1">
              <a:lnSpc>
                <a:spcPct val="100000"/>
              </a:lnSpc>
            </a:pPr>
            <a:r>
              <a:rPr lang="en-US" sz="3700" dirty="0"/>
              <a:t>Methods for creating new entities (</a:t>
            </a:r>
            <a:r>
              <a:rPr lang="en-US" sz="37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Add()</a:t>
            </a:r>
            <a:r>
              <a:rPr lang="en-US" sz="3700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700" dirty="0"/>
              <a:t>methods)</a:t>
            </a:r>
          </a:p>
          <a:p>
            <a:pPr lvl="1">
              <a:lnSpc>
                <a:spcPct val="100000"/>
              </a:lnSpc>
            </a:pPr>
            <a:r>
              <a:rPr lang="en-US" sz="3700" dirty="0"/>
              <a:t>Ability to manipulate database data though entity classes</a:t>
            </a:r>
          </a:p>
          <a:p>
            <a:pPr lvl="2">
              <a:lnSpc>
                <a:spcPct val="100000"/>
              </a:lnSpc>
            </a:pPr>
            <a:r>
              <a:rPr lang="en-US" sz="3700" dirty="0"/>
              <a:t> </a:t>
            </a:r>
            <a:r>
              <a:rPr lang="en-US" sz="3500" dirty="0"/>
              <a:t>Read, modify, delete, insert</a:t>
            </a:r>
          </a:p>
          <a:p>
            <a:pPr lvl="1">
              <a:lnSpc>
                <a:spcPct val="100000"/>
              </a:lnSpc>
            </a:pPr>
            <a:r>
              <a:rPr lang="en-US" sz="3700" dirty="0"/>
              <a:t>Easily navigate through the table relationships</a:t>
            </a:r>
          </a:p>
          <a:p>
            <a:pPr lvl="1">
              <a:lnSpc>
                <a:spcPct val="100000"/>
              </a:lnSpc>
            </a:pPr>
            <a:r>
              <a:rPr lang="en-US" sz="3700" dirty="0"/>
              <a:t>Executing LINQ queries as native SQL queries</a:t>
            </a:r>
          </a:p>
          <a:p>
            <a:pPr lvl="1">
              <a:lnSpc>
                <a:spcPct val="100000"/>
              </a:lnSpc>
            </a:pPr>
            <a:r>
              <a:rPr lang="en-US" sz="3700" dirty="0"/>
              <a:t>Create the DB schema in the database server</a:t>
            </a:r>
            <a:endParaRPr lang="bg-BG" sz="37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DbContext</a:t>
            </a:r>
            <a:r>
              <a:rPr lang="en-US" noProof="1">
                <a:cs typeface="Consolas" pitchFamily="49" charset="0"/>
              </a:rPr>
              <a:t> </a:t>
            </a:r>
            <a:r>
              <a:rPr lang="en-US" dirty="0"/>
              <a:t>Class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0154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First create instance of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DbContext</a:t>
            </a:r>
            <a:r>
              <a:rPr lang="en-US" dirty="0"/>
              <a:t>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In the constructor you can pass a database connection string and mapping source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DbContext</a:t>
            </a:r>
            <a:r>
              <a:rPr lang="en-US" dirty="0"/>
              <a:t> properties: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Connection</a:t>
            </a:r>
            <a:r>
              <a:rPr lang="en-US" dirty="0"/>
              <a:t> –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SqlConnection</a:t>
            </a:r>
            <a:r>
              <a:rPr lang="en-US" dirty="0"/>
              <a:t> to be used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CommandTimeout</a:t>
            </a:r>
            <a:r>
              <a:rPr lang="en-US" dirty="0"/>
              <a:t> – SQL commands execution timeout in the DB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All entity classes (tables) are listed as properties</a:t>
            </a:r>
          </a:p>
          <a:p>
            <a:pPr lvl="2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e.g.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IDbSet&lt;Employee&gt;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DbContext Class</a:t>
            </a:r>
            <a:endParaRPr lang="bg-BG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062036" y="1828800"/>
            <a:ext cx="1006157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softUniEntities = new SoftUniEntities();</a:t>
            </a:r>
          </a:p>
        </p:txBody>
      </p:sp>
    </p:spTree>
    <p:extLst>
      <p:ext uri="{BB962C8B-B14F-4D97-AF65-F5344CB8AC3E}">
        <p14:creationId xmlns:p14="http://schemas.microsoft.com/office/powerpoint/2010/main" val="108141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Executing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LINQ-to-Entities</a:t>
            </a:r>
            <a:r>
              <a:rPr lang="en-US" dirty="0"/>
              <a:t> query over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EF</a:t>
            </a:r>
            <a:r>
              <a:rPr lang="en-US" dirty="0"/>
              <a:t> entity: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Employees</a:t>
            </a:r>
            <a:r>
              <a:rPr lang="en-US" dirty="0"/>
              <a:t> property in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DbContext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 with LINQ Query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597024" y="4419600"/>
            <a:ext cx="8764588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200" noProof="1">
                <a:solidFill>
                  <a:srgbClr val="FBEEDC"/>
                </a:solidFill>
              </a:rPr>
              <a:t>public partial class SoftUniEntities : DbContext</a:t>
            </a:r>
          </a:p>
          <a:p>
            <a:r>
              <a:rPr lang="en-US" sz="2200" noProof="1">
                <a:solidFill>
                  <a:srgbClr val="FBEEDC"/>
                </a:solidFill>
              </a:rPr>
              <a:t>{</a:t>
            </a:r>
          </a:p>
          <a:p>
            <a:r>
              <a:rPr lang="en-US" sz="2200" noProof="1">
                <a:solidFill>
                  <a:schemeClr val="tx2">
                    <a:lumMod val="75000"/>
                  </a:schemeClr>
                </a:solidFill>
              </a:rPr>
              <a:t>  public IDbSet&lt;Employee&gt; Employees { get; set; }</a:t>
            </a:r>
          </a:p>
          <a:p>
            <a:r>
              <a:rPr lang="en-US" sz="2200" noProof="1">
                <a:solidFill>
                  <a:srgbClr val="FBEEDC"/>
                </a:solidFill>
              </a:rPr>
              <a:t>  public IDbSet&lt;Project&gt; Projects { get; set; }</a:t>
            </a:r>
          </a:p>
          <a:p>
            <a:r>
              <a:rPr lang="en-US" sz="2200" noProof="1">
                <a:solidFill>
                  <a:srgbClr val="FBEEDC"/>
                </a:solidFill>
              </a:rPr>
              <a:t>  public IDbSet&lt;Department&gt; Departments { get; set; }</a:t>
            </a:r>
          </a:p>
          <a:p>
            <a:r>
              <a:rPr lang="en-US" sz="2200" noProof="1">
                <a:solidFill>
                  <a:srgbClr val="FBEEDC"/>
                </a:solidFill>
              </a:rPr>
              <a:t>}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598612" y="1872496"/>
            <a:ext cx="8764588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(var context = new SoftUniEntities())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var employees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from e in context.Employees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where e.JobTitle == "Design Engineer"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 e; 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609012" y="2369728"/>
            <a:ext cx="2672167" cy="1464052"/>
          </a:xfrm>
          <a:prstGeom prst="wedgeRoundRectCallout">
            <a:avLst>
              <a:gd name="adj1" fmla="val -73058"/>
              <a:gd name="adj2" fmla="val -3111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This will be translated to an SQL query by EF</a:t>
            </a:r>
          </a:p>
        </p:txBody>
      </p:sp>
    </p:spTree>
    <p:extLst>
      <p:ext uri="{BB962C8B-B14F-4D97-AF65-F5344CB8AC3E}">
        <p14:creationId xmlns:p14="http://schemas.microsoft.com/office/powerpoint/2010/main" val="309277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We can also 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extension methods </a:t>
            </a:r>
            <a:r>
              <a:rPr lang="en-US" dirty="0"/>
              <a:t>for constructing the query</a:t>
            </a:r>
          </a:p>
          <a:p>
            <a:endParaRPr lang="en-US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r>
              <a:rPr lang="en-US" dirty="0"/>
              <a:t>Find element by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 with LINQ Query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54224" y="4960435"/>
            <a:ext cx="8154988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(var context = new SoftUniEntities())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project = context.Projects.Find(2);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Console.WriteLine(project.Name);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055812" y="1828800"/>
            <a:ext cx="81534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(var context = new SoftUniEntities())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employees = context.Employees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.Where(c =&gt; c.JobTitle == "Design Engineering")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.Select(c =&gt; c.FirstName)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.ToList();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176231" y="3318934"/>
            <a:ext cx="3718998" cy="535755"/>
          </a:xfrm>
          <a:prstGeom prst="wedgeRoundRectCallout">
            <a:avLst>
              <a:gd name="adj1" fmla="val -92229"/>
              <a:gd name="adj2" fmla="val -5391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This is called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projection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875212" y="3782668"/>
            <a:ext cx="3201014" cy="1118120"/>
          </a:xfrm>
          <a:prstGeom prst="wedgeRoundRectCallout">
            <a:avLst>
              <a:gd name="adj1" fmla="val -69604"/>
              <a:gd name="adj2" fmla="val -4525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ToList()</a:t>
            </a: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method executes the query</a:t>
            </a:r>
          </a:p>
        </p:txBody>
      </p:sp>
    </p:spTree>
    <p:extLst>
      <p:ext uri="{BB962C8B-B14F-4D97-AF65-F5344CB8AC3E}">
        <p14:creationId xmlns:p14="http://schemas.microsoft.com/office/powerpoint/2010/main" val="66725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ORM Technologies – Basic Concepts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Entity Framework – Overview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Reading Data with EF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CRUD Operations Using Entity Framework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Working with LINQ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2" y="1638368"/>
            <a:ext cx="3429001" cy="442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Where()</a:t>
            </a:r>
          </a:p>
          <a:p>
            <a:pPr marL="723900" lvl="1" indent="-346075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Searches by given condition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First()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FirstOrDefault()</a:t>
            </a:r>
          </a:p>
          <a:p>
            <a:pPr marL="723900" lvl="1" indent="-346075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Gets the first matched element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Last()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LastOrDefault()</a:t>
            </a:r>
          </a:p>
          <a:p>
            <a:pPr marL="723900" lvl="1" indent="-346075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Gets the last matched element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Select()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</a:p>
          <a:p>
            <a:pPr lvl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Makes projection (conversion) to another type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OrderBy()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ThenBy()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OrderByDescending()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723900" lvl="1" indent="-346075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Orders a collection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LINQ: Simple Operations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314216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8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8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8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28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8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28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8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8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Any()</a:t>
            </a:r>
          </a:p>
          <a:p>
            <a:pPr marL="723900" lvl="1" indent="-346075">
              <a:lnSpc>
                <a:spcPct val="100000"/>
              </a:lnSpc>
            </a:pPr>
            <a:r>
              <a:rPr lang="en-US" dirty="0"/>
              <a:t>Checks if any element matches a condition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All()</a:t>
            </a:r>
          </a:p>
          <a:p>
            <a:pPr marL="723900" lvl="1" indent="-346075">
              <a:lnSpc>
                <a:spcPct val="100000"/>
              </a:lnSpc>
            </a:pPr>
            <a:r>
              <a:rPr lang="en-US" dirty="0"/>
              <a:t>Checks if all elements match a condition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Distinct()</a:t>
            </a:r>
          </a:p>
          <a:p>
            <a:pPr marL="723900" lvl="1" indent="-346075">
              <a:lnSpc>
                <a:spcPct val="100000"/>
              </a:lnSpc>
            </a:pPr>
            <a:r>
              <a:rPr lang="en-US" dirty="0"/>
              <a:t>Returns only the unique elements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Skip()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noProof="1">
                <a:cs typeface="Consolas" pitchFamily="49" charset="0"/>
              </a:rPr>
              <a:t>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Take()</a:t>
            </a:r>
          </a:p>
          <a:p>
            <a:pPr marL="723900" lvl="1" indent="-346075">
              <a:lnSpc>
                <a:spcPct val="100000"/>
              </a:lnSpc>
            </a:pPr>
            <a:r>
              <a:rPr lang="en-US" dirty="0"/>
              <a:t>Skips or takes X number of elements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LINQ: Simple Operations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205463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8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8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8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28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8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28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8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8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Printing the native database SQL command behind a query: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6600"/>
              </a:spcBef>
            </a:pPr>
            <a:r>
              <a:rPr lang="en-US" dirty="0"/>
              <a:t>Queries can be monitored with Express Profiler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/>
              <a:t>Logging the Native SQL Queries</a:t>
            </a:r>
            <a:endParaRPr lang="bg-BG" sz="3900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912812" y="2231648"/>
            <a:ext cx="1036320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noProof="1">
                <a:solidFill>
                  <a:srgbClr val="FBEEDC"/>
                </a:solidFill>
              </a:rPr>
              <a:t>var query = context.Employees;</a:t>
            </a:r>
          </a:p>
          <a:p>
            <a:r>
              <a:rPr lang="en-US" sz="2600" noProof="1">
                <a:solidFill>
                  <a:srgbClr val="FBEEDC"/>
                </a:solidFill>
              </a:rPr>
              <a:t>Console.WriteLine(query.ToString());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1446212" y="5029200"/>
            <a:ext cx="92964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algn="ctr"/>
            <a:r>
              <a:rPr lang="en-US" sz="3200" noProof="1">
                <a:solidFill>
                  <a:srgbClr val="FBEEDC"/>
                </a:solidFill>
                <a:hlinkClick r:id="rId3"/>
              </a:rPr>
              <a:t>https://expressprofiler.codeplex.com/</a:t>
            </a:r>
            <a:endParaRPr lang="en-US" sz="3200" noProof="1">
              <a:solidFill>
                <a:srgbClr val="FBEE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46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Operations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12" y="1586719"/>
            <a:ext cx="7467600" cy="30014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Entity Framework</a:t>
            </a:r>
          </a:p>
        </p:txBody>
      </p:sp>
    </p:spTree>
    <p:extLst>
      <p:ext uri="{BB962C8B-B14F-4D97-AF65-F5344CB8AC3E}">
        <p14:creationId xmlns:p14="http://schemas.microsoft.com/office/powerpoint/2010/main" val="696335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1"/>
              <a:t>To create a new database row use the method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Add(…)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/>
              <a:t>of the </a:t>
            </a:r>
            <a:r>
              <a:rPr lang="en-US" dirty="0"/>
              <a:t>corresponding </a:t>
            </a:r>
            <a:r>
              <a:rPr lang="en-US" noProof="1"/>
              <a:t>collection: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Data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519236" y="2590800"/>
            <a:ext cx="8689976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project = new Project()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Name = "Judge System",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StartDate = new DateTime(2015, 4, 15),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context.Projects.Add(project);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context.SaveChanges();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751012" y="5524500"/>
            <a:ext cx="8686800" cy="11049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bg-BG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399212" y="5908391"/>
            <a:ext cx="4270376" cy="535755"/>
          </a:xfrm>
          <a:prstGeom prst="wedgeRoundRectCallout">
            <a:avLst>
              <a:gd name="adj1" fmla="val -57576"/>
              <a:gd name="adj2" fmla="val -53450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Execute SQL statement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367846" y="1973708"/>
            <a:ext cx="2841366" cy="838200"/>
          </a:xfrm>
          <a:prstGeom prst="wedgeRoundRectCallout">
            <a:avLst>
              <a:gd name="adj1" fmla="val -65298"/>
              <a:gd name="adj2" fmla="val 4960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Create a new project object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941082" y="4489575"/>
            <a:ext cx="4572000" cy="535755"/>
          </a:xfrm>
          <a:prstGeom prst="wedgeRoundRectCallout">
            <a:avLst>
              <a:gd name="adj1" fmla="val -40204"/>
              <a:gd name="adj2" fmla="val 8717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Mark the object for inserting</a:t>
            </a:r>
          </a:p>
        </p:txBody>
      </p:sp>
    </p:spTree>
    <p:extLst>
      <p:ext uri="{BB962C8B-B14F-4D97-AF65-F5344CB8AC3E}">
        <p14:creationId xmlns:p14="http://schemas.microsoft.com/office/powerpoint/2010/main" val="241051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We can also add cascading entities to the database:</a:t>
            </a:r>
          </a:p>
          <a:p>
            <a:pPr>
              <a:lnSpc>
                <a:spcPct val="100000"/>
              </a:lnSpc>
              <a:spcBef>
                <a:spcPts val="28200"/>
              </a:spcBef>
            </a:pP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Project</a:t>
            </a:r>
            <a:r>
              <a:rPr lang="en-US" dirty="0"/>
              <a:t> will be added when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dirty="0"/>
              <a:t> entity (employee) is inserted to the database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 Inserts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3436" y="2071467"/>
            <a:ext cx="10518776" cy="29577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19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rgbClr val="FBEEDC"/>
                </a:solidFill>
              </a:rPr>
              <a:t>Employee employee = new Employee();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rgbClr val="FBEEDC"/>
                </a:solidFill>
              </a:rPr>
              <a:t>employee.FirstName = "Petya";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rgbClr val="FBEEDC"/>
                </a:solidFill>
              </a:rPr>
              <a:t>employee.LastName = "Grozdarska";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employee.Projects.Add(new Project { Name = "SoftUni Conf"} ); 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rgbClr val="FBEEDC"/>
                </a:solidFill>
              </a:rPr>
              <a:t>softUniEntities.Employees.Add(employee);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rgbClr val="FBEEDC"/>
                </a:solidFill>
              </a:rPr>
              <a:t>softUniEntities.SaveChanges();</a:t>
            </a:r>
          </a:p>
        </p:txBody>
      </p:sp>
    </p:spTree>
    <p:extLst>
      <p:ext uri="{BB962C8B-B14F-4D97-AF65-F5344CB8AC3E}">
        <p14:creationId xmlns:p14="http://schemas.microsoft.com/office/powerpoint/2010/main" val="250065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DbContext</a:t>
            </a:r>
            <a:r>
              <a:rPr lang="en-US" dirty="0"/>
              <a:t> allows modifying entity properties and persisting them in the database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Just load an entity, modify it and call </a:t>
            </a: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SaveChanges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DbContext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automatically tracks all changes made on its entity objects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Existing Data</a:t>
            </a:r>
            <a:endParaRPr lang="bg-BG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912812" y="4346138"/>
            <a:ext cx="10501199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 employee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softUniEntities.Employees.First();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employees.FirstName = "Alex";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context.SaveChanges();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605567" y="5648581"/>
            <a:ext cx="2514600" cy="886202"/>
          </a:xfrm>
          <a:prstGeom prst="wedgeRoundRectCallout">
            <a:avLst>
              <a:gd name="adj1" fmla="val -68252"/>
              <a:gd name="adj2" fmla="val -3145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This will execute an SQL UPDATE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304212" y="4525368"/>
            <a:ext cx="2999371" cy="1342032"/>
          </a:xfrm>
          <a:prstGeom prst="wedgeRoundRectCallout">
            <a:avLst>
              <a:gd name="adj1" fmla="val -70858"/>
              <a:gd name="adj2" fmla="val -1617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This will execute an SQL  SELECT to load the first order</a:t>
            </a:r>
          </a:p>
        </p:txBody>
      </p:sp>
    </p:spTree>
    <p:extLst>
      <p:ext uri="{BB962C8B-B14F-4D97-AF65-F5344CB8AC3E}">
        <p14:creationId xmlns:p14="http://schemas.microsoft.com/office/powerpoint/2010/main" val="420111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Delete is done by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Remove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()</a:t>
            </a:r>
            <a:r>
              <a:rPr lang="en-US" dirty="0"/>
              <a:t> on the specified entity collection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SaveChanges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()</a:t>
            </a:r>
            <a:r>
              <a:rPr lang="en-US" dirty="0"/>
              <a:t> method performs the delete action in the database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Existing Data</a:t>
            </a:r>
            <a:endParaRPr lang="bg-BG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760412" y="3367183"/>
            <a:ext cx="10366376" cy="20005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 employee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softUniEntities.Employees.First();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softUniEntities.Employees.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(employee);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softUniEntities.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SaveChanges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851673" y="3200400"/>
            <a:ext cx="3829478" cy="1019105"/>
          </a:xfrm>
          <a:prstGeom prst="wedgeRoundRectCallout">
            <a:avLst>
              <a:gd name="adj1" fmla="val -59647"/>
              <a:gd name="adj2" fmla="val 5554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Mark the entity for deleting at the next save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021608" y="4925960"/>
            <a:ext cx="3500539" cy="941440"/>
          </a:xfrm>
          <a:prstGeom prst="wedgeRoundRectCallout">
            <a:avLst>
              <a:gd name="adj1" fmla="val -67309"/>
              <a:gd name="adj2" fmla="val -2575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This will execute the SQL DELETE command</a:t>
            </a:r>
          </a:p>
        </p:txBody>
      </p:sp>
    </p:spTree>
    <p:extLst>
      <p:ext uri="{BB962C8B-B14F-4D97-AF65-F5344CB8AC3E}">
        <p14:creationId xmlns:p14="http://schemas.microsoft.com/office/powerpoint/2010/main" val="338308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7885199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ORM frameworks map database schema to objects in a programming language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Entity Framework is the standard .NET ORM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LINQ can be used to query the DB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56" y="1377953"/>
            <a:ext cx="3791856" cy="281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5"/>
          <p:cNvSpPr txBox="1">
            <a:spLocks/>
          </p:cNvSpPr>
          <p:nvPr/>
        </p:nvSpPr>
        <p:spPr>
          <a:xfrm>
            <a:off x="608012" y="3733800"/>
            <a:ext cx="72390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employees = context.Employees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.Where(c =&gt; c.JobTitle == "Design Engineering")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.Select(c =&gt; c.FirstName)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.ToList();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Entity Framework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6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8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1" name="Picture 18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6" name="Picture 19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7" name="Picture 21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8" name="Picture 22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9" name="Picture 23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30" name="Picture 24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31" name="Picture 3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637212" y="1276030"/>
            <a:ext cx="1775430" cy="789516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584789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/>
              <a:t>#Entity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976110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9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512062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48768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ORM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Object-Relational Mapping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613" y="945572"/>
            <a:ext cx="6705598" cy="370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60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Object-Relational Mapping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ORM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  <a:r>
              <a:rPr lang="en-US" dirty="0"/>
              <a:t> is a programming technique for automatic mapping of data and schema</a:t>
            </a:r>
          </a:p>
          <a:p>
            <a:pPr lvl="1"/>
            <a:r>
              <a:rPr lang="en-US" dirty="0"/>
              <a:t>Creates a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virtual object database</a:t>
            </a:r>
            <a:r>
              <a:rPr lang="en-US" dirty="0"/>
              <a:t>" for the programming language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ORM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frameworks</a:t>
            </a:r>
            <a:r>
              <a:rPr lang="en-US" dirty="0"/>
              <a:t> automatically generate SQL to perform data operations</a:t>
            </a:r>
            <a:endParaRPr lang="bg-BG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ORM frameworks </a:t>
            </a:r>
            <a:r>
              <a:rPr lang="en-US" dirty="0"/>
              <a:t>typically provide the following functionality:</a:t>
            </a:r>
          </a:p>
          <a:p>
            <a:pPr lvl="1"/>
            <a:r>
              <a:rPr lang="en-US" dirty="0"/>
              <a:t>Creating object model by database schema (DB first model)</a:t>
            </a:r>
          </a:p>
          <a:p>
            <a:pPr lvl="1"/>
            <a:r>
              <a:rPr lang="en-US" dirty="0"/>
              <a:t>Creating database schema by object model</a:t>
            </a:r>
            <a:r>
              <a:rPr lang="bg-BG" dirty="0"/>
              <a:t> (</a:t>
            </a:r>
            <a:r>
              <a:rPr lang="en-US" dirty="0"/>
              <a:t>code first model)</a:t>
            </a:r>
          </a:p>
          <a:p>
            <a:pPr lvl="1"/>
            <a:r>
              <a:rPr lang="en-US" dirty="0"/>
              <a:t>Querying data by object-oriented API (e.g. LINQ queries)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Frameworks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70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Advantages and Disadvantages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Object-relational mapping (ORM) advantages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Developer productivity: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writing less code</a:t>
            </a:r>
          </a:p>
          <a:p>
            <a:pPr lvl="1">
              <a:lnSpc>
                <a:spcPct val="100000"/>
              </a:lnSpc>
            </a:pPr>
            <a:r>
              <a:rPr lang="da-DK" dirty="0"/>
              <a:t>Abstract from differences between object and relational world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Manageability of the CRUD operations for complex relationships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Easier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maintainability</a:t>
            </a:r>
          </a:p>
          <a:p>
            <a:pPr>
              <a:lnSpc>
                <a:spcPct val="100000"/>
              </a:lnSpc>
            </a:pPr>
            <a:r>
              <a:rPr lang="en-US" dirty="0"/>
              <a:t>Disadvantages: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Reduced performance </a:t>
            </a:r>
            <a:r>
              <a:rPr lang="en-US" dirty="0"/>
              <a:t>(due to overhead or incorrect ORM use)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Reduces flexibility (some operations are hard for implementing)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29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 and Features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3" y="1752600"/>
            <a:ext cx="2438400" cy="2438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01660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Entity Framework </a:t>
            </a:r>
            <a:r>
              <a:rPr lang="en-US" dirty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EF</a:t>
            </a:r>
            <a:r>
              <a:rPr lang="en-US" dirty="0"/>
              <a:t>)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is the standard ORM framework for .NET</a:t>
            </a:r>
          </a:p>
          <a:p>
            <a:pPr lvl="1"/>
            <a:r>
              <a:rPr lang="en-US" dirty="0"/>
              <a:t>Integrated with </a:t>
            </a:r>
            <a:r>
              <a:rPr lang="en-US" dirty="0">
                <a:solidFill>
                  <a:schemeClr val="accent1"/>
                </a:solidFill>
              </a:rPr>
              <a:t>Visual Studio</a:t>
            </a:r>
          </a:p>
          <a:p>
            <a:pPr>
              <a:lnSpc>
                <a:spcPct val="100000"/>
              </a:lnSpc>
            </a:pPr>
            <a:r>
              <a:rPr lang="en-US" dirty="0"/>
              <a:t>Provides LINQ-based data queries and CRUD operations</a:t>
            </a:r>
          </a:p>
          <a:p>
            <a:pPr>
              <a:lnSpc>
                <a:spcPct val="100000"/>
              </a:lnSpc>
            </a:pPr>
            <a:r>
              <a:rPr lang="en-US" dirty="0"/>
              <a:t>Automatic change tracking of in-memory objects</a:t>
            </a:r>
          </a:p>
          <a:p>
            <a:pPr>
              <a:lnSpc>
                <a:spcPct val="100000"/>
              </a:lnSpc>
            </a:pPr>
            <a:r>
              <a:rPr lang="en-US" dirty="0"/>
              <a:t>Works with any relational database</a:t>
            </a:r>
          </a:p>
          <a:p>
            <a:pPr>
              <a:lnSpc>
                <a:spcPct val="100000"/>
              </a:lnSpc>
            </a:pPr>
            <a:r>
              <a:rPr lang="en-US" dirty="0"/>
              <a:t>Open source with independent release cycle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and Features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1824036" y="5358825"/>
            <a:ext cx="853757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hlinkClick r:id="rId2"/>
              </a:rPr>
              <a:t>github.com/aspnet/EntityFramework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94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Basic Workflow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057" y="3352800"/>
            <a:ext cx="2244280" cy="30772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666" y="3352800"/>
            <a:ext cx="2434404" cy="307729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799" y="3352800"/>
            <a:ext cx="2329393" cy="30772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51409" y="1151118"/>
            <a:ext cx="34670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3200" dirty="0"/>
              <a:t>Write &amp; execute query over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IQueryable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11933" y="1151118"/>
            <a:ext cx="36611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3200" dirty="0"/>
              <a:t>EF generates &amp; executes an SQL query in the DB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5612" y="1151118"/>
            <a:ext cx="3429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dirty="0"/>
              <a:t>Define the data model (use a DB Visual designer or code first)</a:t>
            </a:r>
          </a:p>
        </p:txBody>
      </p:sp>
    </p:spTree>
    <p:extLst>
      <p:ext uri="{BB962C8B-B14F-4D97-AF65-F5344CB8AC3E}">
        <p14:creationId xmlns:p14="http://schemas.microsoft.com/office/powerpoint/2010/main" val="221624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0" grpId="0"/>
    </p:bld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410</TotalTime>
  <Words>1654</Words>
  <Application>Microsoft Office PowerPoint</Application>
  <PresentationFormat>Custom</PresentationFormat>
  <Paragraphs>293</Paragraphs>
  <Slides>31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SoftUni 16x9</vt:lpstr>
      <vt:lpstr>Introduction to Entity Framework </vt:lpstr>
      <vt:lpstr>Table of Contents</vt:lpstr>
      <vt:lpstr>Questions</vt:lpstr>
      <vt:lpstr>Introduction to ORM</vt:lpstr>
      <vt:lpstr>ORM Frameworks</vt:lpstr>
      <vt:lpstr>ORM Advantages and Disadvantages</vt:lpstr>
      <vt:lpstr>Entity Framework</vt:lpstr>
      <vt:lpstr>Overview and Features</vt:lpstr>
      <vt:lpstr>EF: Basic Workflow</vt:lpstr>
      <vt:lpstr>EF: Basic Workflow (2)</vt:lpstr>
      <vt:lpstr>Entity Framework in Visual Studio</vt:lpstr>
      <vt:lpstr>Entity Framework in Visual Studio (2)</vt:lpstr>
      <vt:lpstr>EF Components</vt:lpstr>
      <vt:lpstr>EF Components (2)</vt:lpstr>
      <vt:lpstr>Reading Data</vt:lpstr>
      <vt:lpstr>The DbContext Class</vt:lpstr>
      <vt:lpstr>Using DbContext Class</vt:lpstr>
      <vt:lpstr>Reading Data with LINQ Query</vt:lpstr>
      <vt:lpstr>Reading Data with LINQ Query</vt:lpstr>
      <vt:lpstr>LINQ: Simple Operations</vt:lpstr>
      <vt:lpstr>LINQ: Simple Operations (2)</vt:lpstr>
      <vt:lpstr>Logging the Native SQL Queries</vt:lpstr>
      <vt:lpstr>CRUD Operations</vt:lpstr>
      <vt:lpstr>Creating New Data</vt:lpstr>
      <vt:lpstr>Cascading Inserts</vt:lpstr>
      <vt:lpstr>Updating Existing Data</vt:lpstr>
      <vt:lpstr>Deleting Existing Data</vt:lpstr>
      <vt:lpstr>Summary</vt:lpstr>
      <vt:lpstr>Introduction to Entity Framework </vt:lpstr>
      <vt:lpstr>License</vt:lpstr>
      <vt:lpstr>Free Trainings @ Software University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Databases, SQL, programming, SoftUni, Software University, programming, software development, software engineering, course, database systems</cp:keywords>
  <dc:description>Software University Foundation - http://softuni.org</dc:description>
  <cp:lastModifiedBy>Viktor Kostadinov</cp:lastModifiedBy>
  <cp:revision>46</cp:revision>
  <dcterms:created xsi:type="dcterms:W3CDTF">2014-01-02T17:00:34Z</dcterms:created>
  <dcterms:modified xsi:type="dcterms:W3CDTF">2017-02-22T10:57:33Z</dcterms:modified>
  <cp:category>db;databases;sql;programming;computer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