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276" r:id="rId4"/>
    <p:sldId id="408" r:id="rId5"/>
    <p:sldId id="427" r:id="rId6"/>
    <p:sldId id="431" r:id="rId7"/>
    <p:sldId id="432" r:id="rId8"/>
    <p:sldId id="428" r:id="rId9"/>
    <p:sldId id="433" r:id="rId10"/>
    <p:sldId id="416" r:id="rId11"/>
    <p:sldId id="410" r:id="rId12"/>
    <p:sldId id="417" r:id="rId13"/>
    <p:sldId id="423" r:id="rId14"/>
    <p:sldId id="413" r:id="rId15"/>
    <p:sldId id="424" r:id="rId16"/>
    <p:sldId id="425" r:id="rId17"/>
    <p:sldId id="426" r:id="rId18"/>
    <p:sldId id="434" r:id="rId19"/>
    <p:sldId id="414" r:id="rId20"/>
    <p:sldId id="421" r:id="rId21"/>
    <p:sldId id="349" r:id="rId22"/>
    <p:sldId id="405" r:id="rId23"/>
    <p:sldId id="404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Untitled Section" id="{40E748A4-D118-4164-896F-6AFD72096521}">
          <p14:sldIdLst>
            <p14:sldId id="427"/>
            <p14:sldId id="431"/>
            <p14:sldId id="432"/>
            <p14:sldId id="428"/>
            <p14:sldId id="433"/>
          </p14:sldIdLst>
        </p14:section>
        <p14:section name="Migrations" id="{9253BC08-E567-4147-82C6-ACEF1C380804}">
          <p14:sldIdLst>
            <p14:sldId id="416"/>
            <p14:sldId id="410"/>
            <p14:sldId id="417"/>
            <p14:sldId id="423"/>
            <p14:sldId id="413"/>
            <p14:sldId id="424"/>
            <p14:sldId id="425"/>
            <p14:sldId id="426"/>
            <p14:sldId id="434"/>
          </p14:sldIdLst>
        </p14:section>
        <p14:section name="Database Seeding" id="{FBBBF9A4-EC5A-47D8-B5F5-CEF5BB98DD30}">
          <p14:sldIdLst>
            <p14:sldId id="414"/>
          </p14:sldIdLst>
        </p14:section>
        <p14:section name="Production Scripts" id="{2C38BD2B-C81E-4302-9A1D-B6DE4CBF8D4D}">
          <p14:sldIdLst>
            <p14:sldId id="421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68" d="100"/>
          <a:sy n="68" d="100"/>
        </p:scale>
        <p:origin x="12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data.entity.migrations.dbmigration%28v=vs.113%29.aspx?f=255&amp;MSPPError=-214721739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Code First (Advanced)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Automatic and Manual Migrations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4779" y="352289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6119224" y="3360322"/>
            <a:ext cx="8595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We can't always recreate the database when changes arise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 First Migrations</a:t>
            </a:r>
            <a:r>
              <a:rPr lang="en-US" dirty="0"/>
              <a:t> we can handle differences between models and database in a non-destructive way</a:t>
            </a:r>
          </a:p>
          <a:p>
            <a:pPr lvl="1"/>
            <a:r>
              <a:rPr lang="en-US" dirty="0"/>
              <a:t>Preserve existing data</a:t>
            </a:r>
          </a:p>
          <a:p>
            <a:pPr lvl="1"/>
            <a:r>
              <a:rPr lang="en-US" dirty="0"/>
              <a:t>Share changes trough </a:t>
            </a:r>
            <a:r>
              <a:rPr lang="en-US" dirty="0">
                <a:solidFill>
                  <a:schemeClr val="accent1"/>
                </a:solidFill>
              </a:rPr>
              <a:t>Source Control </a:t>
            </a:r>
          </a:p>
          <a:p>
            <a:pPr lvl="1"/>
            <a:r>
              <a:rPr lang="en-US" dirty="0"/>
              <a:t>Allow </a:t>
            </a:r>
            <a:r>
              <a:rPr lang="en-US" dirty="0">
                <a:solidFill>
                  <a:schemeClr val="accent1"/>
                </a:solidFill>
              </a:rPr>
              <a:t>rapid deployment </a:t>
            </a:r>
            <a:r>
              <a:rPr lang="en-US" dirty="0"/>
              <a:t>in a production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Changes</a:t>
            </a:r>
          </a:p>
        </p:txBody>
      </p:sp>
    </p:spTree>
    <p:extLst>
      <p:ext uri="{BB962C8B-B14F-4D97-AF65-F5344CB8AC3E}">
        <p14:creationId xmlns:p14="http://schemas.microsoft.com/office/powerpoint/2010/main" val="30655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Migrations, open the </a:t>
            </a:r>
            <a:r>
              <a:rPr lang="en-US" dirty="0">
                <a:solidFill>
                  <a:schemeClr val="accent1"/>
                </a:solidFill>
              </a:rPr>
              <a:t>Package Manager Console</a:t>
            </a:r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noProof="1">
                <a:sym typeface="Wingdings" panose="05000000000000000000" pitchFamily="2" charset="2"/>
              </a:rPr>
              <a:t>NuGet</a:t>
            </a:r>
            <a:r>
              <a:rPr lang="en-US" dirty="0">
                <a:sym typeface="Wingdings" panose="05000000000000000000" pitchFamily="2" charset="2"/>
              </a:rPr>
              <a:t> Package Manager  Package Manager Console</a:t>
            </a:r>
          </a:p>
          <a:p>
            <a:r>
              <a:rPr lang="en-US" dirty="0">
                <a:sym typeface="Wingdings" panose="05000000000000000000" pitchFamily="2" charset="2"/>
              </a:rPr>
              <a:t>Enter the following command:</a:t>
            </a:r>
          </a:p>
          <a:p>
            <a:pPr>
              <a:spcBef>
                <a:spcPts val="8400"/>
              </a:spcBef>
            </a:pPr>
            <a:r>
              <a:rPr lang="en-US" dirty="0">
                <a:sym typeface="Wingdings" panose="05000000000000000000" pitchFamily="2" charset="2"/>
              </a:rPr>
              <a:t>This creates an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Initial Migration</a:t>
            </a:r>
          </a:p>
          <a:p>
            <a:r>
              <a:rPr lang="en-US" dirty="0">
                <a:sym typeface="Wingdings" panose="05000000000000000000" pitchFamily="2" charset="2"/>
              </a:rPr>
              <a:t>For additional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parameters</a:t>
            </a:r>
            <a:r>
              <a:rPr lang="en-US" dirty="0">
                <a:sym typeface="Wingdings" panose="05000000000000000000" pitchFamily="2" charset="2"/>
              </a:rPr>
              <a:t> (e.g. to change Context) see: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 in Visual Studio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8260" y="3351523"/>
            <a:ext cx="891195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Enable-Migrations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78260" y="5739825"/>
            <a:ext cx="891195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get-help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Enable-Migrations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-detailed</a:t>
            </a:r>
          </a:p>
        </p:txBody>
      </p:sp>
    </p:spTree>
    <p:extLst>
      <p:ext uri="{BB962C8B-B14F-4D97-AF65-F5344CB8AC3E}">
        <p14:creationId xmlns:p14="http://schemas.microsoft.com/office/powerpoint/2010/main" val="33559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Automatic Migrations, enter in the </a:t>
            </a:r>
            <a:r>
              <a:rPr lang="en-US" dirty="0">
                <a:solidFill>
                  <a:schemeClr val="accent1"/>
                </a:solidFill>
              </a:rPr>
              <a:t>console</a:t>
            </a:r>
            <a:r>
              <a:rPr lang="en-US" dirty="0"/>
              <a:t>:</a:t>
            </a:r>
          </a:p>
          <a:p>
            <a:pPr>
              <a:spcBef>
                <a:spcPts val="9000"/>
              </a:spcBef>
            </a:pPr>
            <a:r>
              <a:rPr lang="en-US" dirty="0"/>
              <a:t>When the </a:t>
            </a:r>
            <a:r>
              <a:rPr lang="en-US" dirty="0">
                <a:solidFill>
                  <a:schemeClr val="accent1"/>
                </a:solidFill>
              </a:rPr>
              <a:t>code is changed</a:t>
            </a:r>
            <a:r>
              <a:rPr lang="en-US" dirty="0"/>
              <a:t>, a migration will be created</a:t>
            </a:r>
          </a:p>
          <a:p>
            <a:r>
              <a:rPr lang="en-US" dirty="0">
                <a:solidFill>
                  <a:schemeClr val="accent1"/>
                </a:solidFill>
              </a:rPr>
              <a:t>Apply changes </a:t>
            </a:r>
            <a:r>
              <a:rPr lang="en-US" dirty="0"/>
              <a:t>to database trough the console:</a:t>
            </a:r>
          </a:p>
          <a:p>
            <a:pPr>
              <a:spcBef>
                <a:spcPts val="12000"/>
              </a:spcBef>
            </a:pPr>
            <a:r>
              <a:rPr lang="en-US" dirty="0"/>
              <a:t>Some changes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 done trough automatic migrations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Migrations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436" y="2057400"/>
            <a:ext cx="1043595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Enable-Migrations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–EnableAutomaticMigrations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6436" y="4749225"/>
            <a:ext cx="1043595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 -Verbose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99212" y="4343400"/>
            <a:ext cx="3367200" cy="527804"/>
          </a:xfrm>
          <a:prstGeom prst="wedgeRoundRectCallout">
            <a:avLst>
              <a:gd name="adj1" fmla="val -48894"/>
              <a:gd name="adj2" fmla="val 961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 resulting SQL</a:t>
            </a:r>
          </a:p>
        </p:txBody>
      </p:sp>
    </p:spTree>
    <p:extLst>
      <p:ext uri="{BB962C8B-B14F-4D97-AF65-F5344CB8AC3E}">
        <p14:creationId xmlns:p14="http://schemas.microsoft.com/office/powerpoint/2010/main" val="21095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Entity Framework to use automatic migrations from the context constructor:</a:t>
            </a:r>
          </a:p>
          <a:p>
            <a:pPr>
              <a:spcBef>
                <a:spcPts val="11400"/>
              </a:spcBef>
            </a:pPr>
            <a:r>
              <a:rPr lang="en-US" dirty="0"/>
              <a:t>Allow changes that remove existing columns: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Migrations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37967" y="2457271"/>
            <a:ext cx="999253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MigrateDatabaseToLatestVersion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&lt;MyDbContext,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7964" y="4538008"/>
            <a:ext cx="999254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Configuration()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this.AutomaticMigrationsEnabled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AutomaticMigrationDataLossAllowed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13784" y="4380547"/>
            <a:ext cx="4419600" cy="953453"/>
          </a:xfrm>
          <a:prstGeom prst="wedgeRoundRectCallout">
            <a:avLst>
              <a:gd name="adj1" fmla="val -67544"/>
              <a:gd name="adj2" fmla="val -92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 generated class, found under "Migrations"</a:t>
            </a:r>
          </a:p>
        </p:txBody>
      </p:sp>
    </p:spTree>
    <p:extLst>
      <p:ext uri="{BB962C8B-B14F-4D97-AF65-F5344CB8AC3E}">
        <p14:creationId xmlns:p14="http://schemas.microsoft.com/office/powerpoint/2010/main" val="1991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Code-based migrations provide </a:t>
            </a:r>
            <a:r>
              <a:rPr lang="en-US" dirty="0">
                <a:solidFill>
                  <a:schemeClr val="accent1"/>
                </a:solidFill>
              </a:rPr>
              <a:t>full control</a:t>
            </a:r>
          </a:p>
          <a:p>
            <a:r>
              <a:rPr lang="en-US" dirty="0"/>
              <a:t>To create migration, enter in the console:</a:t>
            </a:r>
          </a:p>
          <a:p>
            <a:pPr>
              <a:spcBef>
                <a:spcPts val="7800"/>
              </a:spcBef>
            </a:pPr>
            <a:r>
              <a:rPr lang="en-US" dirty="0"/>
              <a:t>To apply migration:</a:t>
            </a:r>
          </a:p>
          <a:p>
            <a:pPr>
              <a:spcBef>
                <a:spcPts val="7800"/>
              </a:spcBef>
            </a:pPr>
            <a:r>
              <a:rPr lang="en-US" dirty="0"/>
              <a:t>To apply specific migration (including going to previous version):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Migrations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46212" y="2667000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Add-Migration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[Name]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4267200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5867400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–TargetMigration: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&lt;Name&gt;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3200400"/>
            <a:ext cx="3367200" cy="527804"/>
          </a:xfrm>
          <a:prstGeom prst="wedgeRoundRectCallout">
            <a:avLst>
              <a:gd name="adj1" fmla="val -48129"/>
              <a:gd name="adj2" fmla="val -917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 is optional</a:t>
            </a:r>
          </a:p>
        </p:txBody>
      </p:sp>
    </p:spTree>
    <p:extLst>
      <p:ext uri="{BB962C8B-B14F-4D97-AF65-F5344CB8AC3E}">
        <p14:creationId xmlns:p14="http://schemas.microsoft.com/office/powerpoint/2010/main" val="17938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 are created for each migration:</a:t>
            </a:r>
          </a:p>
          <a:p>
            <a:pPr lvl="1"/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Up()</a:t>
            </a:r>
            <a:r>
              <a:rPr lang="en-US" dirty="0"/>
              <a:t> – update database to current model</a:t>
            </a:r>
          </a:p>
          <a:p>
            <a:pPr lvl="1"/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Down()</a:t>
            </a:r>
            <a:r>
              <a:rPr lang="en-US" dirty="0"/>
              <a:t> – go back to previous version</a:t>
            </a:r>
          </a:p>
          <a:p>
            <a:r>
              <a:rPr lang="en-US" dirty="0"/>
              <a:t>You can add custom mappings to the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Up</a:t>
            </a:r>
            <a:r>
              <a:rPr lang="en-US" dirty="0"/>
              <a:t> method</a:t>
            </a:r>
          </a:p>
          <a:p>
            <a:r>
              <a:rPr lang="en-US" dirty="0"/>
              <a:t>To add an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Migration Mappings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3601" y="4648200"/>
            <a:ext cx="1050162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("Car",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"RegistrationNumber",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true,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"IX_Car_BrandId");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3212" y="3952397"/>
            <a:ext cx="2647978" cy="527804"/>
          </a:xfrm>
          <a:prstGeom prst="wedgeRoundRectCallout">
            <a:avLst>
              <a:gd name="adj1" fmla="val -41343"/>
              <a:gd name="adj2" fmla="val 122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25612" y="4003474"/>
            <a:ext cx="3058377" cy="953453"/>
          </a:xfrm>
          <a:prstGeom prst="wedgeRoundRectCallout">
            <a:avLst>
              <a:gd name="adj1" fmla="val -56642"/>
              <a:gd name="adj2" fmla="val 875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(can be array)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92901" y="5721441"/>
            <a:ext cx="3367200" cy="527804"/>
          </a:xfrm>
          <a:prstGeom prst="wedgeRoundRectCallout">
            <a:avLst>
              <a:gd name="adj1" fmla="val -71460"/>
              <a:gd name="adj2" fmla="val 424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Index name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5721441"/>
            <a:ext cx="1814400" cy="527804"/>
          </a:xfrm>
          <a:prstGeom prst="wedgeRoundRectCallout">
            <a:avLst>
              <a:gd name="adj1" fmla="val 81859"/>
              <a:gd name="adj2" fmla="val -429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Unique?</a:t>
            </a:r>
          </a:p>
        </p:txBody>
      </p:sp>
    </p:spTree>
    <p:extLst>
      <p:ext uri="{BB962C8B-B14F-4D97-AF65-F5344CB8AC3E}">
        <p14:creationId xmlns:p14="http://schemas.microsoft.com/office/powerpoint/2010/main" val="109588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</a:t>
            </a:r>
            <a:r>
              <a:rPr lang="en-US" dirty="0">
                <a:solidFill>
                  <a:schemeClr val="accent1"/>
                </a:solidFill>
              </a:rPr>
              <a:t>non-nullable</a:t>
            </a:r>
            <a:r>
              <a:rPr lang="en-US" dirty="0"/>
              <a:t> column, EF will assign the language specific initial value</a:t>
            </a:r>
          </a:p>
          <a:p>
            <a:r>
              <a:rPr lang="en-US" dirty="0"/>
              <a:t>To assign custom default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Migration Mappings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49424" y="3620631"/>
            <a:ext cx="8686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("dbo.Blogs",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"Rating",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 =&gt; c.Int(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nullable: false,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defaultValue: 3));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18212" y="2971800"/>
            <a:ext cx="2647978" cy="527804"/>
          </a:xfrm>
          <a:prstGeom prst="wedgeRoundRectCallout">
            <a:avLst>
              <a:gd name="adj1" fmla="val -47666"/>
              <a:gd name="adj2" fmla="val 1107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0412" y="4559303"/>
            <a:ext cx="2677377" cy="527804"/>
          </a:xfrm>
          <a:prstGeom prst="wedgeRoundRectCallout">
            <a:avLst>
              <a:gd name="adj1" fmla="val 55792"/>
              <a:gd name="adj2" fmla="val -1052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273765" y="4031499"/>
            <a:ext cx="2415522" cy="527804"/>
          </a:xfrm>
          <a:prstGeom prst="wedgeRoundRectCallout">
            <a:avLst>
              <a:gd name="adj1" fmla="val -58647"/>
              <a:gd name="adj2" fmla="val 839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2" y="5923003"/>
            <a:ext cx="2567922" cy="527804"/>
          </a:xfrm>
          <a:prstGeom prst="wedgeRoundRectCallout">
            <a:avLst>
              <a:gd name="adj1" fmla="val -50219"/>
              <a:gd name="adj2" fmla="val -1088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535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 it's best to use raw SQL to update the database</a:t>
            </a:r>
          </a:p>
          <a:p>
            <a:r>
              <a:rPr lang="en-US" dirty="0"/>
              <a:t>To execute an SQL statement in a migration:</a:t>
            </a:r>
          </a:p>
          <a:p>
            <a:pPr>
              <a:spcBef>
                <a:spcPts val="27000"/>
              </a:spcBef>
            </a:pPr>
            <a:r>
              <a:rPr lang="en-US" dirty="0"/>
              <a:t>See the </a:t>
            </a:r>
            <a:r>
              <a:rPr lang="en-US" noProof="1">
                <a:hlinkClick r:id="rId2"/>
              </a:rPr>
              <a:t>DbMigration documentation</a:t>
            </a:r>
            <a:r>
              <a:rPr lang="en-US" noProof="1"/>
              <a:t> </a:t>
            </a:r>
            <a:r>
              <a:rPr lang="en-US" dirty="0"/>
              <a:t>for all available 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Migration Mappings (3)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66836" y="4025205"/>
            <a:ext cx="94519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"UPDATE dbo.Posts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SET Abstract = LEFT(Content,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WHERE Abstract IS NULL");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208212" y="2734719"/>
            <a:ext cx="3048000" cy="953453"/>
          </a:xfrm>
          <a:prstGeom prst="wedgeRoundRectCallout">
            <a:avLst>
              <a:gd name="adj1" fmla="val -41328"/>
              <a:gd name="adj2" fmla="val 904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Enable multi-line strings in C#</a:t>
            </a:r>
          </a:p>
        </p:txBody>
      </p:sp>
    </p:spTree>
    <p:extLst>
      <p:ext uri="{BB962C8B-B14F-4D97-AF65-F5344CB8AC3E}">
        <p14:creationId xmlns:p14="http://schemas.microsoft.com/office/powerpoint/2010/main" val="15204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 migration we can seed the database with some data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Seed()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method will be run after the migration is complete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Seeding the Database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2561779"/>
            <a:ext cx="10518776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Seed(ForumContext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method will be called after migrating to the latest version.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You can use the DbSet&lt;T&gt;.AddOrUpdate() helper extension method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to avoid creating duplicate seed data. E.g.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context.Tags.AddOrUpdate(t =&gt; t.Text, new Tag { Text = "</a:t>
            </a:r>
            <a:r>
              <a:rPr lang="en-GB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r>
              <a:rPr lang="bg-BG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9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an SQL scripts to be run on the production server by the DBA</a:t>
            </a:r>
          </a:p>
          <a:p>
            <a:pPr lvl="1"/>
            <a:r>
              <a:rPr lang="en-US" dirty="0"/>
              <a:t>Note this has to be run </a:t>
            </a:r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the migration is applied locally!</a:t>
            </a:r>
          </a:p>
          <a:p>
            <a:pPr>
              <a:spcBef>
                <a:spcPts val="9000"/>
              </a:spcBef>
            </a:pPr>
            <a:r>
              <a:rPr lang="en-US" dirty="0"/>
              <a:t>To create script for specific migration (even if non-pending):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Script	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2036" y="3286780"/>
            <a:ext cx="10061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 -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5191780"/>
            <a:ext cx="10061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 –sourcemigration &lt;Name&gt; -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Initialization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Automatic Migrations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Manual Migrations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Seeding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Migrations for 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Initializers let you customize the workflow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Migrations provide an easy way to make changes to the code and database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You can seed the database with testing data after each change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Code First (Advanced)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Model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During Initial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58652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sz="3000" dirty="0"/>
              <a:t>happens when we change our </a:t>
            </a:r>
            <a:r>
              <a:rPr lang="en-US" dirty="0"/>
              <a:t>models?</a:t>
            </a:r>
          </a:p>
          <a:p>
            <a:pPr lvl="1"/>
            <a:r>
              <a:rPr lang="en-US" dirty="0"/>
              <a:t>Entity Framework compares our model with the model 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__MigrationHistory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table in the DB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By default Entity Framework only creates the database</a:t>
            </a:r>
          </a:p>
          <a:p>
            <a:pPr lvl="1"/>
            <a:r>
              <a:rPr lang="en-US" dirty="0"/>
              <a:t>EF doesn't do any schema changes after that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Domain Classes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6" y="3205580"/>
            <a:ext cx="8689976" cy="1518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1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drop and recreate </a:t>
            </a:r>
            <a:r>
              <a:rPr lang="en-US" dirty="0"/>
              <a:t>the database if changes are made</a:t>
            </a:r>
          </a:p>
          <a:p>
            <a:pPr lvl="1"/>
            <a:r>
              <a:rPr lang="en-US" dirty="0"/>
              <a:t>May be the most efficient method </a:t>
            </a:r>
            <a:r>
              <a:rPr lang="en-US" dirty="0">
                <a:solidFill>
                  <a:schemeClr val="accent1"/>
                </a:solidFill>
              </a:rPr>
              <a:t>during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early development</a:t>
            </a:r>
          </a:p>
          <a:p>
            <a:r>
              <a:rPr lang="en-US" dirty="0"/>
              <a:t>Change the </a:t>
            </a:r>
            <a:r>
              <a:rPr lang="en-US" dirty="0">
                <a:solidFill>
                  <a:schemeClr val="accent1"/>
                </a:solidFill>
              </a:rPr>
              <a:t>DB Initialization strategy </a:t>
            </a:r>
            <a:r>
              <a:rPr lang="en-US" dirty="0"/>
              <a:t>from the constructor of your context: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 Strategy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4114800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MyDBContext() : base("MyConnectionString")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Database.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SetInitializer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DropCreateDatabaseIfModelChanges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&lt;MyDBContext&gt;());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0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CreateDatabaseIfNotExists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Default migration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DropCreateDatabaseIfModelChanges</a:t>
            </a:r>
          </a:p>
          <a:p>
            <a:pPr lvl="1"/>
            <a:r>
              <a:rPr lang="en-US" dirty="0"/>
              <a:t>We lose all the data when the model changes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DropCreateDatabaseAlways</a:t>
            </a:r>
          </a:p>
          <a:p>
            <a:pPr lvl="1"/>
            <a:r>
              <a:rPr lang="en-US" dirty="0"/>
              <a:t>Great for automated integration testing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MigrateDatabaseToLatestVersion</a:t>
            </a:r>
          </a:p>
          <a:p>
            <a:pPr lvl="1"/>
            <a:r>
              <a:rPr lang="en-US" dirty="0"/>
              <a:t>This option uses our migrations</a:t>
            </a:r>
          </a:p>
          <a:p>
            <a:r>
              <a:rPr lang="en-US" dirty="0"/>
              <a:t>Custom strategy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IDatabaseInitializer</a:t>
            </a:r>
            <a:r>
              <a:rPr lang="en-US" dirty="0"/>
              <a:t> for custom migration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place </a:t>
            </a:r>
            <a:r>
              <a:rPr lang="en-US" dirty="0">
                <a:solidFill>
                  <a:schemeClr val="accent1"/>
                </a:solidFill>
              </a:rPr>
              <a:t>sample data </a:t>
            </a:r>
            <a:r>
              <a:rPr lang="en-US" dirty="0"/>
              <a:t>in the DB every time it's recreated</a:t>
            </a:r>
          </a:p>
          <a:p>
            <a:r>
              <a:rPr lang="en-US" dirty="0"/>
              <a:t>Override the Seed method in an extended strategy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Seeding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37964" y="2514600"/>
            <a:ext cx="999254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MyDBInitializer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DropCreateDatabaseAlways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&lt;MyDBContext&gt;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(MyDBContext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 Create and insert sample records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.Seed(context);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65570" y="3398835"/>
            <a:ext cx="3367200" cy="527804"/>
          </a:xfrm>
          <a:prstGeom prst="wedgeRoundRectCallout">
            <a:avLst>
              <a:gd name="adj1" fmla="val -48130"/>
              <a:gd name="adj2" fmla="val -990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Extend initializer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3398835"/>
            <a:ext cx="3367200" cy="527804"/>
          </a:xfrm>
          <a:prstGeom prst="wedgeRoundRectCallout">
            <a:avLst>
              <a:gd name="adj1" fmla="val -33213"/>
              <a:gd name="adj2" fmla="val 765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Override method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295888" y="5371147"/>
            <a:ext cx="3227524" cy="953453"/>
          </a:xfrm>
          <a:prstGeom prst="wedgeRoundRectCallout">
            <a:avLst>
              <a:gd name="adj1" fmla="val -63046"/>
              <a:gd name="adj2" fmla="val -13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Resume behavior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of base class</a:t>
            </a:r>
          </a:p>
        </p:txBody>
      </p:sp>
    </p:spTree>
    <p:extLst>
      <p:ext uri="{BB962C8B-B14F-4D97-AF65-F5344CB8AC3E}">
        <p14:creationId xmlns:p14="http://schemas.microsoft.com/office/powerpoint/2010/main" val="3980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692873"/>
          </a:xfrm>
        </p:spPr>
        <p:txBody>
          <a:bodyPr/>
          <a:lstStyle/>
          <a:p>
            <a:r>
              <a:rPr lang="en-US" dirty="0"/>
              <a:t>Code First Migrations in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1680374"/>
            <a:ext cx="5103812" cy="28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08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7787</TotalTime>
  <Words>1168</Words>
  <Application>Microsoft Office PowerPoint</Application>
  <PresentationFormat>Custom</PresentationFormat>
  <Paragraphs>224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EF Code First (Advanced)</vt:lpstr>
      <vt:lpstr>Table of Contents</vt:lpstr>
      <vt:lpstr>Questions</vt:lpstr>
      <vt:lpstr>Code First Model Changes</vt:lpstr>
      <vt:lpstr>Changes in Domain Classes</vt:lpstr>
      <vt:lpstr>Database Initialization Strategy</vt:lpstr>
      <vt:lpstr>Initialization Strategies</vt:lpstr>
      <vt:lpstr>Database Seeding</vt:lpstr>
      <vt:lpstr>Database Migrations</vt:lpstr>
      <vt:lpstr>Incremental Changes</vt:lpstr>
      <vt:lpstr>Code First Migrations in Visual Studio</vt:lpstr>
      <vt:lpstr>Automatic Migrations</vt:lpstr>
      <vt:lpstr>Configuring Migrations</vt:lpstr>
      <vt:lpstr>Manual Migrations</vt:lpstr>
      <vt:lpstr>Custom Migration Mappings</vt:lpstr>
      <vt:lpstr>Custom Migration Mappings (2)</vt:lpstr>
      <vt:lpstr>Custom Migration Mappings (3)</vt:lpstr>
      <vt:lpstr>Seeding the Database</vt:lpstr>
      <vt:lpstr>Production Script s</vt:lpstr>
      <vt:lpstr>Summary</vt:lpstr>
      <vt:lpstr>EF Code First (Advanced)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99</cp:revision>
  <dcterms:created xsi:type="dcterms:W3CDTF">2014-01-02T17:00:34Z</dcterms:created>
  <dcterms:modified xsi:type="dcterms:W3CDTF">2017-03-01T09:40:54Z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