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276" r:id="rId4"/>
    <p:sldId id="408" r:id="rId5"/>
    <p:sldId id="409" r:id="rId6"/>
    <p:sldId id="411" r:id="rId7"/>
    <p:sldId id="413" r:id="rId8"/>
    <p:sldId id="429" r:id="rId9"/>
    <p:sldId id="425" r:id="rId10"/>
    <p:sldId id="414" r:id="rId11"/>
    <p:sldId id="417" r:id="rId12"/>
    <p:sldId id="418" r:id="rId13"/>
    <p:sldId id="426" r:id="rId14"/>
    <p:sldId id="420" r:id="rId15"/>
    <p:sldId id="428" r:id="rId16"/>
    <p:sldId id="430" r:id="rId17"/>
    <p:sldId id="432" r:id="rId18"/>
    <p:sldId id="431" r:id="rId19"/>
    <p:sldId id="422" r:id="rId20"/>
    <p:sldId id="423" r:id="rId21"/>
    <p:sldId id="433" r:id="rId22"/>
    <p:sldId id="349" r:id="rId23"/>
    <p:sldId id="405" r:id="rId24"/>
    <p:sldId id="404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XML Format" id="{1A17513A-9265-414F-A594-72F443BF3980}">
          <p14:sldIdLst>
            <p14:sldId id="409"/>
            <p14:sldId id="411"/>
            <p14:sldId id="413"/>
            <p14:sldId id="429"/>
            <p14:sldId id="425"/>
            <p14:sldId id="414"/>
            <p14:sldId id="417"/>
            <p14:sldId id="418"/>
            <p14:sldId id="426"/>
            <p14:sldId id="420"/>
            <p14:sldId id="428"/>
            <p14:sldId id="430"/>
            <p14:sldId id="432"/>
            <p14:sldId id="431"/>
            <p14:sldId id="422"/>
            <p14:sldId id="423"/>
            <p14:sldId id="433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A72A"/>
    <a:srgbClr val="3BABFF"/>
    <a:srgbClr val="005828"/>
    <a:srgbClr val="00B050"/>
    <a:srgbClr val="003760"/>
    <a:srgbClr val="0070C0"/>
    <a:srgbClr val="C6C0AA"/>
    <a:srgbClr val="FFF0D9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384" autoAdjust="0"/>
  </p:normalViewPr>
  <p:slideViewPr>
    <p:cSldViewPr>
      <p:cViewPr varScale="1">
        <p:scale>
          <a:sx n="74" d="100"/>
          <a:sy n="74" d="100"/>
        </p:scale>
        <p:origin x="59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82341" y="3825109"/>
            <a:ext cx="7729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XML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50" y="4410539"/>
            <a:ext cx="2071362" cy="1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XML:</a:t>
            </a:r>
            <a:endParaRPr lang="bg-BG" dirty="0"/>
          </a:p>
          <a:p>
            <a:pPr lvl="1"/>
            <a:r>
              <a:rPr lang="en-US" dirty="0"/>
              <a:t>XML is human readable (unlike binary formats)</a:t>
            </a:r>
          </a:p>
          <a:p>
            <a:pPr lvl="1"/>
            <a:r>
              <a:rPr lang="en-US" dirty="0"/>
              <a:t>Store any kind of structured data</a:t>
            </a:r>
          </a:p>
          <a:p>
            <a:pPr lvl="1"/>
            <a:r>
              <a:rPr lang="en-US" dirty="0"/>
              <a:t>Data comes with self-describing meta-data</a:t>
            </a:r>
            <a:endParaRPr lang="bg-BG" dirty="0"/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Exchange data between different systems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/>
              <a:t>Parsers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Benefits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378487" y="2667913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5280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in binary formats</a:t>
            </a:r>
          </a:p>
          <a:p>
            <a:pPr lvl="2"/>
            <a:r>
              <a:rPr lang="en-US" dirty="0"/>
              <a:t>More memory consumption, more network traffic, more hard-disk space, more resources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graphics, images and video clips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r>
              <a:rPr lang="bg-BG" dirty="0"/>
              <a:t> </a:t>
            </a:r>
            <a:r>
              <a:rPr lang="en-US" dirty="0"/>
              <a:t>XML? (2)</a:t>
            </a:r>
          </a:p>
        </p:txBody>
      </p:sp>
    </p:spTree>
    <p:extLst>
      <p:ext uri="{BB962C8B-B14F-4D97-AF65-F5344CB8AC3E}">
        <p14:creationId xmlns:p14="http://schemas.microsoft.com/office/powerpoint/2010/main" val="8382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30" y="3200400"/>
            <a:ext cx="1537408" cy="14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1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24361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 process a string containing XML:</a:t>
            </a:r>
          </a:p>
          <a:p>
            <a:pPr>
              <a:spcBef>
                <a:spcPts val="25200"/>
              </a:spcBef>
            </a:pPr>
            <a:r>
              <a:rPr lang="en-US" dirty="0"/>
              <a:t>To load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300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str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@"&lt;?xml version=""1.0""?&gt;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&lt;Root&gt;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&lt;/Root&gt;";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 =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791200"/>
            <a:ext cx="94488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xmlDoc = 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34239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743762"/>
            <a:ext cx="9906000" cy="2870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make = car.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("make").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model = car.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("model").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284412" y="1447800"/>
            <a:ext cx="2200358" cy="1055608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80012" y="1447800"/>
            <a:ext cx="2443024" cy="1055608"/>
          </a:xfrm>
          <a:prstGeom prst="wedgeRoundRectCallout">
            <a:avLst>
              <a:gd name="adj1" fmla="val -31206"/>
              <a:gd name="adj2" fmla="val 85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80212" y="2562873"/>
            <a:ext cx="2667000" cy="1055608"/>
          </a:xfrm>
          <a:prstGeom prst="wedgeRoundRectCallout">
            <a:avLst>
              <a:gd name="adj1" fmla="val -97363"/>
              <a:gd name="adj2" fmla="val 8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692412" y="3858835"/>
            <a:ext cx="2148000" cy="578882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3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Set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 element from it's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3337160"/>
            <a:ext cx="105156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SetElementValue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922655"/>
            <a:ext cx="10515600" cy="924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youngDriver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("is-young-driver</a:t>
            </a:r>
            <a:r>
              <a:rPr lang="bg-BG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youngDriver.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Remove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96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 set element attribute by name</a:t>
            </a:r>
          </a:p>
          <a:p>
            <a:pPr>
              <a:spcBef>
                <a:spcPts val="4800"/>
              </a:spcBef>
            </a:pPr>
            <a:r>
              <a:rPr lang="en-US" dirty="0"/>
              <a:t>Get a list of all attributes for an element</a:t>
            </a:r>
          </a:p>
          <a:p>
            <a:pPr>
              <a:spcBef>
                <a:spcPts val="4800"/>
              </a:spcBef>
            </a:pPr>
            <a:r>
              <a:rPr lang="en-US" dirty="0"/>
              <a:t>Set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1793416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12" y="3067318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attrs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5738882"/>
            <a:ext cx="99060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SetAttributeValue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("age", "21");</a:t>
            </a:r>
          </a:p>
        </p:txBody>
      </p:sp>
    </p:spTree>
    <p:extLst>
      <p:ext uri="{BB962C8B-B14F-4D97-AF65-F5344CB8AC3E}">
        <p14:creationId xmlns:p14="http://schemas.microsoft.com/office/powerpoint/2010/main" val="7544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1983462"/>
            <a:ext cx="1064957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xmlDoc.Root.Elements()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(c =&gt; 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20269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noProof="1"/>
              <a:t>XDocuments</a:t>
            </a:r>
            <a:r>
              <a:rPr lang="en-US" dirty="0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122509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xmlDoc.Add(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("title", "ASP.NET",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XAttribute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("lang", "en"))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8288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7454" y="4538877"/>
            <a:ext cx="2200358" cy="57888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98092" y="4839937"/>
            <a:ext cx="3173120" cy="578882"/>
          </a:xfrm>
          <a:prstGeom prst="wedgeRoundRectCallout">
            <a:avLst>
              <a:gd name="adj1" fmla="val -47529"/>
              <a:gd name="adj2" fmla="val 110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1292" y="4069318"/>
            <a:ext cx="3173120" cy="578882"/>
          </a:xfrm>
          <a:prstGeom prst="wedgeRoundRectCallout">
            <a:avLst>
              <a:gd name="adj1" fmla="val -64408"/>
              <a:gd name="adj2" fmla="val 18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8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XML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in Entity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24" y="38519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93" y="1306970"/>
            <a:ext cx="2071362" cy="19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flush object to file with default settings:</a:t>
            </a:r>
          </a:p>
          <a:p>
            <a:pPr>
              <a:spcBef>
                <a:spcPts val="4800"/>
              </a:spcBef>
            </a:pPr>
            <a:r>
              <a:rPr lang="en-US" dirty="0"/>
              <a:t>To disable automatic indentation:</a:t>
            </a:r>
          </a:p>
          <a:p>
            <a:pPr>
              <a:spcBef>
                <a:spcPts val="4800"/>
              </a:spcBef>
            </a:pPr>
            <a:r>
              <a:rPr lang="en-US" dirty="0"/>
              <a:t>To serialize object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5862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03708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262248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serializer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(ProductDTO));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writer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StreamWriter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("myProduct.xml");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(writer)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serializer.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(writer, product);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2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XML is format for </a:t>
            </a:r>
            <a:r>
              <a:rPr lang="en-GB" sz="3200" dirty="0">
                <a:solidFill>
                  <a:schemeClr val="accent1"/>
                </a:solidFill>
              </a:rPr>
              <a:t>structured data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XDocument</a:t>
            </a:r>
            <a:r>
              <a:rPr lang="en-GB" sz="3200" dirty="0"/>
              <a:t> is a system object for working with XML in .NET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/>
              <a:t>XDocument</a:t>
            </a:r>
            <a:r>
              <a:rPr lang="en-GB" sz="3200" dirty="0"/>
              <a:t> support LINQ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XML can be read and saved </a:t>
            </a:r>
            <a:r>
              <a:rPr lang="en-GB" sz="3200" dirty="0">
                <a:solidFill>
                  <a:schemeClr val="accent1"/>
                </a:solidFill>
              </a:rPr>
              <a:t>directly to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Description and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8" y="2057400"/>
            <a:ext cx="2418190" cy="2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noProof="1"/>
              <a:t>E</a:t>
            </a:r>
            <a:r>
              <a:rPr lang="en-US" b="1" noProof="1">
                <a:solidFill>
                  <a:schemeClr val="accent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Universal notation </a:t>
            </a:r>
            <a:r>
              <a:rPr lang="en-US" dirty="0"/>
              <a:t>(data format / language) for describing structured data using text with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Designed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</a:t>
            </a:r>
            <a:r>
              <a:rPr lang="en-US" dirty="0">
                <a:solidFill>
                  <a:schemeClr val="accent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9" y="4724400"/>
            <a:ext cx="1842629" cy="169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1185" y="4724400"/>
            <a:ext cx="1957290" cy="1610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7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– defines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dirty="0">
                <a:solidFill>
                  <a:schemeClr val="accent1"/>
                </a:solidFill>
              </a:rPr>
              <a:t>encoding</a:t>
            </a:r>
          </a:p>
          <a:p>
            <a:pPr>
              <a:spcBef>
                <a:spcPts val="5400"/>
              </a:spcBef>
            </a:pPr>
            <a:r>
              <a:rPr lang="en-US" dirty="0"/>
              <a:t>Elements – define the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/>
              <a:t>Attributes – element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Values – actual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can also be </a:t>
            </a:r>
            <a:r>
              <a:rPr lang="en-US" dirty="0">
                <a:solidFill>
                  <a:schemeClr val="accent1"/>
                </a:solidFill>
              </a:rPr>
              <a:t>nested elements</a:t>
            </a:r>
          </a:p>
          <a:p>
            <a:pPr>
              <a:spcBef>
                <a:spcPts val="12000"/>
              </a:spcBef>
            </a:pPr>
            <a:r>
              <a:rPr lang="en-US" dirty="0"/>
              <a:t>Root element – required to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chemeClr val="accent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5256456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412" y="4450318"/>
            <a:ext cx="2743200" cy="578882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6534" y="4450318"/>
            <a:ext cx="1905878" cy="578882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3412" y="4450318"/>
            <a:ext cx="1371600" cy="578882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3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7488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4004" y="5562600"/>
            <a:ext cx="1828799" cy="4599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Nagel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0519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6892" y="2288734"/>
            <a:ext cx="4724400" cy="533400"/>
            <a:chOff x="5180012" y="1676400"/>
            <a:chExt cx="4724400" cy="533400"/>
          </a:xfrm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0849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0519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94005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7492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8158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09687" y="3998635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1429" y="4234864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3173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6752" y="2288734"/>
            <a:ext cx="3255060" cy="533400"/>
            <a:chOff x="205472" y="1676400"/>
            <a:chExt cx="3255060" cy="533400"/>
          </a:xfrm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481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1318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09937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3598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7362" y="1066800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2190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2260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1191012"/>
            <a:ext cx="2307540" cy="578882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7302" y="1191012"/>
            <a:ext cx="2696510" cy="578882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4952" y="1320773"/>
            <a:ext cx="2200358" cy="578882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3037" y="4799659"/>
            <a:ext cx="2696510" cy="578882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5936" y="5638314"/>
            <a:ext cx="1956880" cy="578882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393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5878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7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dirty="0"/>
              <a:t>, and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</a:t>
            </a:r>
            <a:r>
              <a:rPr lang="en-US" dirty="0"/>
              <a:t> of information, XML describes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</a:t>
            </a:r>
            <a:r>
              <a:rPr lang="en-US" dirty="0"/>
              <a:t>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12201</TotalTime>
  <Words>1406</Words>
  <Application>Microsoft Office PowerPoint</Application>
  <PresentationFormat>Custom</PresentationFormat>
  <Paragraphs>251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XML Processing</vt:lpstr>
      <vt:lpstr>Table of Contents</vt:lpstr>
      <vt:lpstr>Questions</vt:lpstr>
      <vt:lpstr>What is XML?</vt:lpstr>
      <vt:lpstr>What is XML?</vt:lpstr>
      <vt:lpstr>XML – Example</vt:lpstr>
      <vt:lpstr>XML Syntax</vt:lpstr>
      <vt:lpstr>XML - Structure</vt:lpstr>
      <vt:lpstr>XML and HTML</vt:lpstr>
      <vt:lpstr>XML: Benefits</vt:lpstr>
      <vt:lpstr>When to Use XML? (2)</vt:lpstr>
      <vt:lpstr>Parsing XML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Summary</vt:lpstr>
      <vt:lpstr>XML Processing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301</cp:revision>
  <dcterms:created xsi:type="dcterms:W3CDTF">2014-01-02T17:00:34Z</dcterms:created>
  <dcterms:modified xsi:type="dcterms:W3CDTF">2017-03-27T10:52:08Z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