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08" r:id="rId5"/>
    <p:sldId id="444" r:id="rId6"/>
    <p:sldId id="445" r:id="rId7"/>
    <p:sldId id="413" r:id="rId8"/>
    <p:sldId id="453" r:id="rId9"/>
    <p:sldId id="454" r:id="rId10"/>
    <p:sldId id="455" r:id="rId11"/>
    <p:sldId id="456" r:id="rId12"/>
    <p:sldId id="448" r:id="rId13"/>
    <p:sldId id="451" r:id="rId14"/>
    <p:sldId id="457" r:id="rId15"/>
    <p:sldId id="458" r:id="rId16"/>
    <p:sldId id="459" r:id="rId17"/>
    <p:sldId id="447" r:id="rId18"/>
    <p:sldId id="416" r:id="rId19"/>
    <p:sldId id="417" r:id="rId20"/>
    <p:sldId id="420" r:id="rId21"/>
    <p:sldId id="419" r:id="rId22"/>
    <p:sldId id="421" r:id="rId23"/>
    <p:sldId id="423" r:id="rId24"/>
    <p:sldId id="422" r:id="rId25"/>
    <p:sldId id="424" r:id="rId26"/>
    <p:sldId id="425" r:id="rId27"/>
    <p:sldId id="426" r:id="rId28"/>
    <p:sldId id="427" r:id="rId29"/>
    <p:sldId id="349" r:id="rId30"/>
    <p:sldId id="405" r:id="rId31"/>
    <p:sldId id="404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Modeling Workflows" id="{F21B553D-6975-4A25-B3E9-4F971BC5AC33}">
          <p14:sldIdLst>
            <p14:sldId id="444"/>
            <p14:sldId id="445"/>
            <p14:sldId id="413"/>
            <p14:sldId id="453"/>
            <p14:sldId id="454"/>
            <p14:sldId id="455"/>
          </p14:sldIdLst>
        </p14:section>
        <p14:section name="C# OOP" id="{10A15397-6813-4B93-81F3-E9F5CD086699}">
          <p14:sldIdLst>
            <p14:sldId id="456"/>
            <p14:sldId id="448"/>
            <p14:sldId id="451"/>
            <p14:sldId id="457"/>
            <p14:sldId id="458"/>
            <p14:sldId id="459"/>
          </p14:sldIdLst>
        </p14:section>
        <p14:section name="EF Component Overview" id="{799EED03-486A-425C-9DE5-D038A4051AC2}">
          <p14:sldIdLst>
            <p14:sldId id="447"/>
            <p14:sldId id="416"/>
            <p14:sldId id="417"/>
            <p14:sldId id="420"/>
            <p14:sldId id="419"/>
            <p14:sldId id="421"/>
            <p14:sldId id="423"/>
          </p14:sldIdLst>
        </p14:section>
        <p14:section name="Configuration" id="{EA4018B2-5473-472A-B5E7-9027AFB5FEA6}">
          <p14:sldIdLst>
            <p14:sldId id="422"/>
            <p14:sldId id="424"/>
            <p14:sldId id="425"/>
            <p14:sldId id="426"/>
            <p14:sldId id="427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68" d="100"/>
          <a:sy n="68" d="100"/>
        </p:scale>
        <p:origin x="9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3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tackoverflow.com/a/215656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Code First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 Framework DB From Code,</a:t>
            </a:r>
          </a:p>
          <a:p>
            <a:r>
              <a:rPr lang="en-US" dirty="0"/>
              <a:t>OOP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4779" y="352289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6119224" y="3360322"/>
            <a:ext cx="8595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</a:t>
            </a:r>
            <a:r>
              <a:rPr lang="en-US" dirty="0">
                <a:solidFill>
                  <a:schemeClr val="accent1"/>
                </a:solidFill>
              </a:rPr>
              <a:t>named pieces of code </a:t>
            </a:r>
            <a:r>
              <a:rPr lang="en-US" dirty="0"/>
              <a:t>that can be reused</a:t>
            </a:r>
          </a:p>
          <a:p>
            <a:pPr>
              <a:spcBef>
                <a:spcPts val="32400"/>
              </a:spcBef>
            </a:pPr>
            <a:r>
              <a:rPr lang="en-US" dirty="0"/>
              <a:t>When differentiated by their </a:t>
            </a:r>
            <a:r>
              <a:rPr lang="en-US" dirty="0">
                <a:solidFill>
                  <a:schemeClr val="accent1"/>
                </a:solidFill>
              </a:rPr>
              <a:t>signature </a:t>
            </a:r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overloaded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8812" y="2876692"/>
            <a:ext cx="5791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GetArea (int width, int height) </a:t>
            </a:r>
            <a:b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area = width * height;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1812" y="3048001"/>
            <a:ext cx="2297802" cy="977616"/>
          </a:xfrm>
          <a:prstGeom prst="wedgeRoundRectCallout">
            <a:avLst>
              <a:gd name="adj1" fmla="val 67867"/>
              <a:gd name="adj2" fmla="val -3749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Return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type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674812" y="2057400"/>
            <a:ext cx="2640799" cy="527804"/>
          </a:xfrm>
          <a:prstGeom prst="wedgeRoundRectCallout">
            <a:avLst>
              <a:gd name="adj1" fmla="val 49605"/>
              <a:gd name="adj2" fmla="val 12125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name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362223" y="2057400"/>
            <a:ext cx="3627789" cy="527804"/>
          </a:xfrm>
          <a:prstGeom prst="wedgeRoundRectCallout">
            <a:avLst>
              <a:gd name="adj1" fmla="val -7551"/>
              <a:gd name="adj2" fmla="val 11637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parameters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8837613" y="3400920"/>
            <a:ext cx="2209800" cy="953453"/>
          </a:xfrm>
          <a:prstGeom prst="wedgeRoundRectCallout">
            <a:avLst>
              <a:gd name="adj1" fmla="val -73781"/>
              <a:gd name="adj2" fmla="val -950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3221502" y="2829842"/>
            <a:ext cx="5536132" cy="505786"/>
          </a:xfrm>
          <a:prstGeom prst="roundRect">
            <a:avLst/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9159543" y="2209800"/>
            <a:ext cx="2345069" cy="545986"/>
          </a:xfrm>
          <a:prstGeom prst="wedgeRoundRectCallout">
            <a:avLst>
              <a:gd name="adj1" fmla="val -63568"/>
              <a:gd name="adj2" fmla="val 11166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Signature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151163" y="3249637"/>
            <a:ext cx="4994031" cy="1463040"/>
          </a:xfrm>
          <a:prstGeom prst="roundRect">
            <a:avLst/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15611" y="4819123"/>
            <a:ext cx="2640799" cy="953453"/>
          </a:xfrm>
          <a:prstGeom prst="wedgeRoundRectCallout">
            <a:avLst>
              <a:gd name="adj1" fmla="val -43544"/>
              <a:gd name="adj2" fmla="val -10444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Return statement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3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spcBef>
                <a:spcPts val="2400"/>
              </a:spcBef>
              <a:tabLst/>
            </a:pPr>
            <a:r>
              <a:rPr lang="en-US" dirty="0">
                <a:solidFill>
                  <a:schemeClr val="accent1"/>
                </a:solidFill>
              </a:rPr>
              <a:t>Classes </a:t>
            </a:r>
            <a:r>
              <a:rPr lang="en-US" dirty="0"/>
              <a:t>describe the structure of real-world objects</a:t>
            </a:r>
          </a:p>
          <a:p>
            <a:pPr marL="361950" indent="-361950">
              <a:lnSpc>
                <a:spcPct val="114000"/>
              </a:lnSpc>
              <a:spcBef>
                <a:spcPts val="2400"/>
              </a:spcBef>
              <a:tabLst/>
            </a:pP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 of classes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spcBef>
                <a:spcPts val="2400"/>
              </a:spcBef>
              <a:tabLst/>
            </a:pPr>
            <a:r>
              <a:rPr lang="en-US" dirty="0"/>
              <a:t>The class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  <a:r>
              <a:rPr lang="en-US" dirty="0"/>
              <a:t> is used to initialize values of properties</a:t>
            </a:r>
          </a:p>
          <a:p>
            <a:pPr marL="361950" indent="-361950">
              <a:lnSpc>
                <a:spcPct val="114000"/>
              </a:lnSpc>
              <a:spcBef>
                <a:spcPts val="2400"/>
              </a:spcBef>
              <a:tabLst/>
            </a:pPr>
            <a:r>
              <a:rPr lang="en-US" dirty="0">
                <a:solidFill>
                  <a:schemeClr val="accent1"/>
                </a:solidFill>
              </a:rPr>
              <a:t>Access modifiers </a:t>
            </a:r>
            <a:r>
              <a:rPr lang="en-US" dirty="0"/>
              <a:t>specify who can see the class and its individual members (by default, everything is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C#</a:t>
            </a:r>
          </a:p>
        </p:txBody>
      </p:sp>
    </p:spTree>
    <p:extLst>
      <p:ext uri="{BB962C8B-B14F-4D97-AF65-F5344CB8AC3E}">
        <p14:creationId xmlns:p14="http://schemas.microsoft.com/office/powerpoint/2010/main" val="1783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1974771"/>
            <a:ext cx="105838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</a:t>
            </a:r>
            <a:b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Cat(string name, string color)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this.Color = color;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Color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22432" y="2437526"/>
            <a:ext cx="2672480" cy="527804"/>
          </a:xfrm>
          <a:prstGeom prst="wedgeRoundRectCallout">
            <a:avLst>
              <a:gd name="adj1" fmla="val -56517"/>
              <a:gd name="adj2" fmla="val 153412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958928" y="5477297"/>
            <a:ext cx="2286000" cy="527804"/>
          </a:xfrm>
          <a:prstGeom prst="wedgeRoundRectCallout">
            <a:avLst>
              <a:gd name="adj1" fmla="val -63150"/>
              <a:gd name="adj2" fmla="val -11214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1" name="Picture 4" descr="C:\Documents\Courses\OOP\OOP Images\Officer_Me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193153"/>
            <a:ext cx="1752600" cy="205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674812" y="1171424"/>
            <a:ext cx="2672480" cy="527804"/>
          </a:xfrm>
          <a:prstGeom prst="wedgeRoundRectCallout">
            <a:avLst>
              <a:gd name="adj1" fmla="val 2275"/>
              <a:gd name="adj2" fmla="val 11437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065212" y="2678806"/>
            <a:ext cx="6043926" cy="180304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1065212" y="4675031"/>
            <a:ext cx="5464377" cy="81136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1218398" y="5956699"/>
            <a:ext cx="3200400" cy="527804"/>
          </a:xfrm>
          <a:prstGeom prst="wedgeRoundRectCallout">
            <a:avLst>
              <a:gd name="adj1" fmla="val -35786"/>
              <a:gd name="adj2" fmla="val -15606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Access modifiers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Overloaded</a:t>
            </a:r>
            <a:r>
              <a:rPr lang="en-US" dirty="0"/>
              <a:t> constructors can be </a:t>
            </a:r>
            <a:r>
              <a:rPr lang="en-US" dirty="0">
                <a:solidFill>
                  <a:schemeClr val="accent1"/>
                </a:solidFill>
              </a:rPr>
              <a:t>chained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1828800"/>
            <a:ext cx="9067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IceCream</a:t>
            </a:r>
            <a:b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IceCream(string flavour, int scoops)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this.Flavour = flavour;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this.Scoops = scoops;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IceCream()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this("Vanilla", 3) {}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Flavour { get; set;}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Scoops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75412" y="3579910"/>
            <a:ext cx="2672480" cy="953453"/>
          </a:xfrm>
          <a:prstGeom prst="wedgeRoundRectCallout">
            <a:avLst>
              <a:gd name="adj1" fmla="val -59890"/>
              <a:gd name="adj2" fmla="val 9397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Overload with default values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824528" y="4533363"/>
            <a:ext cx="4240885" cy="77273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rrow: U-Turn 9"/>
          <p:cNvSpPr/>
          <p:nvPr/>
        </p:nvSpPr>
        <p:spPr>
          <a:xfrm rot="16200000">
            <a:off x="-117630" y="3389160"/>
            <a:ext cx="2590802" cy="994082"/>
          </a:xfrm>
          <a:prstGeom prst="uturnArrow">
            <a:avLst>
              <a:gd name="adj1" fmla="val 15931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store information and are usually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endParaRPr lang="en-US" dirty="0"/>
          </a:p>
          <a:p>
            <a:r>
              <a:rPr lang="en-US" dirty="0"/>
              <a:t>Can be combined with properties for </a:t>
            </a:r>
            <a:r>
              <a:rPr lang="en-US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893" y="2474416"/>
            <a:ext cx="1058386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  <a:b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Age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this.age;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0) { throw new InvalidArgumentException();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510755"/>
            <a:ext cx="2672480" cy="527804"/>
          </a:xfrm>
          <a:prstGeom prst="wedgeRoundRectCallout">
            <a:avLst>
              <a:gd name="adj1" fmla="val -58623"/>
              <a:gd name="adj2" fmla="val 11609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Private field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23599" y="3885437"/>
            <a:ext cx="2961774" cy="527804"/>
          </a:xfrm>
          <a:prstGeom prst="wedgeRoundRectCallout">
            <a:avLst>
              <a:gd name="adj1" fmla="val -101639"/>
              <a:gd name="adj2" fmla="val -1983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property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92824" y="6249105"/>
            <a:ext cx="2419561" cy="527804"/>
          </a:xfrm>
          <a:prstGeom prst="wedgeRoundRectCallout">
            <a:avLst>
              <a:gd name="adj1" fmla="val -37683"/>
              <a:gd name="adj2" fmla="val -91797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Validation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370012" y="4557932"/>
            <a:ext cx="9222960" cy="1392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4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members are attached to the </a:t>
            </a:r>
            <a:r>
              <a:rPr lang="en-US" dirty="0">
                <a:solidFill>
                  <a:schemeClr val="accent1"/>
                </a:solidFill>
              </a:rPr>
              <a:t>class definition</a:t>
            </a:r>
          </a:p>
          <a:p>
            <a:pPr lvl="1"/>
            <a:r>
              <a:rPr lang="en-US" dirty="0"/>
              <a:t>They can be used </a:t>
            </a:r>
            <a:r>
              <a:rPr lang="en-US" dirty="0">
                <a:solidFill>
                  <a:schemeClr val="accent1"/>
                </a:solidFill>
              </a:rPr>
              <a:t>without</a:t>
            </a:r>
            <a:r>
              <a:rPr lang="en-US" dirty="0"/>
              <a:t> an instance</a:t>
            </a:r>
          </a:p>
          <a:p>
            <a:pPr lvl="1"/>
            <a:r>
              <a:rPr lang="en-US" dirty="0"/>
              <a:t>All instances will have the </a:t>
            </a:r>
            <a:r>
              <a:rPr lang="en-US" dirty="0">
                <a:solidFill>
                  <a:schemeClr val="accent1"/>
                </a:solidFill>
              </a:rPr>
              <a:t>same</a:t>
            </a:r>
            <a:r>
              <a:rPr lang="en-US" dirty="0"/>
              <a:t> value for </a:t>
            </a:r>
            <a:r>
              <a:rPr lang="en-US" dirty="0">
                <a:solidFill>
                  <a:schemeClr val="accent1"/>
                </a:solidFill>
              </a:rPr>
              <a:t>static fields </a:t>
            </a:r>
            <a:r>
              <a:rPr lang="en-US" dirty="0"/>
              <a:t>and props</a:t>
            </a:r>
          </a:p>
          <a:p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members are attached to individual </a:t>
            </a:r>
            <a:r>
              <a:rPr lang="en-US" dirty="0">
                <a:solidFill>
                  <a:schemeClr val="accent1"/>
                </a:solidFill>
              </a:rPr>
              <a:t>object instances</a:t>
            </a:r>
          </a:p>
          <a:p>
            <a:pPr lvl="1"/>
            <a:r>
              <a:rPr lang="en-US" dirty="0"/>
              <a:t>An instance must be initialized with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dirty="0"/>
              <a:t> before use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</a:t>
            </a:r>
            <a:r>
              <a:rPr lang="en-US" dirty="0"/>
              <a:t> instance has it's </a:t>
            </a:r>
            <a:r>
              <a:rPr lang="en-US" dirty="0">
                <a:solidFill>
                  <a:schemeClr val="accent1"/>
                </a:solidFill>
              </a:rPr>
              <a:t>own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24341" y="5110996"/>
            <a:ext cx="734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date = new DateTime();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DayOfWeek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135932" y="6101596"/>
            <a:ext cx="2672480" cy="527804"/>
          </a:xfrm>
          <a:prstGeom prst="wedgeRoundRectCallout">
            <a:avLst>
              <a:gd name="adj1" fmla="val 68237"/>
              <a:gd name="adj2" fmla="val -6514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Static method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308132" y="6101596"/>
            <a:ext cx="3282080" cy="527804"/>
          </a:xfrm>
          <a:prstGeom prst="wedgeRoundRectCallout">
            <a:avLst>
              <a:gd name="adj1" fmla="val -68922"/>
              <a:gd name="adj2" fmla="val -6781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Instance property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1295400"/>
            <a:ext cx="404812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: Rounded Corners 3"/>
          <p:cNvSpPr/>
          <p:nvPr/>
        </p:nvSpPr>
        <p:spPr>
          <a:xfrm>
            <a:off x="3070236" y="2771796"/>
            <a:ext cx="1881176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6504" y="345764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DomainObject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6504" y="414218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DomainObject</a:t>
            </a: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 rot="16200000" flipH="1">
            <a:off x="3419364" y="3297780"/>
            <a:ext cx="43284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</p:cNvCxnSpPr>
          <p:nvPr/>
        </p:nvCxnSpPr>
        <p:spPr>
          <a:xfrm rot="16200000" flipH="1">
            <a:off x="3077094" y="3640050"/>
            <a:ext cx="111738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for 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separate class library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618024"/>
            <a:ext cx="103632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virtual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2912198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4124918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65812" y="5334000"/>
            <a:ext cx="2943599" cy="601349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036010" y="5451144"/>
            <a:ext cx="3296402" cy="533399"/>
          </a:xfrm>
          <a:prstGeom prst="wedgeRoundRectCallout">
            <a:avLst>
              <a:gd name="adj1" fmla="val -13486"/>
              <a:gd name="adj2" fmla="val -795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Virtual for lazy 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816020"/>
            <a:ext cx="105187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Post()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virtual ICollection&lt;PostAnswer&gt; Answers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PostType Type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42212" y="2362200"/>
            <a:ext cx="3505200" cy="891722"/>
          </a:xfrm>
          <a:prstGeom prst="wedgeRoundRectCallout">
            <a:avLst>
              <a:gd name="adj1" fmla="val -60159"/>
              <a:gd name="adj2" fmla="val 561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Prevents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NullReferenceException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44776" y="3694083"/>
            <a:ext cx="2043271" cy="952854"/>
          </a:xfrm>
          <a:prstGeom prst="wedgeRoundRectCallout">
            <a:avLst>
              <a:gd name="adj1" fmla="val -83930"/>
              <a:gd name="adj2" fmla="val 281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0212" y="5867400"/>
            <a:ext cx="1905000" cy="465432"/>
          </a:xfrm>
          <a:prstGeom prst="wedgeRoundRectCallout">
            <a:avLst>
              <a:gd name="adj1" fmla="val -69375"/>
              <a:gd name="adj2" fmla="val -224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7572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single entity type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r>
              <a:rPr lang="en-US" dirty="0"/>
              <a:t>Use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query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6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7612" y="5501775"/>
            <a:ext cx="960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Modelling Workflows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Introduction to OOP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Component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Configuration Files and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that inherits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Manages model classes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DbSet&lt;T&gt;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Implements identity tracking, change tracking</a:t>
            </a:r>
          </a:p>
          <a:p>
            <a:pPr lvl="1"/>
            <a:r>
              <a:rPr lang="en-US" dirty="0"/>
              <a:t>Provides API for CRUD operations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Entity Framework library 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/>
              <a:t> if you have too much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4648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9636" y="1773972"/>
            <a:ext cx="1036637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Categories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&lt;PostAnswer&gt; PostAnswers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&lt;Tag&gt; Tags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680384" y="1121813"/>
            <a:ext cx="2824880" cy="527804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Reference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789612" y="1905000"/>
            <a:ext cx="3810000" cy="953453"/>
          </a:xfrm>
          <a:prstGeom prst="wedgeRoundRectCallout">
            <a:avLst>
              <a:gd name="adj1" fmla="val -63961"/>
              <a:gd name="adj2" fmla="val 681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Namespace containing our models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EF Code First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219200"/>
            <a:ext cx="10515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category = new Category { Name = "Database course"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 = new Post();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= "Homework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post.Content = "Please extend the 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post.Type = PostType.Normal;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post.Category = category;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"homework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 Files and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12" y="990600"/>
            <a:ext cx="5776912" cy="3532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00" y="2751259"/>
            <a:ext cx="2253712" cy="1986607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329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800" noProof="1"/>
              <a:t>Default 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App.config</a:t>
            </a:r>
            <a:r>
              <a:rPr lang="en-US" sz="3800" noProof="1"/>
              <a:t> file contains link to default connection factory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/>
          </a:p>
          <a:p>
            <a:endParaRPr lang="en-US" dirty="0"/>
          </a:p>
          <a:p>
            <a:endParaRPr lang="en-US" sz="3800" dirty="0"/>
          </a:p>
          <a:p>
            <a:r>
              <a:rPr lang="en-US" sz="3800" dirty="0"/>
              <a:t>Server name by default: </a:t>
            </a:r>
          </a:p>
          <a:p>
            <a:pPr lvl="1"/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(localdb)\v11.0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noProof="1"/>
              <a:t>or 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(localdb)\MSSQLLocalDB</a:t>
            </a:r>
          </a:p>
          <a:p>
            <a:r>
              <a:rPr lang="en-US" sz="3800" dirty="0"/>
              <a:t>We can use VS server explorer to view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3436" y="1828800"/>
            <a:ext cx="105187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</a:t>
            </a:r>
            <a:b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Infrastructure.LocalDbConnectionFactory, EntityFramework"&gt;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80837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First, create a context constructor that calls the base constructor with connection name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Then add the connection string in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app.config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3436" y="2245375"/>
            <a:ext cx="1051877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ForumContext() : base("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ForumDb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3436" y="4759975"/>
            <a:ext cx="1051877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&lt;add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="ForumDb"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Source=.;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initial catalog=ForumDb;Integrated Security=True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="System.Data.SqlClient"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14177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2813" y="1371600"/>
            <a:ext cx="3095624" cy="1187848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 Available?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4212" y="3715498"/>
            <a:ext cx="3552825" cy="1587149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String</a:t>
            </a:r>
            <a:b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 Server Express or Create Local DB)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03810" y="2861208"/>
            <a:ext cx="3048001" cy="799276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Exists?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460625" y="2559448"/>
            <a:ext cx="0" cy="115605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4237037" y="3260846"/>
            <a:ext cx="866773" cy="124822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4008437" y="1965524"/>
            <a:ext cx="1095373" cy="1295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408612" y="5150247"/>
            <a:ext cx="2496908" cy="1066801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6627811" y="3660484"/>
            <a:ext cx="29255" cy="1489763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955392" y="3978741"/>
            <a:ext cx="2577194" cy="799274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8151811" y="3260846"/>
            <a:ext cx="803581" cy="1117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7905520" y="4378378"/>
            <a:ext cx="1049872" cy="130527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1612" y="294044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8012" y="208739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37478" y="4254795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43616" y="3291858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4" grpId="0" animBg="1"/>
      <p:bldP spid="29" grpId="0" animBg="1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Connecting to LocalDB:</a:t>
            </a:r>
            <a:endParaRPr lang="en-US" noProof="1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http://stackoverflow.com/a/21565688</a:t>
            </a:r>
            <a:r>
              <a:rPr lang="en-US" dirty="0"/>
              <a:t>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Connecting to LocalDB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824" t="4292" r="32413" b="9874"/>
          <a:stretch/>
        </p:blipFill>
        <p:spPr>
          <a:xfrm>
            <a:off x="8373529" y="1183360"/>
            <a:ext cx="3407294" cy="4786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75" t="9375" r="81250" b="48959"/>
          <a:stretch/>
        </p:blipFill>
        <p:spPr>
          <a:xfrm>
            <a:off x="875072" y="2727037"/>
            <a:ext cx="20574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125" r="24374" b="19792"/>
          <a:stretch/>
        </p:blipFill>
        <p:spPr>
          <a:xfrm>
            <a:off x="3554046" y="2700130"/>
            <a:ext cx="4348429" cy="36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Code First </a:t>
            </a:r>
            <a:r>
              <a:rPr lang="en-GB" sz="3200" dirty="0">
                <a:solidFill>
                  <a:schemeClr val="accent1"/>
                </a:solidFill>
              </a:rPr>
              <a:t>increases productivity </a:t>
            </a:r>
            <a:r>
              <a:rPr lang="en-GB" sz="3200" dirty="0"/>
              <a:t>by centralizing maintenance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Classes</a:t>
            </a:r>
            <a:r>
              <a:rPr lang="en-GB" sz="3200" dirty="0"/>
              <a:t> represent real world objects with their </a:t>
            </a:r>
            <a:r>
              <a:rPr lang="en-GB" sz="3200" dirty="0">
                <a:solidFill>
                  <a:schemeClr val="accent1"/>
                </a:solidFill>
              </a:rPr>
              <a:t>properties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1"/>
                </a:solidFill>
              </a:rPr>
              <a:t>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uses </a:t>
            </a:r>
            <a:r>
              <a:rPr lang="en-GB" sz="3200" dirty="0">
                <a:solidFill>
                  <a:schemeClr val="accent1"/>
                </a:solidFill>
              </a:rPr>
              <a:t>data classes </a:t>
            </a:r>
            <a:r>
              <a:rPr lang="en-GB" sz="3200" dirty="0"/>
              <a:t>(POCOs) to represent DB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We can change EF settings trough </a:t>
            </a:r>
            <a:r>
              <a:rPr lang="en-GB" sz="3200" dirty="0">
                <a:solidFill>
                  <a:schemeClr val="accent1"/>
                </a:solidFill>
              </a:rPr>
              <a:t>config files</a:t>
            </a:r>
            <a:r>
              <a:rPr lang="en-GB" sz="3200" dirty="0"/>
              <a:t> without recompiling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for Code First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69" y="1266825"/>
            <a:ext cx="4067175" cy="2924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44" y="2737793"/>
            <a:ext cx="2253712" cy="1986607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21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means to write the .NET objects and let Entity Framework </a:t>
            </a:r>
            <a:r>
              <a:rPr lang="en-US" dirty="0">
                <a:solidFill>
                  <a:schemeClr val="accent1"/>
                </a:solidFill>
              </a:rPr>
              <a:t>create the database </a:t>
            </a:r>
            <a:r>
              <a:rPr lang="en-US" dirty="0"/>
              <a:t>from the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First?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00" y="2919769"/>
            <a:ext cx="3171825" cy="293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5775324" y="2905838"/>
            <a:ext cx="4545800" cy="2961562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5180012" y="4119919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311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XML or create database models</a:t>
            </a:r>
          </a:p>
          <a:p>
            <a:r>
              <a:rPr lang="en-US" dirty="0"/>
              <a:t>Define objects in 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are automatically reflected in the schema</a:t>
            </a:r>
          </a:p>
          <a:p>
            <a:r>
              <a:rPr lang="en-US" dirty="0"/>
              <a:t>Can use data annotations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78" y="2932650"/>
            <a:ext cx="4029075" cy="2905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support </a:t>
            </a:r>
            <a:r>
              <a:rPr lang="en-US" dirty="0"/>
              <a:t>to a project in Visual Studio: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New Item… </a:t>
            </a:r>
            <a:r>
              <a:rPr lang="en-US" dirty="0"/>
              <a:t>from the project's context menu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from DB in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743200"/>
            <a:ext cx="6076950" cy="3419475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6818024" y="4135085"/>
            <a:ext cx="457200" cy="63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42801" y="3916123"/>
            <a:ext cx="2057400" cy="938180"/>
          </a:xfrm>
          <a:prstGeom prst="wedgeRoundRectCallout">
            <a:avLst>
              <a:gd name="adj1" fmla="val -34496"/>
              <a:gd name="adj2" fmla="val -827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ADO.NET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21242" y="2603903"/>
            <a:ext cx="2890340" cy="964386"/>
          </a:xfrm>
          <a:prstGeom prst="wedgeRoundRectCallout">
            <a:avLst>
              <a:gd name="adj1" fmla="val 13641"/>
              <a:gd name="adj2" fmla="val 1106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"Code First"</a:t>
            </a:r>
          </a:p>
        </p:txBody>
      </p:sp>
    </p:spTree>
    <p:extLst>
      <p:ext uri="{BB962C8B-B14F-4D97-AF65-F5344CB8AC3E}">
        <p14:creationId xmlns:p14="http://schemas.microsoft.com/office/powerpoint/2010/main" val="41862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from DB in Visual Studio(2)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1145011"/>
            <a:ext cx="3579395" cy="5348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6" y="1151121"/>
            <a:ext cx="6026190" cy="5342505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7033979" y="3504522"/>
            <a:ext cx="457200" cy="635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370012" y="3276600"/>
            <a:ext cx="3429000" cy="612172"/>
          </a:xfrm>
          <a:prstGeom prst="wedgeRoundRectCallout">
            <a:avLst>
              <a:gd name="adj1" fmla="val -34627"/>
              <a:gd name="adj2" fmla="val -1219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after creating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066062" y="1715649"/>
            <a:ext cx="2564934" cy="612172"/>
          </a:xfrm>
          <a:prstGeom prst="wedgeRoundRectCallout">
            <a:avLst>
              <a:gd name="adj1" fmla="val 56746"/>
              <a:gd name="adj2" fmla="val 93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Pick server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977613" y="4453301"/>
            <a:ext cx="2564934" cy="612172"/>
          </a:xfrm>
          <a:prstGeom prst="wedgeRoundRectCallout">
            <a:avLst>
              <a:gd name="adj1" fmla="val 72998"/>
              <a:gd name="adj2" fmla="val -2751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Pick database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985233" y="2408350"/>
            <a:ext cx="1708598" cy="57107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258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 database will create </a:t>
            </a:r>
            <a:r>
              <a:rPr lang="en-US" dirty="0">
                <a:solidFill>
                  <a:schemeClr val="accent1"/>
                </a:solidFill>
              </a:rPr>
              <a:t>initial classes</a:t>
            </a:r>
          </a:p>
          <a:p>
            <a:r>
              <a:rPr lang="en-US" dirty="0"/>
              <a:t>When creating an </a:t>
            </a:r>
            <a:r>
              <a:rPr lang="en-US" dirty="0">
                <a:solidFill>
                  <a:schemeClr val="accent1"/>
                </a:solidFill>
              </a:rPr>
              <a:t>empty Code First </a:t>
            </a:r>
            <a:r>
              <a:rPr lang="en-US" dirty="0"/>
              <a:t>project, we have to </a:t>
            </a:r>
            <a:r>
              <a:rPr lang="en-US" dirty="0">
                <a:solidFill>
                  <a:schemeClr val="accent1"/>
                </a:solidFill>
              </a:rPr>
              <a:t>write everything</a:t>
            </a:r>
            <a:r>
              <a:rPr lang="en-US" dirty="0"/>
              <a:t> from scratch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Code First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25" y="3248025"/>
            <a:ext cx="4067175" cy="2924175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18212" y="3657600"/>
            <a:ext cx="2898776" cy="583498"/>
          </a:xfrm>
          <a:prstGeom prst="wedgeRoundRectCallout">
            <a:avLst>
              <a:gd name="adj1" fmla="val -43839"/>
              <a:gd name="adj2" fmla="val 1266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Empty model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065948" y="5640946"/>
            <a:ext cx="1133341" cy="46364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4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2047</TotalTime>
  <Words>1452</Words>
  <Application>Microsoft Office PowerPoint</Application>
  <PresentationFormat>Custom</PresentationFormat>
  <Paragraphs>325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EF Code First</vt:lpstr>
      <vt:lpstr>Table of Contents</vt:lpstr>
      <vt:lpstr>Questions</vt:lpstr>
      <vt:lpstr>Modeling Workflows</vt:lpstr>
      <vt:lpstr>What is Code First?</vt:lpstr>
      <vt:lpstr>Why Use Code First?</vt:lpstr>
      <vt:lpstr>Code First from DB in Visual Studio</vt:lpstr>
      <vt:lpstr>Code First from DB in Visual Studio(2)</vt:lpstr>
      <vt:lpstr>Empty Code First in Visual Studio</vt:lpstr>
      <vt:lpstr>Methods</vt:lpstr>
      <vt:lpstr>Classes in C#</vt:lpstr>
      <vt:lpstr>Simple Class Definition</vt:lpstr>
      <vt:lpstr>Constructor Chaining</vt:lpstr>
      <vt:lpstr>Fields</vt:lpstr>
      <vt:lpstr>Static vs. Instance</vt:lpstr>
      <vt:lpstr>Entity Framework Components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Entity Framework Configuration</vt:lpstr>
      <vt:lpstr>Where is My Data?</vt:lpstr>
      <vt:lpstr>How to Connect to SQL Server?</vt:lpstr>
      <vt:lpstr>Database Connection Workflow</vt:lpstr>
      <vt:lpstr>Connecting to LocalDB in Visual Studio</vt:lpstr>
      <vt:lpstr>Summary</vt:lpstr>
      <vt:lpstr>Entity Framework Code First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74</cp:revision>
  <dcterms:created xsi:type="dcterms:W3CDTF">2014-01-02T17:00:34Z</dcterms:created>
  <dcterms:modified xsi:type="dcterms:W3CDTF">2017-02-27T10:48:56Z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