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29"/>
  </p:notesMasterIdLst>
  <p:handoutMasterIdLst>
    <p:handoutMasterId r:id="rId30"/>
  </p:handoutMasterIdLst>
  <p:sldIdLst>
    <p:sldId id="274" r:id="rId3"/>
    <p:sldId id="276" r:id="rId4"/>
    <p:sldId id="428" r:id="rId5"/>
    <p:sldId id="406" r:id="rId6"/>
    <p:sldId id="429" r:id="rId7"/>
    <p:sldId id="430" r:id="rId8"/>
    <p:sldId id="409" r:id="rId9"/>
    <p:sldId id="431" r:id="rId10"/>
    <p:sldId id="432" r:id="rId11"/>
    <p:sldId id="433" r:id="rId12"/>
    <p:sldId id="434" r:id="rId13"/>
    <p:sldId id="435" r:id="rId14"/>
    <p:sldId id="436" r:id="rId15"/>
    <p:sldId id="438" r:id="rId16"/>
    <p:sldId id="445" r:id="rId17"/>
    <p:sldId id="441" r:id="rId18"/>
    <p:sldId id="446" r:id="rId19"/>
    <p:sldId id="443" r:id="rId20"/>
    <p:sldId id="417" r:id="rId21"/>
    <p:sldId id="418" r:id="rId22"/>
    <p:sldId id="419" r:id="rId23"/>
    <p:sldId id="449" r:id="rId24"/>
    <p:sldId id="349" r:id="rId25"/>
    <p:sldId id="450" r:id="rId26"/>
    <p:sldId id="427" r:id="rId27"/>
    <p:sldId id="405" r:id="rId28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E6A3D6C-5ED5-4E5B-9829-4BC4C45C2E1B}">
          <p14:sldIdLst>
            <p14:sldId id="274"/>
            <p14:sldId id="276"/>
            <p14:sldId id="428"/>
          </p14:sldIdLst>
        </p14:section>
        <p14:section name="Routing Overview" id="{D0657275-46B7-4E37-A310-2987FE6129C6}">
          <p14:sldIdLst>
            <p14:sldId id="406"/>
            <p14:sldId id="429"/>
            <p14:sldId id="430"/>
          </p14:sldIdLst>
        </p14:section>
        <p14:section name="React Router" id="{B8D82F2B-8CB7-41EA-AE21-C13186AC920C}">
          <p14:sldIdLst>
            <p14:sldId id="409"/>
            <p14:sldId id="431"/>
            <p14:sldId id="432"/>
            <p14:sldId id="433"/>
            <p14:sldId id="434"/>
            <p14:sldId id="435"/>
            <p14:sldId id="436"/>
            <p14:sldId id="438"/>
            <p14:sldId id="445"/>
            <p14:sldId id="441"/>
            <p14:sldId id="446"/>
            <p14:sldId id="443"/>
          </p14:sldIdLst>
        </p14:section>
        <p14:section name="Application Architecture" id="{D899B1D4-1079-4FC3-A937-BBE99E996FF5}">
          <p14:sldIdLst>
            <p14:sldId id="417"/>
            <p14:sldId id="418"/>
            <p14:sldId id="419"/>
            <p14:sldId id="449"/>
          </p14:sldIdLst>
        </p14:section>
        <p14:section name="Conclusion" id="{A55552EC-59C5-49F2-840B-966FE2BBEF08}">
          <p14:sldIdLst>
            <p14:sldId id="349"/>
            <p14:sldId id="450"/>
            <p14:sldId id="427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50"/>
    <a:srgbClr val="2F7D96"/>
    <a:srgbClr val="FFF0D9"/>
    <a:srgbClr val="FFA72A"/>
    <a:srgbClr val="F0F5FA"/>
    <a:srgbClr val="1A8AFA"/>
    <a:srgbClr val="0097CC"/>
    <a:srgbClr val="FDFFFF"/>
    <a:srgbClr val="603A14"/>
    <a:srgbClr val="E85C0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115" autoAdjust="0"/>
    <p:restoredTop sz="94533" autoAdjust="0"/>
  </p:normalViewPr>
  <p:slideViewPr>
    <p:cSldViewPr>
      <p:cViewPr varScale="1">
        <p:scale>
          <a:sx n="51" d="100"/>
          <a:sy n="51" d="100"/>
        </p:scale>
        <p:origin x="53" y="374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07-Jul-18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07-Jul-18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9617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62063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2467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16301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softuni.org/" TargetMode="Externa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07-Jul-18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AA3D92-3261-477D-B938-027C7E7C28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9">
            <a:extLst>
              <a:ext uri="{FF2B5EF4-FFF2-40B4-BE49-F238E27FC236}">
                <a16:creationId xmlns:a16="http://schemas.microsoft.com/office/drawing/2014/main" id="{137202EB-ED0E-4E36-AF0D-3C14E1E1796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F2F2189-2658-41D9-B248-2A42750998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B20CF9-A1E5-4594-B6B5-4E33A9373C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105104" y="973900"/>
            <a:ext cx="3788598" cy="439544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0C72FAC-F5FC-4E78-AF2E-5FE88145F87F}"/>
              </a:ext>
            </a:extLst>
          </p:cNvPr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AA82EC-2BC4-4E2F-8DDF-AD19DA7284E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sp>
        <p:nvSpPr>
          <p:cNvPr id="7" name="TextBox 6">
            <a:hlinkClick r:id="rId5" tooltip="Software University Foundaton"/>
            <a:extLst>
              <a:ext uri="{FF2B5EF4-FFF2-40B4-BE49-F238E27FC236}">
                <a16:creationId xmlns:a16="http://schemas.microsoft.com/office/drawing/2014/main" id="{16E2CED5-12CB-4DAB-AB53-DAFC84087DD6}"/>
              </a:ext>
            </a:extLst>
          </p:cNvPr>
          <p:cNvSpPr txBox="1"/>
          <p:nvPr userDrawn="1"/>
        </p:nvSpPr>
        <p:spPr>
          <a:xfrm rot="20630519">
            <a:off x="6532234" y="2513233"/>
            <a:ext cx="419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8" name="TextBox 7">
            <a:hlinkClick r:id="rId5" tooltip="Software University Foundaton"/>
            <a:extLst>
              <a:ext uri="{FF2B5EF4-FFF2-40B4-BE49-F238E27FC236}">
                <a16:creationId xmlns:a16="http://schemas.microsoft.com/office/drawing/2014/main" id="{6AD1C000-AB32-4602-B810-4D9852856055}"/>
              </a:ext>
            </a:extLst>
          </p:cNvPr>
          <p:cNvSpPr txBox="1"/>
          <p:nvPr userDrawn="1"/>
        </p:nvSpPr>
        <p:spPr>
          <a:xfrm rot="1520410">
            <a:off x="4148066" y="2083657"/>
            <a:ext cx="6030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9" name="TextBox 8">
            <a:hlinkClick r:id="rId5" tooltip="Software University Foundaton"/>
            <a:extLst>
              <a:ext uri="{FF2B5EF4-FFF2-40B4-BE49-F238E27FC236}">
                <a16:creationId xmlns:a16="http://schemas.microsoft.com/office/drawing/2014/main" id="{3CE77DE0-66FC-48AC-A23C-2E121AF40F0C}"/>
              </a:ext>
            </a:extLst>
          </p:cNvPr>
          <p:cNvSpPr txBox="1"/>
          <p:nvPr userDrawn="1"/>
        </p:nvSpPr>
        <p:spPr>
          <a:xfrm rot="20630519" flipH="1">
            <a:off x="4951476" y="1556593"/>
            <a:ext cx="794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0" name="TextBox 9">
            <a:hlinkClick r:id="rId5" tooltip="Software University Foundaton"/>
            <a:extLst>
              <a:ext uri="{FF2B5EF4-FFF2-40B4-BE49-F238E27FC236}">
                <a16:creationId xmlns:a16="http://schemas.microsoft.com/office/drawing/2014/main" id="{E7C26DA3-0849-42C5-9508-EF9BFF7C47DB}"/>
              </a:ext>
            </a:extLst>
          </p:cNvPr>
          <p:cNvSpPr txBox="1"/>
          <p:nvPr userDrawn="1"/>
        </p:nvSpPr>
        <p:spPr>
          <a:xfrm rot="1561633" flipH="1">
            <a:off x="4826684" y="2358552"/>
            <a:ext cx="336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1" name="TextBox 10">
            <a:hlinkClick r:id="rId5" tooltip="Software University Foundaton"/>
            <a:extLst>
              <a:ext uri="{FF2B5EF4-FFF2-40B4-BE49-F238E27FC236}">
                <a16:creationId xmlns:a16="http://schemas.microsoft.com/office/drawing/2014/main" id="{AB44A4A6-AE34-4A8F-9077-D6569BF40B0C}"/>
              </a:ext>
            </a:extLst>
          </p:cNvPr>
          <p:cNvSpPr txBox="1"/>
          <p:nvPr userDrawn="1"/>
        </p:nvSpPr>
        <p:spPr>
          <a:xfrm rot="20630519">
            <a:off x="5865601" y="1968054"/>
            <a:ext cx="633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2" name="TextBox 11">
            <a:hlinkClick r:id="rId5" tooltip="Software University Foundaton"/>
            <a:extLst>
              <a:ext uri="{FF2B5EF4-FFF2-40B4-BE49-F238E27FC236}">
                <a16:creationId xmlns:a16="http://schemas.microsoft.com/office/drawing/2014/main" id="{68861D82-7435-41E8-B5ED-398623FC4F51}"/>
              </a:ext>
            </a:extLst>
          </p:cNvPr>
          <p:cNvSpPr txBox="1"/>
          <p:nvPr userDrawn="1"/>
        </p:nvSpPr>
        <p:spPr>
          <a:xfrm rot="20630519">
            <a:off x="6228195" y="4242981"/>
            <a:ext cx="488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3" name="TextBox 12">
            <a:hlinkClick r:id="rId5" tooltip="Software University Foundaton"/>
            <a:extLst>
              <a:ext uri="{FF2B5EF4-FFF2-40B4-BE49-F238E27FC236}">
                <a16:creationId xmlns:a16="http://schemas.microsoft.com/office/drawing/2014/main" id="{C224F999-651D-4A26-8A68-EB68765C5790}"/>
              </a:ext>
            </a:extLst>
          </p:cNvPr>
          <p:cNvSpPr txBox="1"/>
          <p:nvPr userDrawn="1"/>
        </p:nvSpPr>
        <p:spPr>
          <a:xfrm rot="1523920">
            <a:off x="5796155" y="5030876"/>
            <a:ext cx="511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5" name="TextBox 14">
            <a:hlinkClick r:id="rId5" tooltip="Software University Foundaton"/>
            <a:extLst>
              <a:ext uri="{FF2B5EF4-FFF2-40B4-BE49-F238E27FC236}">
                <a16:creationId xmlns:a16="http://schemas.microsoft.com/office/drawing/2014/main" id="{B5855C6E-6513-4A5E-964E-CBB574B2B476}"/>
              </a:ext>
            </a:extLst>
          </p:cNvPr>
          <p:cNvSpPr txBox="1"/>
          <p:nvPr userDrawn="1"/>
        </p:nvSpPr>
        <p:spPr>
          <a:xfrm rot="20630519">
            <a:off x="4719975" y="5267108"/>
            <a:ext cx="890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TextBox 15">
            <a:hlinkClick r:id="rId5" tooltip="Software University Foundaton"/>
            <a:extLst>
              <a:ext uri="{FF2B5EF4-FFF2-40B4-BE49-F238E27FC236}">
                <a16:creationId xmlns:a16="http://schemas.microsoft.com/office/drawing/2014/main" id="{719AA859-1237-4914-865D-8E0CD3AD6567}"/>
              </a:ext>
            </a:extLst>
          </p:cNvPr>
          <p:cNvSpPr txBox="1"/>
          <p:nvPr userDrawn="1"/>
        </p:nvSpPr>
        <p:spPr>
          <a:xfrm rot="20630519">
            <a:off x="4086252" y="4778904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7" name="TextBox 16">
            <a:hlinkClick r:id="rId5" tooltip="Software University Foundaton"/>
            <a:extLst>
              <a:ext uri="{FF2B5EF4-FFF2-40B4-BE49-F238E27FC236}">
                <a16:creationId xmlns:a16="http://schemas.microsoft.com/office/drawing/2014/main" id="{53CC8498-FFA6-457D-8B54-3BF3461CEF7A}"/>
              </a:ext>
            </a:extLst>
          </p:cNvPr>
          <p:cNvSpPr txBox="1"/>
          <p:nvPr userDrawn="1"/>
        </p:nvSpPr>
        <p:spPr>
          <a:xfrm rot="20630519">
            <a:off x="6970550" y="5614702"/>
            <a:ext cx="675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TextBox 18">
            <a:hlinkClick r:id="rId5" tooltip="Software University Foundaton"/>
            <a:extLst>
              <a:ext uri="{FF2B5EF4-FFF2-40B4-BE49-F238E27FC236}">
                <a16:creationId xmlns:a16="http://schemas.microsoft.com/office/drawing/2014/main" id="{2E797E8D-83EB-4466-9FA3-509596EA5568}"/>
              </a:ext>
            </a:extLst>
          </p:cNvPr>
          <p:cNvSpPr txBox="1"/>
          <p:nvPr userDrawn="1"/>
        </p:nvSpPr>
        <p:spPr>
          <a:xfrm rot="20414927">
            <a:off x="4835033" y="3905106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0" name="TextBox 19">
            <a:hlinkClick r:id="rId5" tooltip="Software University Foundaton"/>
            <a:extLst>
              <a:ext uri="{FF2B5EF4-FFF2-40B4-BE49-F238E27FC236}">
                <a16:creationId xmlns:a16="http://schemas.microsoft.com/office/drawing/2014/main" id="{58B95D20-6C4F-4F79-AA1D-E40A00E41053}"/>
              </a:ext>
            </a:extLst>
          </p:cNvPr>
          <p:cNvSpPr txBox="1"/>
          <p:nvPr userDrawn="1"/>
        </p:nvSpPr>
        <p:spPr>
          <a:xfrm rot="20215874">
            <a:off x="3507489" y="531580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1" name="TextBox 20">
            <a:hlinkClick r:id="rId5" tooltip="Software University Foundaton"/>
            <a:extLst>
              <a:ext uri="{FF2B5EF4-FFF2-40B4-BE49-F238E27FC236}">
                <a16:creationId xmlns:a16="http://schemas.microsoft.com/office/drawing/2014/main" id="{2CD5EF91-E0BC-462F-B1B8-6B3F8F1038E5}"/>
              </a:ext>
            </a:extLst>
          </p:cNvPr>
          <p:cNvSpPr txBox="1"/>
          <p:nvPr userDrawn="1"/>
        </p:nvSpPr>
        <p:spPr>
          <a:xfrm rot="1264394">
            <a:off x="5242941" y="551891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2" name="TextBox 21">
            <a:hlinkClick r:id="rId5" tooltip="Software University Foundaton"/>
            <a:extLst>
              <a:ext uri="{FF2B5EF4-FFF2-40B4-BE49-F238E27FC236}">
                <a16:creationId xmlns:a16="http://schemas.microsoft.com/office/drawing/2014/main" id="{6FF45627-4AF4-4071-A0E8-76738F228651}"/>
              </a:ext>
            </a:extLst>
          </p:cNvPr>
          <p:cNvSpPr txBox="1"/>
          <p:nvPr userDrawn="1"/>
        </p:nvSpPr>
        <p:spPr>
          <a:xfrm rot="1264394">
            <a:off x="2558897" y="484363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3" name="TextBox 22">
            <a:hlinkClick r:id="rId5" tooltip="Software University Foundaton"/>
            <a:extLst>
              <a:ext uri="{FF2B5EF4-FFF2-40B4-BE49-F238E27FC236}">
                <a16:creationId xmlns:a16="http://schemas.microsoft.com/office/drawing/2014/main" id="{BF119269-565D-4BCB-BED2-4133229E3330}"/>
              </a:ext>
            </a:extLst>
          </p:cNvPr>
          <p:cNvSpPr txBox="1"/>
          <p:nvPr userDrawn="1"/>
        </p:nvSpPr>
        <p:spPr>
          <a:xfrm rot="19121928">
            <a:off x="1418879" y="5249907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4" name="TextBox 23">
            <a:hlinkClick r:id="rId5" tooltip="Software University Foundaton"/>
            <a:extLst>
              <a:ext uri="{FF2B5EF4-FFF2-40B4-BE49-F238E27FC236}">
                <a16:creationId xmlns:a16="http://schemas.microsoft.com/office/drawing/2014/main" id="{C9FE10EB-E49B-416A-A18D-617D25B2AADB}"/>
              </a:ext>
            </a:extLst>
          </p:cNvPr>
          <p:cNvSpPr txBox="1"/>
          <p:nvPr userDrawn="1"/>
        </p:nvSpPr>
        <p:spPr>
          <a:xfrm rot="1264394">
            <a:off x="5389325" y="248116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5" name="TextBox 24">
            <a:hlinkClick r:id="rId5" tooltip="Software University Foundaton"/>
            <a:extLst>
              <a:ext uri="{FF2B5EF4-FFF2-40B4-BE49-F238E27FC236}">
                <a16:creationId xmlns:a16="http://schemas.microsoft.com/office/drawing/2014/main" id="{B9FCDDF2-3137-4E34-B264-5F180611DC0D}"/>
              </a:ext>
            </a:extLst>
          </p:cNvPr>
          <p:cNvSpPr txBox="1"/>
          <p:nvPr userDrawn="1"/>
        </p:nvSpPr>
        <p:spPr>
          <a:xfrm rot="1264394">
            <a:off x="6616653" y="149108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6" name="TextBox 25">
            <a:hlinkClick r:id="rId5" tooltip="Software University Foundaton"/>
            <a:extLst>
              <a:ext uri="{FF2B5EF4-FFF2-40B4-BE49-F238E27FC236}">
                <a16:creationId xmlns:a16="http://schemas.microsoft.com/office/drawing/2014/main" id="{F4930118-998D-499A-B37E-D5577CC1A7E4}"/>
              </a:ext>
            </a:extLst>
          </p:cNvPr>
          <p:cNvSpPr txBox="1"/>
          <p:nvPr userDrawn="1"/>
        </p:nvSpPr>
        <p:spPr>
          <a:xfrm rot="20252314">
            <a:off x="3926026" y="2616560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  <a:extLst>
              <a:ext uri="{FF2B5EF4-FFF2-40B4-BE49-F238E27FC236}">
                <a16:creationId xmlns:a16="http://schemas.microsoft.com/office/drawing/2014/main" id="{A0EE0643-28B4-437C-A977-17D2723F8213}"/>
              </a:ext>
            </a:extLst>
          </p:cNvPr>
          <p:cNvSpPr txBox="1"/>
          <p:nvPr userDrawn="1"/>
        </p:nvSpPr>
        <p:spPr>
          <a:xfrm rot="20585427">
            <a:off x="5423905" y="1263054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8" name="TextBox 27">
            <a:hlinkClick r:id="rId5" tooltip="Software University Foundaton"/>
            <a:extLst>
              <a:ext uri="{FF2B5EF4-FFF2-40B4-BE49-F238E27FC236}">
                <a16:creationId xmlns:a16="http://schemas.microsoft.com/office/drawing/2014/main" id="{ADAF237D-C784-4665-8DD2-A2B085FC2CAF}"/>
              </a:ext>
            </a:extLst>
          </p:cNvPr>
          <p:cNvSpPr txBox="1"/>
          <p:nvPr userDrawn="1"/>
        </p:nvSpPr>
        <p:spPr>
          <a:xfrm rot="1264394">
            <a:off x="6357616" y="492300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9" name="TextBox 28">
            <a:hlinkClick r:id="rId5" tooltip="Software University Foundaton"/>
            <a:extLst>
              <a:ext uri="{FF2B5EF4-FFF2-40B4-BE49-F238E27FC236}">
                <a16:creationId xmlns:a16="http://schemas.microsoft.com/office/drawing/2014/main" id="{012AF389-E695-4054-9706-588DCD4FD543}"/>
              </a:ext>
            </a:extLst>
          </p:cNvPr>
          <p:cNvSpPr txBox="1"/>
          <p:nvPr userDrawn="1"/>
        </p:nvSpPr>
        <p:spPr>
          <a:xfrm rot="2248444">
            <a:off x="3177255" y="1174443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30" name="TextBox 29">
            <a:hlinkClick r:id="rId5" tooltip="Software University Foundaton"/>
            <a:extLst>
              <a:ext uri="{FF2B5EF4-FFF2-40B4-BE49-F238E27FC236}">
                <a16:creationId xmlns:a16="http://schemas.microsoft.com/office/drawing/2014/main" id="{98678852-FD82-4E90-BE26-4D9E01678873}"/>
              </a:ext>
            </a:extLst>
          </p:cNvPr>
          <p:cNvSpPr txBox="1"/>
          <p:nvPr userDrawn="1"/>
        </p:nvSpPr>
        <p:spPr>
          <a:xfrm rot="20630519">
            <a:off x="2538020" y="5819780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327276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07-Jul-18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3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6.png"/><Relationship Id="rId4" Type="http://schemas.openxmlformats.org/officeDocument/2006/relationships/hyperlink" Target="http://creativecommons.org/licenses/by-nc-sa/4.0/" TargetMode="External"/><Relationship Id="rId9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uperhosting.bg/" TargetMode="External"/><Relationship Id="rId13" Type="http://schemas.openxmlformats.org/officeDocument/2006/relationships/image" Target="../media/image29.png"/><Relationship Id="rId18" Type="http://schemas.openxmlformats.org/officeDocument/2006/relationships/image" Target="../media/image32.png"/><Relationship Id="rId26" Type="http://schemas.openxmlformats.org/officeDocument/2006/relationships/image" Target="../media/image36.png"/><Relationship Id="rId3" Type="http://schemas.openxmlformats.org/officeDocument/2006/relationships/hyperlink" Target="https://softuni.bg/courses/" TargetMode="External"/><Relationship Id="rId21" Type="http://schemas.openxmlformats.org/officeDocument/2006/relationships/hyperlink" Target="http://www.telenor.bg/" TargetMode="External"/><Relationship Id="rId7" Type="http://schemas.openxmlformats.org/officeDocument/2006/relationships/image" Target="../media/image26.png"/><Relationship Id="rId12" Type="http://schemas.openxmlformats.org/officeDocument/2006/relationships/hyperlink" Target="http://xs-software.com/" TargetMode="External"/><Relationship Id="rId17" Type="http://schemas.openxmlformats.org/officeDocument/2006/relationships/image" Target="../media/image31.png"/><Relationship Id="rId25" Type="http://schemas.openxmlformats.org/officeDocument/2006/relationships/hyperlink" Target="http://smartit.bg/" TargetMode="External"/><Relationship Id="rId2" Type="http://schemas.openxmlformats.org/officeDocument/2006/relationships/notesSlide" Target="../notesSlides/notesSlide4.xml"/><Relationship Id="rId16" Type="http://schemas.openxmlformats.org/officeDocument/2006/relationships/hyperlink" Target="https://aeternity.com/" TargetMode="External"/><Relationship Id="rId20" Type="http://schemas.openxmlformats.org/officeDocument/2006/relationships/image" Target="../media/image33.jpeg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www.softwaregroup-bg.com/" TargetMode="External"/><Relationship Id="rId11" Type="http://schemas.openxmlformats.org/officeDocument/2006/relationships/image" Target="../media/image28.png"/><Relationship Id="rId24" Type="http://schemas.openxmlformats.org/officeDocument/2006/relationships/image" Target="../media/image35.png"/><Relationship Id="rId5" Type="http://schemas.openxmlformats.org/officeDocument/2006/relationships/image" Target="../media/image25.png"/><Relationship Id="rId15" Type="http://schemas.openxmlformats.org/officeDocument/2006/relationships/image" Target="../media/image30.png"/><Relationship Id="rId23" Type="http://schemas.openxmlformats.org/officeDocument/2006/relationships/hyperlink" Target="https://www.sbtech.com/" TargetMode="External"/><Relationship Id="rId10" Type="http://schemas.openxmlformats.org/officeDocument/2006/relationships/hyperlink" Target="https://netpeak.net/" TargetMode="External"/><Relationship Id="rId19" Type="http://schemas.openxmlformats.org/officeDocument/2006/relationships/hyperlink" Target="https://www.liebherr.com/en/deu/start/start-page.html" TargetMode="External"/><Relationship Id="rId4" Type="http://schemas.openxmlformats.org/officeDocument/2006/relationships/hyperlink" Target="http://www.infragistics.com/" TargetMode="External"/><Relationship Id="rId9" Type="http://schemas.openxmlformats.org/officeDocument/2006/relationships/image" Target="../media/image27.png"/><Relationship Id="rId14" Type="http://schemas.openxmlformats.org/officeDocument/2006/relationships/hyperlink" Target="http://www.indeavr.com/" TargetMode="External"/><Relationship Id="rId22" Type="http://schemas.openxmlformats.org/officeDocument/2006/relationships/image" Target="../media/image3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38.png"/><Relationship Id="rId12" Type="http://schemas.openxmlformats.org/officeDocument/2006/relationships/image" Target="../media/image4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1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0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3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reacttraining.com/react-router/web/guides/philosophy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457200"/>
            <a:ext cx="7910299" cy="1476352"/>
          </a:xfrm>
        </p:spPr>
        <p:txBody>
          <a:bodyPr/>
          <a:lstStyle/>
          <a:p>
            <a:r>
              <a:rPr lang="en-US" dirty="0"/>
              <a:t>Routing and Architecture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965299"/>
            <a:ext cx="7910299" cy="131130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Single Page Applications,</a:t>
            </a:r>
          </a:p>
          <a:p>
            <a:r>
              <a:rPr lang="en-US" dirty="0"/>
              <a:t>Blueprint for SPA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583300"/>
            <a:ext cx="3187613" cy="525135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5053199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84212" y="5499803"/>
            <a:ext cx="3187613" cy="36355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684212" y="5840965"/>
            <a:ext cx="3187613" cy="331235"/>
          </a:xfrm>
        </p:spPr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15" name="TextBox 14"/>
          <p:cNvSpPr txBox="1"/>
          <p:nvPr/>
        </p:nvSpPr>
        <p:spPr>
          <a:xfrm rot="576164">
            <a:off x="5253405" y="3963164"/>
            <a:ext cx="1221232" cy="4090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Routing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30" y="2496257"/>
            <a:ext cx="2212117" cy="55174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9EDAB68-3787-4615-BBA2-C1A8F5FC8D56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50162" y="4191000"/>
            <a:ext cx="2253081" cy="2438400"/>
          </a:xfrm>
          <a:prstGeom prst="rect">
            <a:avLst/>
          </a:prstGeom>
        </p:spPr>
      </p:pic>
      <p:pic>
        <p:nvPicPr>
          <p:cNvPr id="16" name="Picture 15">
            <a:extLst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09780" y="3569193"/>
            <a:ext cx="3136780" cy="2830701"/>
          </a:xfrm>
          <a:prstGeom prst="rect">
            <a:avLst/>
          </a:prstGeom>
          <a:effectLst>
            <a:glow rad="482600">
              <a:schemeClr val="accent3">
                <a:lumMod val="50000"/>
              </a:schemeClr>
            </a:glow>
          </a:effec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1523" y="3369040"/>
            <a:ext cx="2803490" cy="318416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React Router is a </a:t>
            </a:r>
            <a:r>
              <a:rPr lang="en-US" dirty="0">
                <a:solidFill>
                  <a:schemeClr val="accent1"/>
                </a:solidFill>
              </a:rPr>
              <a:t>component</a:t>
            </a:r>
          </a:p>
          <a:p>
            <a:pPr lvl="1"/>
            <a:r>
              <a:rPr lang="en-US" dirty="0"/>
              <a:t>It can be rendered as any React component</a:t>
            </a:r>
          </a:p>
          <a:p>
            <a:pPr>
              <a:spcBef>
                <a:spcPts val="7800"/>
              </a:spcBef>
            </a:pPr>
            <a:r>
              <a:rPr lang="en-US" dirty="0"/>
              <a:t>React components can be nested in it as normal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Rendering a Route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48485" y="2667000"/>
            <a:ext cx="10491855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render(&lt;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BrowserRouter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/&gt;, document.getElementById('app'))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848485" y="4138213"/>
            <a:ext cx="6972091" cy="240756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render((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BrowserRouter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&lt;App 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BrowserRouter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), document.getElementById('app'))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8409" y="4388572"/>
            <a:ext cx="3201931" cy="1886069"/>
          </a:xfrm>
          <a:prstGeom prst="rect">
            <a:avLst/>
          </a:prstGeom>
        </p:spPr>
      </p:pic>
      <p:sp>
        <p:nvSpPr>
          <p:cNvPr id="8" name="Arrow: Right 7"/>
          <p:cNvSpPr/>
          <p:nvPr/>
        </p:nvSpPr>
        <p:spPr>
          <a:xfrm>
            <a:off x="7655357" y="5179207"/>
            <a:ext cx="399644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942423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React components can be wrapped in a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Route</a:t>
            </a:r>
            <a:r>
              <a:rPr lang="en-US" dirty="0"/>
              <a:t> and bound to a specific path</a:t>
            </a:r>
            <a:endParaRPr lang="en-US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endParaRPr lang="en-US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More Scenes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951120" y="3186979"/>
            <a:ext cx="10286585" cy="240756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Router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history={hashHistory}&gt;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Route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path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="/"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exact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component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={App}/&gt;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Route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path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="/catalog"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component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={Catalog}/&gt;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Route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path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="/about"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component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={About}/&gt;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Router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</p:txBody>
      </p:sp>
      <p:sp>
        <p:nvSpPr>
          <p:cNvPr id="7" name="AutoShape 25"/>
          <p:cNvSpPr>
            <a:spLocks noChangeArrowheads="1"/>
          </p:cNvSpPr>
          <p:nvPr/>
        </p:nvSpPr>
        <p:spPr bwMode="auto">
          <a:xfrm>
            <a:off x="3127082" y="2355636"/>
            <a:ext cx="3200400" cy="700088"/>
          </a:xfrm>
          <a:prstGeom prst="wedgeRoundRectCallout">
            <a:avLst>
              <a:gd name="adj1" fmla="val -5991"/>
              <a:gd name="adj2" fmla="val 19434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Access URL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8" name="AutoShape 25"/>
          <p:cNvSpPr>
            <a:spLocks noChangeArrowheads="1"/>
          </p:cNvSpPr>
          <p:nvPr/>
        </p:nvSpPr>
        <p:spPr bwMode="auto">
          <a:xfrm>
            <a:off x="5103812" y="5319712"/>
            <a:ext cx="3657600" cy="700088"/>
          </a:xfrm>
          <a:prstGeom prst="wedgeRoundRectCallout">
            <a:avLst>
              <a:gd name="adj1" fmla="val 25731"/>
              <a:gd name="adj2" fmla="val -14179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Component to load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2764011" y="4188536"/>
            <a:ext cx="2977883" cy="443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5897623" y="4175089"/>
            <a:ext cx="3757366" cy="443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5998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9" grpId="1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Link</a:t>
            </a:r>
            <a:r>
              <a:rPr lang="en-US" dirty="0"/>
              <a:t> replaces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&lt;a&gt;</a:t>
            </a:r>
            <a:r>
              <a:rPr lang="en-US" dirty="0"/>
              <a:t> and automatically prevents </a:t>
            </a:r>
            <a:r>
              <a:rPr lang="en-US" dirty="0">
                <a:solidFill>
                  <a:schemeClr val="accent1"/>
                </a:solidFill>
              </a:rPr>
              <a:t>page reload</a:t>
            </a:r>
            <a:endParaRPr lang="en-US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endParaRPr lang="en-US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Navigating with Link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951120" y="2209800"/>
            <a:ext cx="10286585" cy="376485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App extends Component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render()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(&lt;div&gt;&lt;h1&gt;React Router Tutorial&lt;/h1&gt;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&lt;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Link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="/catalog"&gt;Catalog&lt;/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Link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&lt;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Link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="/about"&gt;About&lt;/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Link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&lt;/div&gt;);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AutoShape 25"/>
          <p:cNvSpPr>
            <a:spLocks noChangeArrowheads="1"/>
          </p:cNvSpPr>
          <p:nvPr/>
        </p:nvSpPr>
        <p:spPr bwMode="auto">
          <a:xfrm>
            <a:off x="6627812" y="4747483"/>
            <a:ext cx="3048000" cy="1052096"/>
          </a:xfrm>
          <a:prstGeom prst="wedgeRoundRectCallout">
            <a:avLst>
              <a:gd name="adj1" fmla="val -58806"/>
              <a:gd name="adj2" fmla="val -7658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Access URL as defined in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Route</a:t>
            </a:r>
          </a:p>
        </p:txBody>
      </p:sp>
    </p:spTree>
    <p:extLst>
      <p:ext uri="{BB962C8B-B14F-4D97-AF65-F5344CB8AC3E}">
        <p14:creationId xmlns:p14="http://schemas.microsoft.com/office/powerpoint/2010/main" val="1978006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1"/>
              <a:t>You can dynamically nest routes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Routes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951120" y="2057400"/>
            <a:ext cx="10286585" cy="376485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const About = ({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match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}) =&gt; (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&lt;div&gt;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&lt;h1&gt;About Page&lt;/h1&gt;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Route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path={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match.url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+ '/contact'}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component={Contact} 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&lt;/div&gt;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12" name="AutoShape 25"/>
          <p:cNvSpPr>
            <a:spLocks noChangeArrowheads="1"/>
          </p:cNvSpPr>
          <p:nvPr/>
        </p:nvSpPr>
        <p:spPr bwMode="auto">
          <a:xfrm>
            <a:off x="5789613" y="2785451"/>
            <a:ext cx="4343400" cy="1055608"/>
          </a:xfrm>
          <a:prstGeom prst="wedgeRoundRectCallout">
            <a:avLst>
              <a:gd name="adj1" fmla="val -71174"/>
              <a:gd name="adj2" fmla="val 5242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Access </a:t>
            </a:r>
            <a:r>
              <a:rPr lang="en-US" sz="2800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match URL 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</a:t>
            </a:r>
          </a:p>
          <a:p>
            <a:pPr algn="ctr"/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create a </a:t>
            </a:r>
            <a:r>
              <a:rPr lang="en-US" sz="2800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relative path</a:t>
            </a:r>
          </a:p>
        </p:txBody>
      </p:sp>
      <p:sp>
        <p:nvSpPr>
          <p:cNvPr id="13" name="AutoShape 25"/>
          <p:cNvSpPr>
            <a:spLocks noChangeArrowheads="1"/>
          </p:cNvSpPr>
          <p:nvPr/>
        </p:nvSpPr>
        <p:spPr bwMode="auto">
          <a:xfrm>
            <a:off x="5027612" y="5136459"/>
            <a:ext cx="4343400" cy="1055608"/>
          </a:xfrm>
          <a:prstGeom prst="wedgeRoundRectCallout">
            <a:avLst>
              <a:gd name="adj1" fmla="val -42177"/>
              <a:gd name="adj2" fmla="val -8323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Contact</a:t>
            </a:r>
            <a:r>
              <a:rPr lang="en-US" sz="2800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will be rendered at '</a:t>
            </a:r>
            <a:r>
              <a:rPr lang="en-US" sz="2800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/about/contact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'</a:t>
            </a:r>
            <a:endParaRPr lang="en-US" sz="2800" noProof="1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15969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NavLink</a:t>
            </a:r>
            <a:r>
              <a:rPr lang="en-US" noProof="1"/>
              <a:t> knows when it's currently active</a:t>
            </a:r>
          </a:p>
          <a:p>
            <a:pPr lvl="1"/>
            <a:r>
              <a:rPr lang="en-US" noProof="1"/>
              <a:t>We can style them with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activeStyle</a:t>
            </a:r>
            <a:r>
              <a:rPr lang="en-US" noProof="1"/>
              <a:t> or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activeClassName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Active Links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684213" y="2667000"/>
            <a:ext cx="10820400" cy="150270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NavLink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to="/catalog"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activeStyle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={{ color: 'red' }}&gt;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Catalog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NavLink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&gt;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684212" y="4694238"/>
            <a:ext cx="10820402" cy="150270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NavLink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to="/catalog"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activeClassName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="activeNav"&gt;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Catalog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NavLink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971737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noProof="1"/>
              <a:t>By default, if two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Routes</a:t>
            </a:r>
            <a:r>
              <a:rPr lang="en-US" noProof="1"/>
              <a:t> match, both will be rendered</a:t>
            </a:r>
          </a:p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Switch</a:t>
            </a:r>
            <a:r>
              <a:rPr lang="en-US" noProof="1"/>
              <a:t> renders only the </a:t>
            </a:r>
            <a:r>
              <a:rPr lang="en-US" noProof="1">
                <a:solidFill>
                  <a:schemeClr val="accent1"/>
                </a:solidFill>
              </a:rPr>
              <a:t>first</a:t>
            </a:r>
            <a:r>
              <a:rPr lang="en-US" noProof="1"/>
              <a:t> match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Exclusive Rendering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951120" y="2783573"/>
            <a:ext cx="10286585" cy="28599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Switch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&lt;Route path="/" exact component={Home}&gt;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&lt;Route path="/about" component={About}/&gt;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&lt;Route path="/:user" component={User}/&gt;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&lt;Route component={NotFoundRoute}/&gt;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Switch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</p:txBody>
      </p:sp>
      <p:sp>
        <p:nvSpPr>
          <p:cNvPr id="9" name="AutoShape 25"/>
          <p:cNvSpPr>
            <a:spLocks noChangeArrowheads="1"/>
          </p:cNvSpPr>
          <p:nvPr/>
        </p:nvSpPr>
        <p:spPr bwMode="auto">
          <a:xfrm>
            <a:off x="3808412" y="5486400"/>
            <a:ext cx="3847892" cy="578882"/>
          </a:xfrm>
          <a:prstGeom prst="wedgeRoundRectCallout">
            <a:avLst>
              <a:gd name="adj1" fmla="val -33729"/>
              <a:gd name="adj2" fmla="val -10772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Default</a:t>
            </a:r>
            <a:r>
              <a:rPr lang="en-US" sz="2800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 route</a:t>
            </a:r>
            <a:endParaRPr lang="en-US" sz="2800" noProof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94481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noProof="1"/>
              <a:t>Parameters are dynamic parts of the URL</a:t>
            </a:r>
          </a:p>
          <a:p>
            <a:pPr lvl="1"/>
            <a:r>
              <a:rPr lang="en-US" noProof="1"/>
              <a:t>Example: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/catalog/elecronics/XYZ5538</a:t>
            </a:r>
          </a:p>
          <a:p>
            <a:pPr>
              <a:spcBef>
                <a:spcPts val="4200"/>
              </a:spcBef>
            </a:pPr>
            <a:r>
              <a:rPr lang="en-US" noProof="1"/>
              <a:t>Configure the Route to work with params</a:t>
            </a:r>
          </a:p>
          <a:p>
            <a:pPr>
              <a:spcBef>
                <a:spcPts val="10800"/>
              </a:spcBef>
            </a:pPr>
            <a:r>
              <a:rPr lang="en-US" noProof="1"/>
              <a:t>Access from the component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URL </a:t>
            </a:r>
            <a:r>
              <a:rPr lang="en-US" noProof="1"/>
              <a:t>Params</a:t>
            </a:r>
            <a:endParaRPr lang="en-US" dirty="0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951120" y="3805763"/>
            <a:ext cx="10286585" cy="10502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&lt;Route path="/catalog/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:category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:userId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component={Catalog}/&gt;</a:t>
            </a:r>
          </a:p>
        </p:txBody>
      </p:sp>
      <p:sp>
        <p:nvSpPr>
          <p:cNvPr id="6" name="AutoShape 25"/>
          <p:cNvSpPr>
            <a:spLocks noChangeArrowheads="1"/>
          </p:cNvSpPr>
          <p:nvPr/>
        </p:nvSpPr>
        <p:spPr bwMode="auto">
          <a:xfrm>
            <a:off x="8013812" y="2563308"/>
            <a:ext cx="3505200" cy="1143000"/>
          </a:xfrm>
          <a:prstGeom prst="wedgeRoundRectCallout">
            <a:avLst>
              <a:gd name="adj1" fmla="val -45278"/>
              <a:gd name="adj2" fmla="val -6199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This part of the URL can change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4491318" y="1892353"/>
            <a:ext cx="4117694" cy="5012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951120" y="5670381"/>
            <a:ext cx="10286585" cy="5978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this.props.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match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params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category</a:t>
            </a:r>
          </a:p>
        </p:txBody>
      </p:sp>
    </p:spTree>
    <p:extLst>
      <p:ext uri="{BB962C8B-B14F-4D97-AF65-F5344CB8AC3E}">
        <p14:creationId xmlns:p14="http://schemas.microsoft.com/office/powerpoint/2010/main" val="2309769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" grpId="0" animBg="1"/>
      <p:bldP spid="7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noProof="1"/>
              <a:t>You can redirect the user by rendering a </a:t>
            </a:r>
            <a:r>
              <a:rPr lang="en-US" b="1" noProof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Redirect</a:t>
            </a:r>
            <a:r>
              <a:rPr lang="en-US" noProof="1">
                <a:solidFill>
                  <a:schemeClr val="accent1"/>
                </a:solidFill>
              </a:rPr>
              <a:t> </a:t>
            </a:r>
            <a:r>
              <a:rPr lang="en-US" noProof="1"/>
              <a:t>component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Redirects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951120" y="3805763"/>
            <a:ext cx="10286585" cy="150270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&lt;Route exact path="/" 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render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={() =&gt; (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loggedIn ? (&lt;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Redirect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to="/dashboard" /&gt;)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: (&lt;PublicHomePage /&gt;)</a:t>
            </a:r>
          </a:p>
        </p:txBody>
      </p:sp>
      <p:sp>
        <p:nvSpPr>
          <p:cNvPr id="11" name="AutoShape 25"/>
          <p:cNvSpPr>
            <a:spLocks noChangeArrowheads="1"/>
          </p:cNvSpPr>
          <p:nvPr/>
        </p:nvSpPr>
        <p:spPr bwMode="auto">
          <a:xfrm>
            <a:off x="5180012" y="2209800"/>
            <a:ext cx="4756180" cy="1191816"/>
          </a:xfrm>
          <a:prstGeom prst="wedgeRoundRectCallout">
            <a:avLst>
              <a:gd name="adj1" fmla="val -33465"/>
              <a:gd name="adj2" fmla="val 9196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Determine the component to render at </a:t>
            </a:r>
            <a:r>
              <a:rPr lang="en-US" sz="32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run-time</a:t>
            </a:r>
            <a:endParaRPr lang="en-US" sz="3200" b="1" noProof="1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6414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19278"/>
            <a:ext cx="10363200" cy="820600"/>
          </a:xfrm>
        </p:spPr>
        <p:txBody>
          <a:bodyPr/>
          <a:lstStyle/>
          <a:p>
            <a:r>
              <a:rPr lang="en-US" dirty="0"/>
              <a:t>Routing with React Router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757966"/>
            <a:ext cx="10363200" cy="719034"/>
          </a:xfrm>
        </p:spPr>
        <p:txBody>
          <a:bodyPr/>
          <a:lstStyle/>
          <a:p>
            <a:r>
              <a:rPr lang="en-US" dirty="0"/>
              <a:t>Live Demo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371601">
            <a:off x="953842" y="2241588"/>
            <a:ext cx="3297844" cy="1345608"/>
          </a:xfrm>
          <a:prstGeom prst="roundRect">
            <a:avLst>
              <a:gd name="adj" fmla="val 2941"/>
            </a:avLst>
          </a:prstGeom>
          <a:ln w="19050">
            <a:solidFill>
              <a:srgbClr val="00B0F0">
                <a:alpha val="50196"/>
              </a:srgbClr>
            </a:solidFill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01295">
            <a:off x="7908000" y="1866762"/>
            <a:ext cx="3456610" cy="1545075"/>
          </a:xfrm>
          <a:prstGeom prst="rect">
            <a:avLst/>
          </a:prstGeom>
        </p:spPr>
      </p:pic>
      <p:pic>
        <p:nvPicPr>
          <p:cNvPr id="7" name="Picture 6" descr="A drawing of a cartoon character&#10;&#10;Description generated with high confidence">
            <a:extLst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838914" y="1413336"/>
            <a:ext cx="2510996" cy="3082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4605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Patterns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Organizing Your Code</a:t>
            </a:r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72793" y="1066800"/>
            <a:ext cx="5643238" cy="3725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03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Routing Overview</a:t>
            </a:r>
            <a:endParaRPr lang="bg-BG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React-router</a:t>
            </a:r>
            <a:endParaRPr lang="bg-BG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Code Organization Patterns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Thinking in React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5" name="Picture 4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8A4321C1-0DAC-40C4-A4A0-54B7CB9291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23072" y="1371600"/>
            <a:ext cx="3572162" cy="438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3600" dirty="0"/>
              <a:t>Always </a:t>
            </a:r>
            <a:r>
              <a:rPr lang="en-US" sz="3600" dirty="0">
                <a:solidFill>
                  <a:schemeClr val="accent1"/>
                </a:solidFill>
              </a:rPr>
              <a:t>pass props </a:t>
            </a:r>
            <a:r>
              <a:rPr lang="en-US" sz="3600" dirty="0"/>
              <a:t>to the </a:t>
            </a:r>
            <a:r>
              <a:rPr lang="en-US" sz="3600" dirty="0">
                <a:solidFill>
                  <a:schemeClr val="accent1"/>
                </a:solidFill>
              </a:rPr>
              <a:t>parent class</a:t>
            </a:r>
          </a:p>
          <a:p>
            <a:pPr>
              <a:spcBef>
                <a:spcPts val="1800"/>
              </a:spcBef>
            </a:pPr>
            <a:r>
              <a:rPr lang="en-US" sz="3600" dirty="0"/>
              <a:t>Define </a:t>
            </a:r>
            <a:r>
              <a:rPr lang="en-US" sz="3600" dirty="0">
                <a:solidFill>
                  <a:schemeClr val="accent1"/>
                </a:solidFill>
              </a:rPr>
              <a:t>default state</a:t>
            </a:r>
          </a:p>
          <a:p>
            <a:pPr>
              <a:spcBef>
                <a:spcPts val="1800"/>
              </a:spcBef>
            </a:pPr>
            <a:r>
              <a:rPr lang="en-US" sz="3600" dirty="0">
                <a:solidFill>
                  <a:schemeClr val="accent1"/>
                </a:solidFill>
              </a:rPr>
              <a:t>Event handlers </a:t>
            </a:r>
            <a:r>
              <a:rPr lang="en-US" sz="3600" dirty="0"/>
              <a:t>are </a:t>
            </a:r>
            <a:r>
              <a:rPr lang="en-US" sz="3600" dirty="0">
                <a:solidFill>
                  <a:schemeClr val="accent1"/>
                </a:solidFill>
              </a:rPr>
              <a:t>methods</a:t>
            </a:r>
            <a:r>
              <a:rPr lang="en-US" sz="3600" dirty="0"/>
              <a:t> on the component</a:t>
            </a:r>
          </a:p>
          <a:p>
            <a:pPr>
              <a:spcBef>
                <a:spcPts val="1800"/>
              </a:spcBef>
            </a:pPr>
            <a:r>
              <a:rPr lang="en-US" sz="3600" dirty="0">
                <a:solidFill>
                  <a:schemeClr val="accent1"/>
                </a:solidFill>
              </a:rPr>
              <a:t>Bind</a:t>
            </a:r>
            <a:r>
              <a:rPr lang="en-US" sz="3600" dirty="0"/>
              <a:t> event handlers at the end of the </a:t>
            </a:r>
            <a:r>
              <a:rPr lang="en-US" sz="3600" dirty="0">
                <a:solidFill>
                  <a:schemeClr val="accent1"/>
                </a:solidFill>
              </a:rPr>
              <a:t>class constructor</a:t>
            </a:r>
          </a:p>
          <a:p>
            <a:pPr>
              <a:spcBef>
                <a:spcPts val="1800"/>
              </a:spcBef>
            </a:pPr>
            <a:r>
              <a:rPr lang="en-US" sz="3600" dirty="0">
                <a:solidFill>
                  <a:schemeClr val="accent1"/>
                </a:solidFill>
              </a:rPr>
              <a:t>Data </a:t>
            </a:r>
            <a:r>
              <a:rPr lang="en-US" sz="3600" dirty="0"/>
              <a:t>is fetched in </a:t>
            </a:r>
            <a:r>
              <a:rPr lang="en-US" sz="3600" b="1" noProof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componentDidMount</a:t>
            </a:r>
          </a:p>
          <a:p>
            <a:pPr>
              <a:spcBef>
                <a:spcPts val="1800"/>
              </a:spcBef>
            </a:pPr>
            <a:r>
              <a:rPr lang="en-US" sz="3600" dirty="0"/>
              <a:t>Preform </a:t>
            </a:r>
            <a:r>
              <a:rPr lang="en-US" sz="3600" dirty="0">
                <a:solidFill>
                  <a:schemeClr val="accent1"/>
                </a:solidFill>
              </a:rPr>
              <a:t>cleanup</a:t>
            </a:r>
            <a:r>
              <a:rPr lang="en-US" sz="3600" dirty="0"/>
              <a:t> in </a:t>
            </a:r>
            <a:r>
              <a:rPr lang="en-US" sz="3600" b="1" noProof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comopnentDidUnMount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Organizing Components</a:t>
            </a:r>
            <a:endParaRPr lang="bg-BG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0670" y="1219200"/>
            <a:ext cx="1586353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 descr="Резултат с изображение за unit testing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3012" y="4648200"/>
            <a:ext cx="1600200" cy="1600200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1239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9485399" cy="5570355"/>
          </a:xfrm>
        </p:spPr>
        <p:txBody>
          <a:bodyPr>
            <a:noAutofit/>
          </a:bodyPr>
          <a:lstStyle/>
          <a:p>
            <a:pPr>
              <a:spcBef>
                <a:spcPts val="1200"/>
              </a:spcBef>
            </a:pPr>
            <a:r>
              <a:rPr lang="en-US" sz="3200" dirty="0"/>
              <a:t>Try to use </a:t>
            </a:r>
            <a:r>
              <a:rPr lang="en-US" sz="3200" dirty="0">
                <a:solidFill>
                  <a:schemeClr val="accent1"/>
                </a:solidFill>
              </a:rPr>
              <a:t>functional components </a:t>
            </a:r>
            <a:r>
              <a:rPr lang="en-US" sz="3200" dirty="0"/>
              <a:t>whenever possible</a:t>
            </a:r>
          </a:p>
          <a:p>
            <a:pPr>
              <a:spcBef>
                <a:spcPts val="1200"/>
              </a:spcBef>
            </a:pPr>
            <a:r>
              <a:rPr lang="en-US" sz="3200" dirty="0">
                <a:solidFill>
                  <a:schemeClr val="accent1"/>
                </a:solidFill>
              </a:rPr>
              <a:t>Elevate shared state </a:t>
            </a:r>
            <a:r>
              <a:rPr lang="en-US" sz="3200" dirty="0"/>
              <a:t>to the parent component</a:t>
            </a:r>
          </a:p>
          <a:p>
            <a:pPr>
              <a:spcBef>
                <a:spcPts val="1200"/>
              </a:spcBef>
            </a:pPr>
            <a:r>
              <a:rPr lang="en-US" sz="3200" dirty="0"/>
              <a:t>Use </a:t>
            </a:r>
            <a:r>
              <a:rPr lang="en-US" sz="3200" dirty="0">
                <a:solidFill>
                  <a:schemeClr val="accent1"/>
                </a:solidFill>
              </a:rPr>
              <a:t>controller views </a:t>
            </a:r>
            <a:r>
              <a:rPr lang="en-US" sz="3200" dirty="0"/>
              <a:t>for most of the </a:t>
            </a:r>
            <a:r>
              <a:rPr lang="en-US" sz="3200" dirty="0">
                <a:solidFill>
                  <a:schemeClr val="accent1"/>
                </a:solidFill>
              </a:rPr>
              <a:t>business logic </a:t>
            </a:r>
            <a:r>
              <a:rPr lang="en-US" sz="3200" dirty="0"/>
              <a:t>and </a:t>
            </a:r>
            <a:r>
              <a:rPr lang="en-US" sz="3200" dirty="0">
                <a:solidFill>
                  <a:schemeClr val="accent1"/>
                </a:solidFill>
              </a:rPr>
              <a:t>data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Concentrate the </a:t>
            </a:r>
            <a:r>
              <a:rPr lang="en-US" dirty="0">
                <a:solidFill>
                  <a:schemeClr val="accent1"/>
                </a:solidFill>
              </a:rPr>
              <a:t>state</a:t>
            </a:r>
            <a:r>
              <a:rPr lang="en-US" dirty="0"/>
              <a:t>, </a:t>
            </a:r>
            <a:r>
              <a:rPr lang="en-US" dirty="0">
                <a:solidFill>
                  <a:schemeClr val="accent1"/>
                </a:solidFill>
              </a:rPr>
              <a:t>event handlers </a:t>
            </a:r>
            <a:r>
              <a:rPr lang="en-US" dirty="0"/>
              <a:t>and remote </a:t>
            </a:r>
            <a:r>
              <a:rPr lang="en-US" dirty="0">
                <a:solidFill>
                  <a:schemeClr val="accent1"/>
                </a:solidFill>
              </a:rPr>
              <a:t>API calls</a:t>
            </a:r>
          </a:p>
          <a:p>
            <a:pPr>
              <a:spcBef>
                <a:spcPts val="1200"/>
              </a:spcBef>
            </a:pPr>
            <a:r>
              <a:rPr lang="en-US" sz="3200" dirty="0"/>
              <a:t>Use </a:t>
            </a:r>
            <a:r>
              <a:rPr lang="en-US" sz="3200" dirty="0">
                <a:solidFill>
                  <a:schemeClr val="accent1"/>
                </a:solidFill>
              </a:rPr>
              <a:t>services</a:t>
            </a:r>
            <a:r>
              <a:rPr lang="en-US" sz="3200" dirty="0"/>
              <a:t> and the </a:t>
            </a:r>
            <a:r>
              <a:rPr lang="en-US" sz="3200" dirty="0">
                <a:solidFill>
                  <a:schemeClr val="accent1"/>
                </a:solidFill>
              </a:rPr>
              <a:t>observer pattern </a:t>
            </a:r>
            <a:r>
              <a:rPr lang="en-US" sz="3200" dirty="0"/>
              <a:t>for cross-cutting concerns</a:t>
            </a:r>
            <a:endParaRPr lang="bg-BG" sz="3200" dirty="0"/>
          </a:p>
          <a:p>
            <a:endParaRPr lang="bg-BG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Organizing Applications</a:t>
            </a:r>
            <a:endParaRPr lang="bg-BG" dirty="0"/>
          </a:p>
        </p:txBody>
      </p:sp>
      <p:pic>
        <p:nvPicPr>
          <p:cNvPr id="6" name="Picture 5" descr="Резултат с изображение за hierarchy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4412" y="1364226"/>
            <a:ext cx="1797056" cy="2028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Резултат с изображение за module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3593" y="4267200"/>
            <a:ext cx="1878694" cy="1844816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82215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9713999" cy="5570355"/>
          </a:xfrm>
        </p:spPr>
        <p:txBody>
          <a:bodyPr/>
          <a:lstStyle/>
          <a:p>
            <a:r>
              <a:rPr lang="en-US" dirty="0"/>
              <a:t>Start with a </a:t>
            </a:r>
            <a:r>
              <a:rPr lang="en-US" dirty="0">
                <a:solidFill>
                  <a:schemeClr val="accent1"/>
                </a:solidFill>
              </a:rPr>
              <a:t>mock</a:t>
            </a:r>
            <a:r>
              <a:rPr lang="en-US" dirty="0"/>
              <a:t> of the application</a:t>
            </a:r>
          </a:p>
          <a:p>
            <a:pPr lvl="1"/>
            <a:r>
              <a:rPr lang="en-US" dirty="0"/>
              <a:t>Use HTML+CSS, a professional tool or </a:t>
            </a:r>
            <a:r>
              <a:rPr lang="en-US" dirty="0">
                <a:solidFill>
                  <a:schemeClr val="accent1"/>
                </a:solidFill>
              </a:rPr>
              <a:t>just paper</a:t>
            </a:r>
          </a:p>
          <a:p>
            <a:pPr lvl="1"/>
            <a:r>
              <a:rPr lang="en-US" dirty="0"/>
              <a:t>Mock the </a:t>
            </a:r>
            <a:r>
              <a:rPr lang="en-US" dirty="0">
                <a:solidFill>
                  <a:schemeClr val="accent1"/>
                </a:solidFill>
              </a:rPr>
              <a:t>API calls </a:t>
            </a:r>
            <a:r>
              <a:rPr lang="en-US" dirty="0"/>
              <a:t>and </a:t>
            </a:r>
            <a:r>
              <a:rPr lang="en-US" dirty="0">
                <a:solidFill>
                  <a:schemeClr val="accent1"/>
                </a:solidFill>
              </a:rPr>
              <a:t>data</a:t>
            </a:r>
          </a:p>
          <a:p>
            <a:r>
              <a:rPr lang="en-US" dirty="0"/>
              <a:t>Break the UI into a </a:t>
            </a:r>
            <a:r>
              <a:rPr lang="en-US" dirty="0">
                <a:solidFill>
                  <a:schemeClr val="accent1"/>
                </a:solidFill>
              </a:rPr>
              <a:t>component hierarchy</a:t>
            </a:r>
          </a:p>
          <a:p>
            <a:r>
              <a:rPr lang="en-US" dirty="0"/>
              <a:t>Build a </a:t>
            </a:r>
            <a:r>
              <a:rPr lang="en-US" dirty="0">
                <a:solidFill>
                  <a:schemeClr val="accent1"/>
                </a:solidFill>
              </a:rPr>
              <a:t>static version </a:t>
            </a:r>
            <a:r>
              <a:rPr lang="en-US" dirty="0"/>
              <a:t>in React</a:t>
            </a:r>
          </a:p>
          <a:p>
            <a:r>
              <a:rPr lang="en-US" dirty="0"/>
              <a:t>Identify the </a:t>
            </a:r>
            <a:r>
              <a:rPr lang="en-US" dirty="0">
                <a:solidFill>
                  <a:schemeClr val="accent1"/>
                </a:solidFill>
              </a:rPr>
              <a:t>minimal</a:t>
            </a:r>
            <a:r>
              <a:rPr lang="en-US" dirty="0"/>
              <a:t> representation of UI </a:t>
            </a:r>
            <a:r>
              <a:rPr lang="en-US" dirty="0">
                <a:solidFill>
                  <a:schemeClr val="accent1"/>
                </a:solidFill>
              </a:rPr>
              <a:t>state</a:t>
            </a:r>
          </a:p>
          <a:p>
            <a:r>
              <a:rPr lang="en-US" dirty="0"/>
              <a:t>Identify where your </a:t>
            </a:r>
            <a:r>
              <a:rPr lang="en-US" dirty="0">
                <a:solidFill>
                  <a:schemeClr val="accent1"/>
                </a:solidFill>
              </a:rPr>
              <a:t>state</a:t>
            </a:r>
            <a:r>
              <a:rPr lang="en-US" dirty="0"/>
              <a:t> should live</a:t>
            </a:r>
          </a:p>
          <a:p>
            <a:r>
              <a:rPr lang="en-US" dirty="0"/>
              <a:t>Add inverse </a:t>
            </a:r>
            <a:r>
              <a:rPr lang="en-US" dirty="0">
                <a:solidFill>
                  <a:schemeClr val="accent1"/>
                </a:solidFill>
              </a:rPr>
              <a:t>data flow</a:t>
            </a:r>
            <a:endParaRPr lang="bg-BG" dirty="0">
              <a:solidFill>
                <a:schemeClr val="accent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Thinking in React</a:t>
            </a:r>
            <a:endParaRPr lang="bg-BG" dirty="0"/>
          </a:p>
        </p:txBody>
      </p:sp>
      <p:pic>
        <p:nvPicPr>
          <p:cNvPr id="5" name="Picture 4" descr="Резултат с изображение за question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3852" y="1534840"/>
            <a:ext cx="1360760" cy="1360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/>
          </p:cNvPr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10042118" y="4953000"/>
            <a:ext cx="1564228" cy="1406544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8" name="Picture 2" descr="C:\Users\Vako\Desktop\68747470733a2f2f7265616374747261696e696e672e636f6d2f72656163742d726f757465722f616e64726f69642d6368726f6d652d313434783134342e706e67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1" t="-8791" r="-8791" b="-8791"/>
          <a:stretch/>
        </p:blipFill>
        <p:spPr bwMode="auto">
          <a:xfrm>
            <a:off x="10241846" y="3341914"/>
            <a:ext cx="1164772" cy="1164772"/>
          </a:xfrm>
          <a:prstGeom prst="ellipse">
            <a:avLst/>
          </a:prstGeom>
          <a:solidFill>
            <a:schemeClr val="tx1">
              <a:lumMod val="6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6412953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11804821" cy="557035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Client-side </a:t>
            </a:r>
            <a:r>
              <a:rPr lang="en-US" sz="3200" dirty="0">
                <a:solidFill>
                  <a:schemeClr val="accent1"/>
                </a:solidFill>
              </a:rPr>
              <a:t>routing</a:t>
            </a:r>
            <a:r>
              <a:rPr lang="en-US" sz="3200" dirty="0"/>
              <a:t> improves UX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React-router is a </a:t>
            </a:r>
            <a:r>
              <a:rPr lang="en-US" sz="3200" dirty="0">
                <a:solidFill>
                  <a:schemeClr val="accent1"/>
                </a:solidFill>
              </a:rPr>
              <a:t>routing library </a:t>
            </a:r>
            <a:r>
              <a:rPr lang="en-US" sz="3200" dirty="0"/>
              <a:t>tailored for React</a:t>
            </a:r>
          </a:p>
          <a:p>
            <a:pPr>
              <a:lnSpc>
                <a:spcPct val="100000"/>
              </a:lnSpc>
              <a:spcBef>
                <a:spcPts val="20400"/>
              </a:spcBef>
            </a:pPr>
            <a:r>
              <a:rPr lang="en-US" sz="3200" dirty="0">
                <a:solidFill>
                  <a:schemeClr val="accent1"/>
                </a:solidFill>
              </a:rPr>
              <a:t>React apps </a:t>
            </a:r>
            <a:r>
              <a:rPr lang="en-US" sz="3200" dirty="0"/>
              <a:t>can be designed, following a specific </a:t>
            </a:r>
            <a:r>
              <a:rPr lang="en-US" sz="3200" dirty="0">
                <a:solidFill>
                  <a:schemeClr val="accent1"/>
                </a:solidFill>
              </a:rPr>
              <a:t>algorithm</a:t>
            </a:r>
            <a:endParaRPr lang="en-US" sz="3000" dirty="0">
              <a:solidFill>
                <a:schemeClr val="accent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14E6570-DF10-4D43-9B0A-9612F383658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218612" y="1295400"/>
            <a:ext cx="2253081" cy="2438400"/>
          </a:xfrm>
          <a:prstGeom prst="rect">
            <a:avLst/>
          </a:prstGeom>
        </p:spPr>
      </p:pic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608013" y="2640001"/>
            <a:ext cx="8610599" cy="20843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const App = (props) =&gt; (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Route</a:t>
            </a: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path="/catalog" 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component</a:t>
            </a: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={Catalog}/&gt;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Route</a:t>
            </a: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path="/about" 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component</a:t>
            </a: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={About}/&gt;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&lt;/div&gt;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3"/>
              </a:rPr>
              <a:t>https://softuni.bg/courses/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Routing and Architecture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7008812" y="1295400"/>
            <a:ext cx="5003176" cy="4767176"/>
            <a:chOff x="7274741" y="1783165"/>
            <a:chExt cx="4634157" cy="4415564"/>
          </a:xfrm>
        </p:grpSpPr>
        <p:pic>
          <p:nvPicPr>
            <p:cNvPr id="13" name="Picture 12">
              <a:hlinkClick r:id="rId4"/>
              <a:extLst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439815" y="1783165"/>
              <a:ext cx="2467918" cy="536932"/>
            </a:xfrm>
            <a:prstGeom prst="roundRect">
              <a:avLst>
                <a:gd name="adj" fmla="val 3250"/>
              </a:avLst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  <a:softEdge rad="0"/>
            </a:effectLst>
          </p:spPr>
        </p:pic>
        <p:pic>
          <p:nvPicPr>
            <p:cNvPr id="14" name="Picture 13">
              <a:hlinkClick r:id="rId6"/>
              <a:extLst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274741" y="2448642"/>
              <a:ext cx="2801416" cy="653664"/>
            </a:xfrm>
            <a:prstGeom prst="roundRect">
              <a:avLst>
                <a:gd name="adj" fmla="val 4155"/>
              </a:avLst>
            </a:prstGeom>
          </p:spPr>
        </p:pic>
        <p:pic>
          <p:nvPicPr>
            <p:cNvPr id="15" name="Picture 14">
              <a:hlinkClick r:id="rId8"/>
              <a:extLst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0186210" y="3230850"/>
              <a:ext cx="1721523" cy="722243"/>
            </a:xfrm>
            <a:prstGeom prst="roundRect">
              <a:avLst>
                <a:gd name="adj" fmla="val 2634"/>
              </a:avLst>
            </a:prstGeom>
          </p:spPr>
        </p:pic>
        <p:pic>
          <p:nvPicPr>
            <p:cNvPr id="16" name="Picture 15">
              <a:hlinkClick r:id="rId10"/>
              <a:extLst/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74741" y="3230849"/>
              <a:ext cx="2801416" cy="722243"/>
            </a:xfrm>
            <a:prstGeom prst="roundRect">
              <a:avLst>
                <a:gd name="adj" fmla="val 5533"/>
              </a:avLst>
            </a:prstGeom>
          </p:spPr>
        </p:pic>
        <p:pic>
          <p:nvPicPr>
            <p:cNvPr id="17" name="Picture 16">
              <a:hlinkClick r:id="rId12"/>
              <a:extLst/>
            </p:cNvPr>
            <p:cNvPicPr>
              <a:picLocks noChangeAspect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0188024" y="2448641"/>
              <a:ext cx="1720874" cy="653664"/>
            </a:xfrm>
            <a:prstGeom prst="roundRect">
              <a:avLst>
                <a:gd name="adj" fmla="val 3568"/>
              </a:avLst>
            </a:prstGeom>
          </p:spPr>
        </p:pic>
        <p:pic>
          <p:nvPicPr>
            <p:cNvPr id="18" name="Picture 17">
              <a:hlinkClick r:id="rId14"/>
              <a:extLst/>
            </p:cNvPr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74741" y="1783165"/>
              <a:ext cx="2070634" cy="536932"/>
            </a:xfrm>
            <a:prstGeom prst="roundRect">
              <a:avLst>
                <a:gd name="adj" fmla="val 3378"/>
              </a:avLst>
            </a:prstGeom>
          </p:spPr>
        </p:pic>
        <p:pic>
          <p:nvPicPr>
            <p:cNvPr id="20" name="Picture 19">
              <a:hlinkClick r:id="rId16"/>
              <a:extLst/>
            </p:cNvPr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16685" y="4851971"/>
              <a:ext cx="1792213" cy="1346758"/>
            </a:xfrm>
            <a:prstGeom prst="roundRect">
              <a:avLst>
                <a:gd name="adj" fmla="val 3461"/>
              </a:avLst>
            </a:prstGeom>
          </p:spPr>
        </p:pic>
        <p:pic>
          <p:nvPicPr>
            <p:cNvPr id="21" name="Picture 20">
              <a:extLst/>
            </p:cNvPr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25439" y="4083176"/>
              <a:ext cx="1483459" cy="638712"/>
            </a:xfrm>
            <a:prstGeom prst="roundRect">
              <a:avLst>
                <a:gd name="adj" fmla="val 3586"/>
              </a:avLst>
            </a:prstGeom>
          </p:spPr>
        </p:pic>
        <p:pic>
          <p:nvPicPr>
            <p:cNvPr id="22" name="Picture 21">
              <a:hlinkClick r:id="rId19"/>
              <a:extLst/>
            </p:cNvPr>
            <p:cNvPicPr>
              <a:picLocks noChangeAspect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76156" y="5604719"/>
              <a:ext cx="2705848" cy="594010"/>
            </a:xfrm>
            <a:prstGeom prst="roundRect">
              <a:avLst>
                <a:gd name="adj" fmla="val 5492"/>
              </a:avLst>
            </a:prstGeom>
          </p:spPr>
        </p:pic>
        <p:pic>
          <p:nvPicPr>
            <p:cNvPr id="24" name="Picture 23">
              <a:hlinkClick r:id="rId21"/>
              <a:extLst/>
            </p:cNvPr>
            <p:cNvPicPr>
              <a:picLocks noChangeAspect="1"/>
            </p:cNvPicPr>
            <p:nvPr/>
          </p:nvPicPr>
          <p:blipFill rotWithShape="1"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864468" y="4074432"/>
              <a:ext cx="1433578" cy="647455"/>
            </a:xfrm>
            <a:prstGeom prst="roundRect">
              <a:avLst>
                <a:gd name="adj" fmla="val 4755"/>
              </a:avLst>
            </a:prstGeom>
          </p:spPr>
        </p:pic>
        <p:pic>
          <p:nvPicPr>
            <p:cNvPr id="25" name="Picture 24">
              <a:hlinkClick r:id="rId23"/>
              <a:extLst/>
            </p:cNvPr>
            <p:cNvPicPr>
              <a:picLocks noChangeAspect="1"/>
            </p:cNvPicPr>
            <p:nvPr/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74741" y="4065688"/>
              <a:ext cx="1462334" cy="656199"/>
            </a:xfrm>
            <a:prstGeom prst="roundRect">
              <a:avLst>
                <a:gd name="adj" fmla="val 6970"/>
              </a:avLst>
            </a:prstGeom>
          </p:spPr>
        </p:pic>
        <p:pic>
          <p:nvPicPr>
            <p:cNvPr id="27" name="Picture 26">
              <a:hlinkClick r:id="rId25"/>
              <a:extLst/>
            </p:cNvPr>
            <p:cNvPicPr>
              <a:picLocks noChangeAspect="1"/>
            </p:cNvPicPr>
            <p:nvPr/>
          </p:nvPicPr>
          <p:blipFill rotWithShape="1">
            <a:blip r:embed="rId2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276156" y="4866298"/>
              <a:ext cx="2705848" cy="594010"/>
            </a:xfrm>
            <a:prstGeom prst="roundRect">
              <a:avLst>
                <a:gd name="adj" fmla="val 6594"/>
              </a:avLst>
            </a:prstGeom>
          </p:spPr>
        </p:pic>
      </p:grpSp>
    </p:spTree>
    <p:extLst>
      <p:ext uri="{BB962C8B-B14F-4D97-AF65-F5344CB8AC3E}">
        <p14:creationId xmlns:p14="http://schemas.microsoft.com/office/powerpoint/2010/main" val="39774639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22592" y="3700180"/>
            <a:ext cx="5540866" cy="193862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6474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http://softuni.foundation/</a:t>
            </a:r>
            <a:endParaRPr lang="en-US" sz="30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</a:t>
            </a:r>
            <a:endParaRPr lang="bg-BG" noProof="1"/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10" name="Picture 9">
            <a:hlinkClick r:id="rId4" tooltip="Software University Foundation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8485" y="3265920"/>
            <a:ext cx="1467096" cy="365922"/>
          </a:xfrm>
          <a:prstGeom prst="rect">
            <a:avLst/>
          </a:prstGeom>
        </p:spPr>
      </p:pic>
      <p:pic>
        <p:nvPicPr>
          <p:cNvPr id="11" name="Picture 4" descr="http://www.facebook.com/SoftwareUniversity" title="Software University @ Facebook">
            <a:hlinkClick r:id="rId8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4012240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6" tooltip="Software University Discussion Forum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410200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3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183" y="2727414"/>
            <a:ext cx="2746993" cy="3657600"/>
          </a:xfrm>
          <a:prstGeom prst="rect">
            <a:avLst/>
          </a:prstGeom>
        </p:spPr>
      </p:pic>
      <p:pic>
        <p:nvPicPr>
          <p:cNvPr id="16" name="Picture 15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1D5EA20F-A08B-46D3-A0D8-2268395A0484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444" y="1039681"/>
            <a:ext cx="1496137" cy="184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br>
              <a:rPr lang="en-US" sz="6000" b="1" dirty="0"/>
            </a:br>
            <a:r>
              <a:rPr lang="en-US" sz="11500" b="1" dirty="0"/>
              <a:t>#</a:t>
            </a:r>
            <a:r>
              <a:rPr lang="en-US" sz="11500" b="1" dirty="0" err="1"/>
              <a:t>js</a:t>
            </a:r>
            <a:r>
              <a:rPr lang="en-US" sz="11500" b="1" dirty="0"/>
              <a:t>-web</a:t>
            </a:r>
            <a:endParaRPr lang="en-US" sz="6000" b="1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358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 Overview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Navigation for Single Page Apps</a:t>
            </a:r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7158" y="914400"/>
            <a:ext cx="3354508" cy="3810000"/>
          </a:xfrm>
          <a:prstGeom prst="rect">
            <a:avLst/>
          </a:prstGeom>
          <a:effectLst>
            <a:glow rad="736600">
              <a:schemeClr val="tx1"/>
            </a:glow>
          </a:effectLst>
        </p:spPr>
      </p:pic>
    </p:spTree>
    <p:extLst>
      <p:ext uri="{BB962C8B-B14F-4D97-AF65-F5344CB8AC3E}">
        <p14:creationId xmlns:p14="http://schemas.microsoft.com/office/powerpoint/2010/main" val="2444669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Routing</a:t>
            </a:r>
            <a:r>
              <a:rPr lang="en-US" dirty="0"/>
              <a:t> allows navigation,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without reloading </a:t>
            </a:r>
            <a:r>
              <a:rPr lang="en-US" dirty="0"/>
              <a:t>the page</a:t>
            </a:r>
          </a:p>
          <a:p>
            <a:r>
              <a:rPr lang="en-US" dirty="0"/>
              <a:t>It's a pivotal element of writing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Single Page Applications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Client-side Routing?</a:t>
            </a:r>
          </a:p>
        </p:txBody>
      </p:sp>
      <p:grpSp>
        <p:nvGrpSpPr>
          <p:cNvPr id="56" name="Group 55"/>
          <p:cNvGrpSpPr/>
          <p:nvPr/>
        </p:nvGrpSpPr>
        <p:grpSpPr>
          <a:xfrm>
            <a:off x="1098183" y="2745841"/>
            <a:ext cx="3474132" cy="3180945"/>
            <a:chOff x="989013" y="2895600"/>
            <a:chExt cx="3474132" cy="3180945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89013" y="2895600"/>
              <a:ext cx="914400" cy="1123545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89013" y="4953000"/>
              <a:ext cx="914400" cy="1123545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75012" y="2895600"/>
              <a:ext cx="914400" cy="1123545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75012" y="4953000"/>
              <a:ext cx="914400" cy="1123545"/>
            </a:xfrm>
            <a:prstGeom prst="rect">
              <a:avLst/>
            </a:prstGeom>
          </p:spPr>
        </p:pic>
        <p:cxnSp>
          <p:nvCxnSpPr>
            <p:cNvPr id="19" name="Straight Arrow Connector 18"/>
            <p:cNvCxnSpPr>
              <a:stCxn id="14" idx="2"/>
              <a:endCxn id="15" idx="0"/>
            </p:cNvCxnSpPr>
            <p:nvPr/>
          </p:nvCxnSpPr>
          <p:spPr>
            <a:xfrm>
              <a:off x="1446213" y="4019145"/>
              <a:ext cx="0" cy="933855"/>
            </a:xfrm>
            <a:prstGeom prst="straightConnector1">
              <a:avLst/>
            </a:prstGeom>
            <a:ln w="571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cxnSpLocks/>
            </p:cNvCxnSpPr>
            <p:nvPr/>
          </p:nvCxnSpPr>
          <p:spPr>
            <a:xfrm>
              <a:off x="1903413" y="4019145"/>
              <a:ext cx="1142201" cy="933855"/>
            </a:xfrm>
            <a:prstGeom prst="straightConnector1">
              <a:avLst/>
            </a:prstGeom>
            <a:ln w="571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14" idx="3"/>
              <a:endCxn id="16" idx="1"/>
            </p:cNvCxnSpPr>
            <p:nvPr/>
          </p:nvCxnSpPr>
          <p:spPr>
            <a:xfrm>
              <a:off x="1903413" y="3457373"/>
              <a:ext cx="1371599" cy="0"/>
            </a:xfrm>
            <a:prstGeom prst="straightConnector1">
              <a:avLst/>
            </a:prstGeom>
            <a:ln w="571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17" idx="0"/>
              <a:endCxn id="16" idx="2"/>
            </p:cNvCxnSpPr>
            <p:nvPr/>
          </p:nvCxnSpPr>
          <p:spPr>
            <a:xfrm flipV="1">
              <a:off x="3732212" y="4019145"/>
              <a:ext cx="0" cy="933855"/>
            </a:xfrm>
            <a:prstGeom prst="straightConnector1">
              <a:avLst/>
            </a:prstGeom>
            <a:ln w="571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2146901" y="3057260"/>
              <a:ext cx="9539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Link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132811" y="4022516"/>
              <a:ext cx="9539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Link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266091" y="4303218"/>
              <a:ext cx="9539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Link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509146" y="4286017"/>
              <a:ext cx="9539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Link</a:t>
              </a: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5670183" y="2745841"/>
            <a:ext cx="2474064" cy="3180945"/>
            <a:chOff x="5561013" y="2895600"/>
            <a:chExt cx="2474064" cy="3180945"/>
          </a:xfrm>
        </p:grpSpPr>
        <p:sp>
          <p:nvSpPr>
            <p:cNvPr id="35" name="Rectangle: Folded Corner 34"/>
            <p:cNvSpPr/>
            <p:nvPr/>
          </p:nvSpPr>
          <p:spPr>
            <a:xfrm rot="10800000">
              <a:off x="5561013" y="2895600"/>
              <a:ext cx="2474064" cy="3180945"/>
            </a:xfrm>
            <a:prstGeom prst="foldedCorner">
              <a:avLst>
                <a:gd name="adj" fmla="val 23538"/>
              </a:avLst>
            </a:prstGeom>
            <a:solidFill>
              <a:schemeClr val="tx1"/>
            </a:solidFill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957599" y="3057260"/>
              <a:ext cx="16808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00B0F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HTML</a:t>
              </a:r>
              <a:endParaRPr lang="en-US" sz="2000" u="sng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5809693" y="3657600"/>
              <a:ext cx="1981200" cy="765026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Router</a:t>
              </a:r>
            </a:p>
          </p:txBody>
        </p:sp>
      </p:grpSp>
      <p:pic>
        <p:nvPicPr>
          <p:cNvPr id="50" name="Picture 4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699" y="2743200"/>
            <a:ext cx="1207113" cy="1408298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6579" y="4518488"/>
            <a:ext cx="1207113" cy="1408298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699" y="4518488"/>
            <a:ext cx="1207113" cy="1408298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3657" y="4395300"/>
            <a:ext cx="1207113" cy="1408298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6579" y="2743200"/>
            <a:ext cx="1207113" cy="1408298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976496" y="6106180"/>
            <a:ext cx="3513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Standard Navigation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6399212" y="6106180"/>
            <a:ext cx="40939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Client-side Routing</a:t>
            </a:r>
          </a:p>
        </p:txBody>
      </p:sp>
    </p:spTree>
    <p:extLst>
      <p:ext uri="{BB962C8B-B14F-4D97-AF65-F5344CB8AC3E}">
        <p14:creationId xmlns:p14="http://schemas.microsoft.com/office/powerpoint/2010/main" val="3868600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0323E-6 1.48148E-6 L 0.18625 -0.24097 " pathEditMode="relative" rAng="0" ptsTypes="AA">
                                      <p:cBhvr>
                                        <p:cTn id="38" dur="1000" spd="-100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312" y="-120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42" presetClass="path" presetSubtype="0" accel="50000" decel="5000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4.0323E-6 1.48148E-6 L 0.18547 -0.24051 " pathEditMode="relative" rAng="0" ptsTypes="AA">
                                      <p:cBhvr>
                                        <p:cTn id="41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273" y="-12037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42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7.60615E-7 -2.59259E-6 L -0.18573 -0.01805 " pathEditMode="relative" rAng="0" ptsTypes="AA">
                                      <p:cBhvr>
                                        <p:cTn id="43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286" y="-9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6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Router</a:t>
            </a:r>
            <a:r>
              <a:rPr lang="en-US" dirty="0"/>
              <a:t> loads the appropriate content when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location changes</a:t>
            </a:r>
          </a:p>
          <a:p>
            <a:pPr lvl="1"/>
            <a:r>
              <a:rPr lang="en-US" dirty="0"/>
              <a:t>E.g. when the user manually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enters an address</a:t>
            </a:r>
          </a:p>
          <a:p>
            <a:r>
              <a:rPr lang="en-US" dirty="0"/>
              <a:t>Conversely, a change in content is reflected in the address bar</a:t>
            </a:r>
          </a:p>
          <a:p>
            <a:pPr lvl="1"/>
            <a:r>
              <a:rPr lang="en-US" dirty="0"/>
              <a:t>E.g. when the user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clicks on a link</a:t>
            </a:r>
          </a:p>
          <a:p>
            <a:r>
              <a:rPr lang="en-US" dirty="0"/>
              <a:t>Benefits:</a:t>
            </a:r>
          </a:p>
          <a:p>
            <a:pPr lvl="1"/>
            <a:r>
              <a:rPr lang="en-US" dirty="0"/>
              <a:t>Load all scripts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only once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Maintain state </a:t>
            </a:r>
            <a:r>
              <a:rPr lang="en-US" dirty="0"/>
              <a:t>across multiple pages</a:t>
            </a:r>
          </a:p>
          <a:p>
            <a:pPr lvl="1"/>
            <a:r>
              <a:rPr lang="en-US" dirty="0"/>
              <a:t>Browser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history</a:t>
            </a:r>
            <a:r>
              <a:rPr lang="en-US" dirty="0"/>
              <a:t> can be used</a:t>
            </a:r>
          </a:p>
          <a:p>
            <a:pPr lvl="1"/>
            <a:r>
              <a:rPr lang="en-US" dirty="0"/>
              <a:t>Build User Interfaces that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react quickly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Page Applications</a:t>
            </a:r>
          </a:p>
        </p:txBody>
      </p:sp>
      <p:pic>
        <p:nvPicPr>
          <p:cNvPr id="5" name="Picture 4" descr="Резултат с изображение за hierarchy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0012" y="3581400"/>
            <a:ext cx="2330456" cy="2631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699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React-router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Routing Library Tailored for React</a:t>
            </a:r>
            <a:endParaRPr lang="bg-BG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0187" y="1676400"/>
            <a:ext cx="664845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7914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React Router is a complete </a:t>
            </a:r>
            <a:r>
              <a:rPr lang="en-US" dirty="0">
                <a:solidFill>
                  <a:schemeClr val="accent1"/>
                </a:solidFill>
              </a:rPr>
              <a:t>routing library </a:t>
            </a:r>
            <a:r>
              <a:rPr lang="en-US" dirty="0"/>
              <a:t>for React</a:t>
            </a:r>
          </a:p>
          <a:p>
            <a:pPr lvl="1"/>
            <a:r>
              <a:rPr lang="en-US" dirty="0"/>
              <a:t>Keeps the UI in sync with the URL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React Router?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36613" y="2667000"/>
            <a:ext cx="10515600" cy="37894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const App = (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&lt;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Route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path="/catalog"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component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={Catalog}/&gt;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&lt;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Route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path="/about"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component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={About}/&gt;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&lt;/div&gt;);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ReactDOM.render((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BrowserRouter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&lt;App 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BrowserRouter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), document.getElementById('root'))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0146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using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npm</a:t>
            </a:r>
            <a:r>
              <a:rPr lang="en-US" dirty="0"/>
              <a:t> from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terminal</a:t>
            </a:r>
          </a:p>
          <a:p>
            <a:pPr>
              <a:spcBef>
                <a:spcPts val="9000"/>
              </a:spcBef>
            </a:pPr>
            <a:r>
              <a:rPr lang="en-US" dirty="0"/>
              <a:t>Import </a:t>
            </a:r>
            <a:r>
              <a:rPr lang="en-US" dirty="0">
                <a:solidFill>
                  <a:schemeClr val="accent1"/>
                </a:solidFill>
              </a:rPr>
              <a:t>modules</a:t>
            </a:r>
            <a:r>
              <a:rPr lang="en-US" dirty="0"/>
              <a:t> in your app</a:t>
            </a:r>
          </a:p>
          <a:p>
            <a:pPr>
              <a:spcBef>
                <a:spcPts val="11400"/>
              </a:spcBef>
            </a:pPr>
            <a:r>
              <a:rPr lang="en-US" dirty="0"/>
              <a:t>Official </a:t>
            </a:r>
            <a:r>
              <a:rPr lang="en-US" dirty="0">
                <a:solidFill>
                  <a:schemeClr val="accent1"/>
                </a:solidFill>
              </a:rPr>
              <a:t>documentation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 and Setup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81512" y="2004529"/>
            <a:ext cx="10822624" cy="66247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npm install --save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react-router-dom</a:t>
            </a:r>
            <a:endParaRPr lang="en-US" sz="3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681512" y="3810000"/>
            <a:ext cx="10822624" cy="92100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import {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BrowserRouter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} from 'react-router-dom';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import {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Route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Link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} from 'react-router-dom';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681512" y="5809156"/>
            <a:ext cx="10822624" cy="51544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hlinkClick r:id="rId2"/>
              </a:rPr>
              <a:t>https://reacttraining.com/react-router/web/guides/philosophy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6646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</p:bldLst>
  </p:timing>
</p:sld>
</file>

<file path=ppt/theme/theme1.xml><?xml version="1.0" encoding="utf-8"?>
<a:theme xmlns:a="http://schemas.openxmlformats.org/drawingml/2006/main" name="SoftUni 16x9">
  <a:themeElements>
    <a:clrScheme name="Custom 1">
      <a:dk1>
        <a:sysClr val="windowText" lastClr="000000"/>
      </a:dk1>
      <a:lt1>
        <a:sysClr val="window" lastClr="FFFFFF"/>
      </a:lt1>
      <a:dk2>
        <a:srgbClr val="D9D5C7"/>
      </a:dk2>
      <a:lt2>
        <a:srgbClr val="FBEEDC"/>
      </a:lt2>
      <a:accent1>
        <a:srgbClr val="F3BE60"/>
      </a:accent1>
      <a:accent2>
        <a:srgbClr val="00B050"/>
      </a:accent2>
      <a:accent3>
        <a:srgbClr val="3BABFF"/>
      </a:accent3>
      <a:accent4>
        <a:srgbClr val="7030A0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369</TotalTime>
  <Words>1198</Words>
  <Application>Microsoft Office PowerPoint</Application>
  <PresentationFormat>Custom</PresentationFormat>
  <Paragraphs>224</Paragraphs>
  <Slides>26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Consolas</vt:lpstr>
      <vt:lpstr>Wingdings</vt:lpstr>
      <vt:lpstr>Wingdings 2</vt:lpstr>
      <vt:lpstr>SoftUni 16x9</vt:lpstr>
      <vt:lpstr>Routing and Architecture</vt:lpstr>
      <vt:lpstr>Table of Contents</vt:lpstr>
      <vt:lpstr>Have a Question?</vt:lpstr>
      <vt:lpstr>Routing Overview</vt:lpstr>
      <vt:lpstr>What is Client-side Routing?</vt:lpstr>
      <vt:lpstr>Single Page Applications</vt:lpstr>
      <vt:lpstr>React-router</vt:lpstr>
      <vt:lpstr>What is React Router?</vt:lpstr>
      <vt:lpstr>Installation and Setup</vt:lpstr>
      <vt:lpstr>Rendering a Route</vt:lpstr>
      <vt:lpstr>Adding More Scenes</vt:lpstr>
      <vt:lpstr>Navigating with Link</vt:lpstr>
      <vt:lpstr>Nested Routes</vt:lpstr>
      <vt:lpstr>Active Links</vt:lpstr>
      <vt:lpstr>Exclusive Rendering</vt:lpstr>
      <vt:lpstr>URL Params</vt:lpstr>
      <vt:lpstr>Redirects</vt:lpstr>
      <vt:lpstr>Routing with React Router</vt:lpstr>
      <vt:lpstr>Programming Patterns</vt:lpstr>
      <vt:lpstr>Organizing Components</vt:lpstr>
      <vt:lpstr>Organizing Applications</vt:lpstr>
      <vt:lpstr>Thinking in React</vt:lpstr>
      <vt:lpstr>Summary</vt:lpstr>
      <vt:lpstr>Routing and Architecture</vt:lpstr>
      <vt:lpstr>License</vt:lpstr>
      <vt:lpstr>Trainings @ Software University (SoftUni)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Routing and Architecture</dc:title>
  <dc:subject>Software Development Course</dc:subject>
  <dc:creator>Software University Foundation</dc:creator>
  <cp:keywords>SoftUni, Software University, programming, software development, software engineering, course, javascript, react, redux, web</cp:keywords>
  <dc:description>Software University Foundation - http://softuni.foundation/</dc:description>
  <cp:lastModifiedBy>Anna Stambolieva</cp:lastModifiedBy>
  <cp:revision>59</cp:revision>
  <dcterms:created xsi:type="dcterms:W3CDTF">2014-01-02T17:00:34Z</dcterms:created>
  <dcterms:modified xsi:type="dcterms:W3CDTF">2018-07-07T09:29:56Z</dcterms:modified>
  <cp:category>programming; computer programming; software development, javascript, web, react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