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7"/>
  </p:notesMasterIdLst>
  <p:handoutMasterIdLst>
    <p:handoutMasterId r:id="rId38"/>
  </p:handoutMasterIdLst>
  <p:sldIdLst>
    <p:sldId id="394" r:id="rId4"/>
    <p:sldId id="395" r:id="rId5"/>
    <p:sldId id="491" r:id="rId6"/>
    <p:sldId id="492" r:id="rId7"/>
    <p:sldId id="493" r:id="rId8"/>
    <p:sldId id="496" r:id="rId9"/>
    <p:sldId id="500" r:id="rId10"/>
    <p:sldId id="497" r:id="rId11"/>
    <p:sldId id="501" r:id="rId12"/>
    <p:sldId id="498" r:id="rId13"/>
    <p:sldId id="499" r:id="rId14"/>
    <p:sldId id="503" r:id="rId15"/>
    <p:sldId id="504" r:id="rId16"/>
    <p:sldId id="502" r:id="rId17"/>
    <p:sldId id="494" r:id="rId18"/>
    <p:sldId id="508" r:id="rId19"/>
    <p:sldId id="509" r:id="rId20"/>
    <p:sldId id="506" r:id="rId21"/>
    <p:sldId id="507" r:id="rId22"/>
    <p:sldId id="510" r:id="rId23"/>
    <p:sldId id="511" r:id="rId24"/>
    <p:sldId id="512" r:id="rId25"/>
    <p:sldId id="514" r:id="rId26"/>
    <p:sldId id="513" r:id="rId27"/>
    <p:sldId id="515" r:id="rId28"/>
    <p:sldId id="495" r:id="rId29"/>
    <p:sldId id="519" r:id="rId30"/>
    <p:sldId id="516" r:id="rId31"/>
    <p:sldId id="518" r:id="rId32"/>
    <p:sldId id="488" r:id="rId33"/>
    <p:sldId id="442" r:id="rId34"/>
    <p:sldId id="352" r:id="rId35"/>
    <p:sldId id="393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9E"/>
    <a:srgbClr val="FBEEDC"/>
    <a:srgbClr val="FBEEC9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94595" autoAdjust="0"/>
  </p:normalViewPr>
  <p:slideViewPr>
    <p:cSldViewPr>
      <p:cViewPr varScale="1">
        <p:scale>
          <a:sx n="79" d="100"/>
          <a:sy n="79" d="100"/>
        </p:scale>
        <p:origin x="73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29-Jun-16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29-Jun-16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69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29-Jun-16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29-Jun-16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29-Jun-16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29-Jun-16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38#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38#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38#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38#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38#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38#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software-technologies" TargetMode="External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deavr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38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858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PHP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1924456"/>
            <a:ext cx="8125251" cy="1357116"/>
          </a:xfrm>
        </p:spPr>
        <p:txBody>
          <a:bodyPr>
            <a:normAutofit fontScale="92500"/>
          </a:bodyPr>
          <a:lstStyle/>
          <a:p>
            <a:r>
              <a:rPr lang="en-US" dirty="0"/>
              <a:t>Using Functions, Arrays, Associative Arrays, Strings, 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942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6169211" y="3657698"/>
            <a:ext cx="998991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PHP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  <p:pic>
        <p:nvPicPr>
          <p:cNvPr id="16" name="Picture 2" descr="Original ElePHPant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346" y="3691184"/>
            <a:ext cx="3643955" cy="250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4151399" cy="557035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Constants</a:t>
            </a:r>
            <a:r>
              <a:rPr lang="en-US" dirty="0"/>
              <a:t> in PHP hold configuration settings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define('name', value)</a:t>
            </a:r>
          </a:p>
          <a:p>
            <a:pPr>
              <a:spcBef>
                <a:spcPts val="1800"/>
              </a:spcBef>
            </a:pPr>
            <a:r>
              <a:rPr lang="en-US" dirty="0"/>
              <a:t>Including files in PHP: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require(…)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require_once(…)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include(…)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include_once(…)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Include / Require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36336" y="1353768"/>
            <a:ext cx="6554788" cy="2590655"/>
            <a:chOff x="684211" y="2340145"/>
            <a:chExt cx="6402388" cy="2590655"/>
          </a:xfrm>
        </p:grpSpPr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684211" y="2989142"/>
              <a:ext cx="6402387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pt-BR" sz="2800" dirty="0">
                  <a:solidFill>
                    <a:schemeClr val="tx2">
                      <a:lumMod val="75000"/>
                    </a:schemeClr>
                  </a:solidFill>
                </a:rPr>
                <a:t>define</a:t>
              </a:r>
              <a:r>
                <a:rPr lang="pt-BR" sz="2800" dirty="0"/>
                <a:t>('</a:t>
              </a:r>
              <a:r>
                <a:rPr lang="pt-BR" sz="2800" dirty="0">
                  <a:solidFill>
                    <a:schemeClr val="tx2">
                      <a:lumMod val="75000"/>
                    </a:schemeClr>
                  </a:solidFill>
                </a:rPr>
                <a:t>DB_HOST</a:t>
              </a:r>
              <a:r>
                <a:rPr lang="pt-BR" sz="2800" dirty="0"/>
                <a:t>', '</a:t>
              </a:r>
              <a:r>
                <a:rPr lang="pt-BR" sz="2800" dirty="0">
                  <a:solidFill>
                    <a:schemeClr val="tx2">
                      <a:lumMod val="75000"/>
                    </a:schemeClr>
                  </a:solidFill>
                </a:rPr>
                <a:t>localhost</a:t>
              </a:r>
              <a:r>
                <a:rPr lang="pt-BR" sz="2800" dirty="0"/>
                <a:t>');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pt-BR" sz="2800" dirty="0">
                  <a:solidFill>
                    <a:schemeClr val="tx2">
                      <a:lumMod val="75000"/>
                    </a:schemeClr>
                  </a:solidFill>
                </a:rPr>
                <a:t>define</a:t>
              </a:r>
              <a:r>
                <a:rPr lang="pt-BR" sz="2800" dirty="0"/>
                <a:t>('</a:t>
              </a:r>
              <a:r>
                <a:rPr lang="pt-BR" sz="2800" dirty="0">
                  <a:solidFill>
                    <a:schemeClr val="tx2">
                      <a:lumMod val="75000"/>
                    </a:schemeClr>
                  </a:solidFill>
                </a:rPr>
                <a:t>DB_PORT</a:t>
              </a:r>
              <a:r>
                <a:rPr lang="pt-BR" sz="2800" dirty="0"/>
                <a:t>', </a:t>
              </a:r>
              <a:r>
                <a:rPr lang="pt-BR" sz="2800" dirty="0">
                  <a:solidFill>
                    <a:schemeClr val="tx2">
                      <a:lumMod val="75000"/>
                    </a:schemeClr>
                  </a:solidFill>
                </a:rPr>
                <a:t>3306</a:t>
              </a:r>
              <a:r>
                <a:rPr lang="pt-BR" sz="2800" dirty="0"/>
                <a:t>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pt-BR" sz="2800" dirty="0">
                  <a:solidFill>
                    <a:schemeClr val="tx2">
                      <a:lumMod val="75000"/>
                    </a:schemeClr>
                  </a:solidFill>
                </a:rPr>
                <a:t>define</a:t>
              </a:r>
              <a:r>
                <a:rPr lang="pt-BR" sz="2800" dirty="0"/>
                <a:t>('</a:t>
              </a:r>
              <a:r>
                <a:rPr lang="pt-BR" sz="2800" dirty="0">
                  <a:solidFill>
                    <a:schemeClr val="tx2">
                      <a:lumMod val="75000"/>
                    </a:schemeClr>
                  </a:solidFill>
                </a:rPr>
                <a:t>DB_USER</a:t>
              </a:r>
              <a:r>
                <a:rPr lang="pt-BR" sz="2800" dirty="0"/>
                <a:t>', </a:t>
              </a:r>
              <a:r>
                <a:rPr lang="bg-BG" sz="2800" dirty="0"/>
                <a:t>'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maria</a:t>
              </a:r>
              <a:r>
                <a:rPr lang="bg-BG" sz="2800" dirty="0"/>
                <a:t>'</a:t>
              </a:r>
              <a:r>
                <a:rPr lang="pt-BR" sz="2800" dirty="0"/>
                <a:t>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pt-BR" sz="2800" dirty="0">
                  <a:solidFill>
                    <a:schemeClr val="tx2">
                      <a:lumMod val="75000"/>
                    </a:schemeClr>
                  </a:solidFill>
                </a:rPr>
                <a:t>define</a:t>
              </a:r>
              <a:r>
                <a:rPr lang="pt-BR" sz="2800" dirty="0"/>
                <a:t>('</a:t>
              </a:r>
              <a:r>
                <a:rPr lang="pt-BR" sz="2800" dirty="0">
                  <a:solidFill>
                    <a:schemeClr val="tx2">
                      <a:lumMod val="75000"/>
                    </a:schemeClr>
                  </a:solidFill>
                </a:rPr>
                <a:t>DB_PASS</a:t>
              </a:r>
              <a:r>
                <a:rPr lang="pt-BR" sz="2800" dirty="0"/>
                <a:t>', </a:t>
              </a:r>
              <a:r>
                <a:rPr lang="bg-BG" sz="2800" dirty="0"/>
                <a:t>'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!p@$$w0rd</a:t>
              </a:r>
              <a:r>
                <a:rPr lang="bg-BG" sz="2800" dirty="0"/>
                <a:t>'</a:t>
              </a:r>
              <a:r>
                <a:rPr lang="pt-BR" sz="2800" dirty="0"/>
                <a:t>);</a:t>
              </a:r>
            </a:p>
          </p:txBody>
        </p:sp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2340145"/>
              <a:ext cx="6402387" cy="64899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pt-BR" sz="2800" dirty="0"/>
                <a:t>settings.php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36335" y="4404543"/>
            <a:ext cx="6554788" cy="1805825"/>
            <a:chOff x="684211" y="2340145"/>
            <a:chExt cx="6402388" cy="1805825"/>
          </a:xfrm>
        </p:grpSpPr>
        <p:sp>
          <p:nvSpPr>
            <p:cNvPr id="9" name="Text Placeholder 5"/>
            <p:cNvSpPr txBox="1">
              <a:spLocks/>
            </p:cNvSpPr>
            <p:nvPr/>
          </p:nvSpPr>
          <p:spPr>
            <a:xfrm>
              <a:off x="684211" y="2989142"/>
              <a:ext cx="6402387" cy="11568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pt-BR" sz="2800" dirty="0">
                  <a:solidFill>
                    <a:schemeClr val="tx2">
                      <a:lumMod val="75000"/>
                    </a:schemeClr>
                  </a:solidFill>
                </a:rPr>
                <a:t>require_once</a:t>
              </a:r>
              <a:r>
                <a:rPr lang="pt-BR" sz="2800" dirty="0"/>
                <a:t>('settings.php');</a:t>
              </a: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pt-BR" sz="2800" dirty="0"/>
                <a:t>echo </a:t>
              </a:r>
              <a:r>
                <a:rPr lang="pt-BR" sz="2800" dirty="0">
                  <a:solidFill>
                    <a:schemeClr val="tx2">
                      <a:lumMod val="75000"/>
                    </a:schemeClr>
                  </a:solidFill>
                </a:rPr>
                <a:t>DB_HOST</a:t>
              </a:r>
              <a:r>
                <a:rPr lang="pt-BR" sz="2800" dirty="0"/>
                <a:t> . ':' . </a:t>
              </a:r>
              <a:r>
                <a:rPr lang="pt-BR" sz="2800" dirty="0">
                  <a:solidFill>
                    <a:schemeClr val="tx2">
                      <a:lumMod val="75000"/>
                    </a:schemeClr>
                  </a:solidFill>
                </a:rPr>
                <a:t>DB_PORT</a:t>
              </a:r>
              <a:r>
                <a:rPr lang="pt-BR" sz="2800" dirty="0"/>
                <a:t>;</a:t>
              </a:r>
            </a:p>
          </p:txBody>
        </p:sp>
        <p:sp>
          <p:nvSpPr>
            <p:cNvPr id="10" name="Text Placeholder 5"/>
            <p:cNvSpPr txBox="1">
              <a:spLocks/>
            </p:cNvSpPr>
            <p:nvPr/>
          </p:nvSpPr>
          <p:spPr>
            <a:xfrm>
              <a:off x="684212" y="2340145"/>
              <a:ext cx="6402387" cy="64899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pt-BR" sz="2800" dirty="0"/>
                <a:t>main.php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31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dirty="0"/>
              <a:t> in PHP hold indexed sequence of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4" y="1963368"/>
            <a:ext cx="10363198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dirty="0"/>
              <a:t>$towns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array(</a:t>
            </a:r>
            <a:r>
              <a:rPr lang="en-US" sz="3000" dirty="0"/>
              <a:t>'Sofia', 'Plovdiv', 'Varna'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000" dirty="0"/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dirty="0"/>
              <a:t>echo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$towns[0]</a:t>
            </a:r>
            <a:r>
              <a:rPr lang="en-US" sz="3000" dirty="0"/>
              <a:t> . "&lt;br&gt;\n";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Sofia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dirty="0"/>
              <a:t>echo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implode</a:t>
            </a:r>
            <a:r>
              <a:rPr lang="en-US" sz="3000" dirty="0"/>
              <a:t>(", ", $towns);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Sofia, Plovdiv, Varna</a:t>
            </a:r>
            <a:endParaRPr lang="en-US" sz="3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2814" y="3886200"/>
            <a:ext cx="10363198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dirty="0"/>
              <a:t>$nums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/>
              <a:t>10, 20, 30, 40, 50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/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dirty="0"/>
              <a:t>for ($i = 0; $i &lt;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count(</a:t>
            </a:r>
            <a:r>
              <a:rPr lang="en-US" sz="3000" dirty="0"/>
              <a:t>$nums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000" dirty="0"/>
              <a:t>; $i++)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dirty="0"/>
              <a:t>    $nums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/>
              <a:t>$i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/>
              <a:t> = $nums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/>
              <a:t>$i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/>
              <a:t> *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dirty="0"/>
              <a:t>$nums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[]</a:t>
            </a:r>
            <a:r>
              <a:rPr lang="en-US" sz="3000" dirty="0"/>
              <a:t> = 1;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 element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$num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dirty="0"/>
              <a:t>echo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implode</a:t>
            </a:r>
            <a:r>
              <a:rPr lang="en-US" sz="3000" dirty="0"/>
              <a:t>(", ", $nums);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20, 40, 60, 80, 100, 1</a:t>
            </a:r>
          </a:p>
        </p:txBody>
      </p:sp>
    </p:spTree>
    <p:extLst>
      <p:ext uri="{BB962C8B-B14F-4D97-AF65-F5344CB8AC3E}">
        <p14:creationId xmlns:p14="http://schemas.microsoft.com/office/powerpoint/2010/main" val="135507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PHP script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sorts </a:t>
            </a:r>
            <a:r>
              <a:rPr lang="en-US" dirty="0"/>
              <a:t>the text lines from a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&lt;textarea&gt;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Text Lines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952016"/>
            <a:ext cx="3293718" cy="443009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713413" y="39765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296" y="1952016"/>
            <a:ext cx="3293717" cy="443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4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Text Lines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4" y="1110714"/>
            <a:ext cx="10820398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&lt;?php $sortedLines =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if (isset($_GET['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lines</a:t>
            </a:r>
            <a:r>
              <a:rPr lang="en-US" sz="2600" dirty="0"/>
              <a:t>']))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$lines = explode(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"\n"</a:t>
            </a:r>
            <a:r>
              <a:rPr lang="en-US" sz="2600" dirty="0"/>
              <a:t>, $_GET['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lines</a:t>
            </a:r>
            <a:r>
              <a:rPr lang="en-US" sz="2600" dirty="0"/>
              <a:t>']);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$lines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array_map</a:t>
            </a:r>
            <a:r>
              <a:rPr lang="en-US" sz="2600" dirty="0"/>
              <a:t>('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trim</a:t>
            </a:r>
            <a:r>
              <a:rPr lang="en-US" sz="2600" dirty="0"/>
              <a:t>', $lines);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sort($lines,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SORT_STRING</a:t>
            </a:r>
            <a:r>
              <a:rPr lang="en-US" sz="2600" dirty="0"/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$sortedLines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implode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"\n"</a:t>
            </a:r>
            <a:r>
              <a:rPr lang="en-US" sz="2600" dirty="0"/>
              <a:t>, $lines);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} ?&gt;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&lt;form&gt;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&lt;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textarea</a:t>
            </a:r>
            <a:r>
              <a:rPr lang="en-US" sz="2600" dirty="0"/>
              <a:t> rows="10" name="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lines</a:t>
            </a:r>
            <a:r>
              <a:rPr lang="en-US" sz="2600" dirty="0"/>
              <a:t>"&gt;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&lt;?=</a:t>
            </a:r>
            <a:r>
              <a:rPr lang="en-US" sz="2600" dirty="0"/>
              <a:t> $sortedLines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?&gt;</a:t>
            </a:r>
            <a:r>
              <a:rPr lang="en-US" sz="2600" dirty="0"/>
              <a:t>&lt;/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textarea</a:t>
            </a:r>
            <a:r>
              <a:rPr lang="en-US" sz="2600" dirty="0"/>
              <a:t>&gt; &lt;br&gt;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&lt;input type="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submit</a:t>
            </a:r>
            <a:r>
              <a:rPr lang="en-US" sz="2600" dirty="0"/>
              <a:t>" value="Sort"&gt;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&lt;/form&gt;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006927" y="4833361"/>
            <a:ext cx="3650085" cy="1311279"/>
          </a:xfrm>
          <a:prstGeom prst="wedgeRoundRectCallout">
            <a:avLst>
              <a:gd name="adj1" fmla="val -70772"/>
              <a:gd name="adj2" fmla="val -5490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Never put space  between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&lt;textarea&gt;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&lt;/textarea&gt;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92178" y="304800"/>
            <a:ext cx="3602834" cy="1336152"/>
          </a:xfrm>
          <a:prstGeom prst="wedgeRoundRectCallout">
            <a:avLst>
              <a:gd name="adj1" fmla="val -73067"/>
              <a:gd name="adj2" fmla="val 7203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Split by new line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"\n"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 Warning: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'\n'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does not work!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71020" y="2882111"/>
            <a:ext cx="3309803" cy="585801"/>
          </a:xfrm>
          <a:prstGeom prst="wedgeRoundRectCallout">
            <a:avLst>
              <a:gd name="adj1" fmla="val -111790"/>
              <a:gd name="adj2" fmla="val -2580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Sort as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string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values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809023" y="1809344"/>
            <a:ext cx="2971800" cy="890051"/>
          </a:xfrm>
          <a:prstGeom prst="wedgeRoundRectCallout">
            <a:avLst>
              <a:gd name="adj1" fmla="val -77487"/>
              <a:gd name="adj2" fmla="val 407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Remove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\r</a:t>
            </a:r>
            <a:r>
              <a:rPr lang="en-US" sz="2800" dirty="0"/>
              <a:t> and spaces when exist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483274" y="3677056"/>
            <a:ext cx="4640338" cy="585801"/>
          </a:xfrm>
          <a:prstGeom prst="wedgeRoundRectCallout">
            <a:avLst>
              <a:gd name="adj1" fmla="val -56050"/>
              <a:gd name="adj2" fmla="val -5403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Warning: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'\n'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not work!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6677" y="618556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https://judge.softuni.bg/Contests/Practice/Index/238#1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PHP script to take two lists of strings (as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&lt;textarea&gt;</a:t>
            </a:r>
            <a:r>
              <a:rPr lang="en-US" sz="3200" dirty="0"/>
              <a:t>)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exclude</a:t>
            </a:r>
            <a:r>
              <a:rPr lang="en-US" sz="3200" dirty="0"/>
              <a:t> from the first list all strings from the second</a:t>
            </a:r>
          </a:p>
          <a:p>
            <a:pPr lvl="1"/>
            <a:r>
              <a:rPr lang="en-US" sz="3000" dirty="0"/>
              <a:t>Print the output as ordered list of items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Exclude Towns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3069168"/>
            <a:ext cx="4648200" cy="3357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37" y="3323696"/>
            <a:ext cx="5591175" cy="28479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470524" y="4606924"/>
            <a:ext cx="304800" cy="281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23565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Exclude Towns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1" y="1256488"/>
            <a:ext cx="10668002" cy="4962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&lt;form&gt;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&lt;div style="display:inline-block"&gt;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&lt;div&gt;Towns&lt;/div&gt;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&lt;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textarea</a:t>
            </a:r>
            <a:r>
              <a:rPr lang="en-US" sz="2600" dirty="0"/>
              <a:t> rows="10" name="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towns</a:t>
            </a:r>
            <a:r>
              <a:rPr lang="en-US" sz="2600" dirty="0"/>
              <a:t>"&gt;&lt;/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textarea</a:t>
            </a:r>
            <a:r>
              <a:rPr lang="en-US" sz="2600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&lt;div style="display:inline-block"&gt;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&lt;div&gt;Towns to exclude&lt;/div&gt;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&lt;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textarea</a:t>
            </a:r>
            <a:r>
              <a:rPr lang="en-US" sz="2600" dirty="0"/>
              <a:t> rows="10" name="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townsToExclude</a:t>
            </a:r>
            <a:r>
              <a:rPr lang="en-US" sz="2600" dirty="0"/>
              <a:t>"&gt;&lt;/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textarea</a:t>
            </a:r>
            <a:r>
              <a:rPr lang="en-US" sz="2600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&lt;div&gt;&lt;input type="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submit</a:t>
            </a:r>
            <a:r>
              <a:rPr lang="en-US" sz="2600" dirty="0"/>
              <a:t>" value="Exclude"&gt;&lt;/div&gt;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13073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Exclude Towns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3454" y="1143000"/>
            <a:ext cx="11078116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function excludeFromArray(array $arr, array $excludeArr) :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$result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[]</a:t>
            </a:r>
            <a:r>
              <a:rPr lang="en-US" dirty="0"/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foreach ($arr as $item)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  if (!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in_array</a:t>
            </a:r>
            <a:r>
              <a:rPr lang="en-US" dirty="0"/>
              <a:t>($item, $excludeArr)) $result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[]</a:t>
            </a:r>
            <a:r>
              <a:rPr lang="en-US" dirty="0"/>
              <a:t> = $item;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return $result;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3454" y="4056864"/>
            <a:ext cx="11078116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function printAsList(array $arr)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echo "&lt;ul&gt;\n";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foreach($arr as $item) echo "&lt;li&gt;$item&lt;/li&gt;\n";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echo "&lt;/ul&gt;\n";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993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Exclude Towns (3)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371600"/>
            <a:ext cx="10896600" cy="41025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if (isset($_GET['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towns</a:t>
            </a:r>
            <a:r>
              <a:rPr lang="en-US" dirty="0"/>
              <a:t>']) &amp;&amp; isset($_GET['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townsToExclude</a:t>
            </a:r>
            <a:r>
              <a:rPr lang="en-US" dirty="0"/>
              <a:t>']))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$towns = array_map('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trim</a:t>
            </a:r>
            <a:r>
              <a:rPr lang="en-US" dirty="0"/>
              <a:t>', explode("\n", $_GET['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towns</a:t>
            </a:r>
            <a:r>
              <a:rPr lang="en-US" dirty="0"/>
              <a:t>']));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$townsToExclude =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  array_map('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trim</a:t>
            </a:r>
            <a:r>
              <a:rPr lang="en-US" dirty="0"/>
              <a:t>', explode(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"\n"</a:t>
            </a:r>
            <a:r>
              <a:rPr lang="en-US" dirty="0"/>
              <a:t>, $_GET['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townsToExclude</a:t>
            </a:r>
            <a:r>
              <a:rPr lang="en-US" dirty="0"/>
              <a:t>']));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$remainingTowns = excludeFromArray($towns, $townsToExclude);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printAsList($remainingTowns);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} else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 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TODO: print the HTML form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677" y="618556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https://judge.softuni.bg/Contests/Practice/Index/238#2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2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 dirty="0"/>
              <a:t> in PHP hold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 pairs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4" y="1963368"/>
            <a:ext cx="10515598" cy="44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$ages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"Nakov"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/>
              <a:t>25, "Maria"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/>
              <a:t>22, "George"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/>
              <a:t>12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echo $ages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'Nakov'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. "&lt;br&gt;\n";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$ages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'Kiro'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15;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 new key-value pair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$ages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'Nakov'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26;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Change existing value for given key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unset($ages['George']);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Delete existing key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$ages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'Maria'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'no age';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Mixing types is allowed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2800" dirty="0"/>
              <a:t> ($ages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as</a:t>
            </a:r>
            <a:r>
              <a:rPr lang="en-US" sz="2800" dirty="0"/>
              <a:t> $name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sz="2800" dirty="0"/>
              <a:t> $age)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echo "Name: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$name</a:t>
            </a:r>
            <a:r>
              <a:rPr lang="en-US" sz="2800" dirty="0"/>
              <a:t>, age: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$age</a:t>
            </a:r>
            <a:r>
              <a:rPr lang="en-US" sz="2800" dirty="0"/>
              <a:t>&lt;br&gt;\n";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836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 sequence of strings holding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town:income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Write a PHP script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 and print the incomes for each town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Sums by Town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093" y="1956830"/>
            <a:ext cx="601851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Pleven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770812" y="2096312"/>
            <a:ext cx="3048000" cy="1104088"/>
          </a:xfrm>
          <a:prstGeom prst="wedgeRoundRectCallout">
            <a:avLst>
              <a:gd name="adj1" fmla="val -67156"/>
              <a:gd name="adj2" fmla="val 383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Towns can appear multiple times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093" y="4672093"/>
            <a:ext cx="601851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Pleven -&gt; 60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 -&gt; 200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 -&gt; 190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770812" y="4869290"/>
            <a:ext cx="2781520" cy="1035398"/>
          </a:xfrm>
          <a:prstGeom prst="wedgeRoundRectCallout">
            <a:avLst>
              <a:gd name="adj1" fmla="val -69604"/>
              <a:gd name="adj2" fmla="val -3039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Order the towns by name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677" y="6205023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https://judge.softuni.bg/Contests/Practice/Index/238#3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0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US" sz="3200" dirty="0"/>
              <a:t>Functions</a:t>
            </a:r>
          </a:p>
          <a:p>
            <a:r>
              <a:rPr lang="en-US" sz="3200" dirty="0"/>
              <a:t>Constants</a:t>
            </a:r>
          </a:p>
          <a:p>
            <a:r>
              <a:rPr lang="en-US" sz="3200" dirty="0"/>
              <a:t>Arrays</a:t>
            </a:r>
          </a:p>
          <a:p>
            <a:r>
              <a:rPr lang="en-US" sz="3200" dirty="0"/>
              <a:t>Associative Arrays</a:t>
            </a:r>
          </a:p>
          <a:p>
            <a:r>
              <a:rPr lang="en-US" sz="3200" dirty="0"/>
              <a:t>Strings</a:t>
            </a:r>
          </a:p>
          <a:p>
            <a:r>
              <a:rPr lang="en-US" sz="3200" dirty="0"/>
              <a:t>Dates</a:t>
            </a:r>
          </a:p>
          <a:p>
            <a:r>
              <a:rPr lang="en-US" sz="3200" dirty="0"/>
              <a:t>Classes and Objects</a:t>
            </a:r>
          </a:p>
          <a:p>
            <a:pPr lvl="1"/>
            <a:r>
              <a:rPr lang="en-US" sz="3000" dirty="0"/>
              <a:t>Constructors, Inheritance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7212" y="1485512"/>
            <a:ext cx="2180390" cy="218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646" y="1600200"/>
            <a:ext cx="3164556" cy="40804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346" y="4628022"/>
            <a:ext cx="1559656" cy="15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Sums by Town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693" y="1143000"/>
            <a:ext cx="10942720" cy="54137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calcSumsByTown(array $townsIncomes) : array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$sums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Empty associative array to hold {town -&gt; sum}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($townsIncomes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$townIncome) {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$tokens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explode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(':', $townIncome);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$town = $tokens[0]; $income = $tokens[1];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($sums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$town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$sums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$town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$income;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$sums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$town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$income;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ksort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($sums);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$sums;</a:t>
            </a:r>
          </a:p>
          <a:p>
            <a:pPr>
              <a:lnSpc>
                <a:spcPct val="95000"/>
              </a:lnSpc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4041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Sums by Town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494" y="1066800"/>
            <a:ext cx="1081911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&lt;?php</a:t>
            </a:r>
          </a:p>
          <a:p>
            <a:pPr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isset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($_GET['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towns-incomes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'])) {</a:t>
            </a:r>
          </a:p>
          <a:p>
            <a:pPr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$townsIncomes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array_map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</a:p>
          <a:p>
            <a:pPr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explode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("\n", $_GET['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towns-incomes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']));</a:t>
            </a:r>
          </a:p>
          <a:p>
            <a:pPr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$sumsByTown = calcSumsByTown($townsIncomes);</a:t>
            </a:r>
          </a:p>
          <a:p>
            <a:pPr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($sumsByTown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$town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$sum)</a:t>
            </a:r>
          </a:p>
          <a:p>
            <a:pPr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echo $town . " -&gt; " . $sum . "&lt;br&gt;\n";</a:t>
            </a:r>
          </a:p>
          <a:p>
            <a:pPr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?&gt;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&lt;textarea rows="10" name="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towns-incomes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"&gt;&lt;/textarea&gt;&lt;br&gt;</a:t>
            </a:r>
          </a:p>
          <a:p>
            <a:pPr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submit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value="Calculate"&gt;</a:t>
            </a:r>
          </a:p>
          <a:p>
            <a:pPr>
              <a:spcAft>
                <a:spcPts val="0"/>
              </a:spcAft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6677" y="618556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https://judge.softuni.bg/Contests/Practice/Index/238#3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sz="3300" dirty="0"/>
              <a:t> in PHP hold a sequence of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non-Unicode</a:t>
            </a:r>
            <a:r>
              <a:rPr lang="en-US" sz="3300" dirty="0"/>
              <a:t> characters (bytes)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PHP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1694" y="1976974"/>
            <a:ext cx="1066671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$lang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$str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love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$lang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\n"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$str;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 love PHP&lt;br&gt;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$broken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love $lang&lt;br&gt;\n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$broken;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 love $lang&lt;br&gt;\n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1694" y="4532293"/>
            <a:ext cx="1066671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$tokens = explode(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PHP,,,, SQL, HTML, Java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$tokens = array_filter(array_map('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$tokens));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strtolower(implode(' - ', $tokens));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php - sql - html - java</a:t>
            </a:r>
          </a:p>
        </p:txBody>
      </p:sp>
    </p:spTree>
    <p:extLst>
      <p:ext uri="{BB962C8B-B14F-4D97-AF65-F5344CB8AC3E}">
        <p14:creationId xmlns:p14="http://schemas.microsoft.com/office/powerpoint/2010/main" val="165071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PHP script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extract</a:t>
            </a:r>
            <a:r>
              <a:rPr lang="en-US" sz="3200" dirty="0"/>
              <a:t> from array of strings all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capital-case words</a:t>
            </a:r>
            <a:r>
              <a:rPr lang="en-US" sz="3200" dirty="0"/>
              <a:t>. All non-letter chars are considered separators.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Capital-Case Words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2497586"/>
            <a:ext cx="1082039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We start by HTML, CSS, JavaScript, JSON and REST.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Later we touch some PHP, MySQL and SQL.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Later we play with C#, EF, SQL Server and ASP.NET MVC.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Finally, we touch some Java, Hibernate and Spring.MVC.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4" y="4989493"/>
            <a:ext cx="1082039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HTML, CSS, JSON, REST, PHP, SQL, C, EF, SQL, ASP, NET, MVC, MVC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6677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https://judge.softuni.bg/Contests/Practice/Index/238#4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930763" y="4458326"/>
            <a:ext cx="324122" cy="3665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94817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Capital-Case Words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494" y="1136045"/>
            <a:ext cx="10819118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(isset($_GET['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'])) {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$text = $_GET['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preg_match_all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\w+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/', $text, $words);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$words = $words[0];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$upperWords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array_filter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($words, function($word)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strtoupper($word) == $word;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echo implode(', ', $upperWords);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TODO: make HTML form holding 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name=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"text"&gt;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246812" y="1073297"/>
            <a:ext cx="5486400" cy="1058679"/>
          </a:xfrm>
          <a:prstGeom prst="wedgeRoundRectCallout">
            <a:avLst>
              <a:gd name="adj1" fmla="val -62791"/>
              <a:gd name="adj2" fmla="val 613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Extract all non-empty sequences of letters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\w+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in new array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$words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408612" y="2682102"/>
            <a:ext cx="5976216" cy="529340"/>
          </a:xfrm>
          <a:prstGeom prst="wedgeRoundRectCallout">
            <a:avLst>
              <a:gd name="adj1" fmla="val -57666"/>
              <a:gd name="adj2" fmla="val 15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$words</a:t>
            </a:r>
            <a:r>
              <a:rPr lang="en-US" sz="2800" dirty="0">
                <a:solidFill>
                  <a:srgbClr val="FFFFFF"/>
                </a:solidFill>
              </a:rPr>
              <a:t> holds array of arrays of strings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6677" y="6211112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https://judge.softuni.bg/Contests/Practice/Index/238#4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5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1694" y="1219200"/>
            <a:ext cx="10666718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the current date and time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date_default_timezone_set('Europe/Sofia');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$date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DateTime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$date-&gt;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d-M-Y H:i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Calculate the date of tomorrow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$tomorrow = $date-&gt;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modify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+1 day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Parse date (from string to date)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$str = "31-12-2016 23:59";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$d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DateTime::createFromFormat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d-m-Y H:i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$str);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$d-&gt;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d-m-Y H:i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100367" y="2362200"/>
            <a:ext cx="3466045" cy="1981200"/>
          </a:xfrm>
          <a:prstGeom prst="wedgeRoundRectCallout">
            <a:avLst>
              <a:gd name="adj1" fmla="val -72560"/>
              <a:gd name="adj2" fmla="val -519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Set the time zone. Otherwise it will be taken from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php.ini</a:t>
            </a:r>
            <a:r>
              <a:rPr lang="en-US" sz="2800" dirty="0">
                <a:solidFill>
                  <a:srgbClr val="FFFFFF"/>
                </a:solidFill>
              </a:rPr>
              <a:t> or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UTC</a:t>
            </a:r>
            <a:r>
              <a:rPr lang="en-US" sz="2800" dirty="0">
                <a:solidFill>
                  <a:srgbClr val="FFFFFF"/>
                </a:solidFill>
              </a:rPr>
              <a:t> will be used.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0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1694" y="1199376"/>
            <a:ext cx="10666718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$name;</a:t>
            </a:r>
          </a:p>
          <a:p>
            <a:pPr>
              <a:spcAft>
                <a:spcPts val="0"/>
              </a:spcAft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$age;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__construct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($name, $age)</a:t>
            </a:r>
          </a:p>
          <a:p>
            <a:pPr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$this-&gt;name = $name;</a:t>
            </a:r>
          </a:p>
          <a:p>
            <a:pPr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$this-&gt;age = $age;</a:t>
            </a:r>
          </a:p>
          <a:p>
            <a:pPr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function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__toString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"Name: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$this-&gt;name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Age: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$this-&gt;age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45486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1694" y="1223948"/>
            <a:ext cx="10666718" cy="50244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return $this-&gt;name; }</a:t>
            </a:r>
          </a:p>
          <a:p>
            <a:pPr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($name)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return $this-&gt;name = $name; }</a:t>
            </a:r>
          </a:p>
          <a:p>
            <a:pPr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getAge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return $this-&gt;age; }</a:t>
            </a:r>
          </a:p>
          <a:p>
            <a:pPr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setAge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($age)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return $this-&gt;age = $age; }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4698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1694" y="1199376"/>
            <a:ext cx="10666718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SpecialStudent extends Student</a:t>
            </a:r>
          </a:p>
          <a:p>
            <a:pPr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$email;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__construct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($name, $age, $email)</a:t>
            </a:r>
          </a:p>
          <a:p>
            <a:pPr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parent::__construct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($name, $age);</a:t>
            </a:r>
          </a:p>
          <a:p>
            <a:pPr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$this-&gt;email = $age;</a:t>
            </a:r>
          </a:p>
          <a:p>
            <a:pPr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function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__toString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parent::__toString()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" Email: $this-&gt;email";</a:t>
            </a:r>
          </a:p>
          <a:p>
            <a:pPr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706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1694" y="1143000"/>
            <a:ext cx="10666718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$pesho = new Student("Pesho", 20);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$gosho = new Student("Gosho", 21);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$maria = new SpecialStudent("Maria", 21, "m@abv.bg");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$pesho;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Name: Pesho; Age: 20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"&lt;br&gt;\n";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$gosho-&gt;getName();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Gosho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"&lt;br&gt;\n";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echo $maria;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Name: Maria; Age: 21 Email: 21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60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spcBef>
                <a:spcPts val="1200"/>
              </a:spcBef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#9949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190057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r>
              <a:rPr lang="en-US" sz="3200" dirty="0"/>
              <a:t>Functions are like JS, but can specify types</a:t>
            </a:r>
          </a:p>
          <a:p>
            <a:r>
              <a:rPr lang="en-US" sz="3200" dirty="0"/>
              <a:t>Constants: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define('constant', value)</a:t>
            </a:r>
            <a:r>
              <a:rPr lang="en-US" sz="3200" dirty="0"/>
              <a:t> 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/>
              <a:t> work like in C# / JavaScript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Associative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sz="3200" dirty="0"/>
              <a:t> are like dictionaries in C#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sz="3200" dirty="0"/>
              <a:t> are non-Unicode sequences of chars</a:t>
            </a:r>
          </a:p>
          <a:p>
            <a:r>
              <a:rPr lang="en-US" sz="3200" dirty="0"/>
              <a:t>PHP provides rich set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date / time</a:t>
            </a:r>
            <a:r>
              <a:rPr lang="en-US" sz="3200" dirty="0"/>
              <a:t> functions</a:t>
            </a:r>
          </a:p>
          <a:p>
            <a:r>
              <a:rPr lang="en-US" sz="3200" dirty="0"/>
              <a:t>PHP supports classical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OOP</a:t>
            </a:r>
            <a:r>
              <a:rPr lang="en-US" sz="3200" dirty="0"/>
              <a:t>: classes, objects, inheritance, constructors, interfaces, …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676400"/>
            <a:ext cx="2582761" cy="191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Original ElePHPan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3" y="4194588"/>
            <a:ext cx="2694356" cy="185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https://softuni.bg/courses/software-technologies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68293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/>
              <a:t> in PHP are similar to JavaScript</a:t>
            </a:r>
          </a:p>
          <a:p>
            <a:pPr lvl="1"/>
            <a:r>
              <a:rPr lang="en-US" dirty="0"/>
              <a:t>Can take input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dirty="0"/>
              <a:t>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PHP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4" y="2659393"/>
            <a:ext cx="10210798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2800" dirty="0"/>
              <a:t> calcRectangleArea($sideA, $sideB)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800" dirty="0"/>
              <a:t> $sideA * $sideB;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echo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calcRectangleArea</a:t>
            </a:r>
            <a:r>
              <a:rPr lang="en-US" sz="2800" dirty="0"/>
              <a:t>(2, 3) . "&lt;br&gt;\n";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echo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calcRectangleArea</a:t>
            </a:r>
            <a:r>
              <a:rPr lang="en-US" sz="2800" dirty="0"/>
              <a:t>(2.8, 2) . "&lt;br&gt;\n";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 5.6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echo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calcRectangleArea</a:t>
            </a:r>
            <a:r>
              <a:rPr lang="en-US" sz="2800" dirty="0"/>
              <a:t>(3, 3) . "&lt;br&gt;\n";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// 9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84705" y="3341449"/>
            <a:ext cx="3581400" cy="1360248"/>
          </a:xfrm>
          <a:prstGeom prst="wedgeRoundRectCallout">
            <a:avLst>
              <a:gd name="adj1" fmla="val -67758"/>
              <a:gd name="adj2" fmla="val -4002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Function definition.</a:t>
            </a:r>
            <a:b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Put function's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{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}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on separate lines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81857" y="4178961"/>
            <a:ext cx="2526499" cy="610287"/>
          </a:xfrm>
          <a:prstGeom prst="wedgeRoundRectCallout">
            <a:avLst>
              <a:gd name="adj1" fmla="val -61938"/>
              <a:gd name="adj2" fmla="val 6060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Function call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4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can define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types</a:t>
            </a:r>
            <a:r>
              <a:rPr lang="en-US" sz="3200" dirty="0"/>
              <a:t>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3200" dirty="0"/>
              <a:t> values</a:t>
            </a:r>
          </a:p>
          <a:p>
            <a:pPr lvl="1"/>
            <a:r>
              <a:rPr lang="en-US" sz="3000" dirty="0"/>
              <a:t>Types: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callable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SomeClass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Type-Hinting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4" y="2590800"/>
            <a:ext cx="10210798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dirty="0"/>
              <a:t>function sum(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pt-BR" sz="2800" dirty="0"/>
              <a:t> $a,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pt-BR" sz="2800" dirty="0"/>
              <a:t> $b) :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dirty="0"/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dirty="0"/>
              <a:t>    return $a + $b;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dirty="0"/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dirty="0"/>
              <a:t>echo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pt-BR" sz="2800" dirty="0"/>
              <a:t>(2, 3) . "&lt;br&gt;\n";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dirty="0"/>
              <a:t>echo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pt-BR" sz="2800" dirty="0"/>
              <a:t>(2.8, 2) . "&lt;br&gt;\n";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//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dirty="0"/>
              <a:t>echo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pt-BR" sz="2800" dirty="0"/>
              <a:t>(3, 3) . "&lt;br&gt;\n";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// 6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75612" y="3232121"/>
            <a:ext cx="3276600" cy="1035079"/>
          </a:xfrm>
          <a:prstGeom prst="wedgeRoundRectCallout">
            <a:avLst>
              <a:gd name="adj1" fmla="val -63083"/>
              <a:gd name="adj2" fmla="val -5412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int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parameters,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int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result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50585" y="4908521"/>
            <a:ext cx="3101627" cy="1491220"/>
          </a:xfrm>
          <a:prstGeom prst="wedgeRoundRectCallout">
            <a:avLst>
              <a:gd name="adj1" fmla="val -66259"/>
              <a:gd name="adj2" fmla="val -1357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values converted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4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(int)2.8 + (int)2</a:t>
            </a:r>
          </a:p>
        </p:txBody>
      </p:sp>
    </p:spTree>
    <p:extLst>
      <p:ext uri="{BB962C8B-B14F-4D97-AF65-F5344CB8AC3E}">
        <p14:creationId xmlns:p14="http://schemas.microsoft.com/office/powerpoint/2010/main" val="96526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PHP script to convert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Celsius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Fahrenheit</a:t>
            </a:r>
            <a:endParaRPr lang="en-US" dirty="0"/>
          </a:p>
          <a:p>
            <a:pPr lvl="1"/>
            <a:r>
              <a:rPr lang="en-US" dirty="0"/>
              <a:t>Print the result in format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132.8 °F = 56 °C</a:t>
            </a:r>
            <a:r>
              <a:rPr lang="en-US" dirty="0"/>
              <a:t>" (use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&amp;deg;</a:t>
            </a:r>
            <a:r>
              <a:rPr lang="en-US" dirty="0"/>
              <a:t>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°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Celsius ↔ Fahrenheit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24" y="4791075"/>
            <a:ext cx="6248400" cy="1685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24" y="2743200"/>
            <a:ext cx="6248400" cy="1685925"/>
          </a:xfrm>
          <a:prstGeom prst="rect">
            <a:avLst/>
          </a:prstGeom>
        </p:spPr>
      </p:pic>
      <p:sp>
        <p:nvSpPr>
          <p:cNvPr id="11" name="Curved Left Arrow 10"/>
          <p:cNvSpPr/>
          <p:nvPr/>
        </p:nvSpPr>
        <p:spPr>
          <a:xfrm>
            <a:off x="9371012" y="3657600"/>
            <a:ext cx="838200" cy="2286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6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degree conversion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Celsius ↔ Fahrenheit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4" y="2048305"/>
            <a:ext cx="10515598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pt-BR" sz="2600" dirty="0"/>
              <a:t> celsiusToFahrenheit(float $celsius) : float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dirty="0"/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dirty="0"/>
              <a:t>    </a:t>
            </a: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pt-BR" sz="2600" dirty="0"/>
              <a:t> $celsius * 1.8 + 32;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dirty="0"/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600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pt-BR" sz="2600" dirty="0"/>
              <a:t> fahrenheitToCelsius(float $fahrenheit) : float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dirty="0"/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dirty="0"/>
              <a:t>    </a:t>
            </a: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pt-BR" sz="2600" dirty="0"/>
              <a:t> ($fahrenheit - 32) / 1.8;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dirty="0"/>
              <a:t>}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5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Celsius ↔ Fahrenheit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151288"/>
            <a:ext cx="10515598" cy="52502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dirty="0"/>
              <a:t>$msgAfterCelsius =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dirty="0"/>
              <a:t>if (isset($_GET['</a:t>
            </a: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cel</a:t>
            </a:r>
            <a:r>
              <a:rPr lang="pt-BR" sz="2600" dirty="0"/>
              <a:t>']))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dirty="0"/>
              <a:t>    $cel = floatval($_GET['</a:t>
            </a: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cel</a:t>
            </a:r>
            <a:r>
              <a:rPr lang="pt-BR" sz="2600" dirty="0"/>
              <a:t>']);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dirty="0"/>
              <a:t>    $fah = </a:t>
            </a: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celsiusToFahrenheit</a:t>
            </a:r>
            <a:r>
              <a:rPr lang="pt-BR" sz="2600" dirty="0"/>
              <a:t>($cel);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dirty="0"/>
              <a:t>    $msgAfterCelsius = "$cel </a:t>
            </a:r>
            <a:r>
              <a:rPr lang="pt-BR" sz="2600" i="1" dirty="0"/>
              <a:t>&amp;deg;</a:t>
            </a:r>
            <a:r>
              <a:rPr lang="pt-BR" sz="2600" dirty="0"/>
              <a:t>C = $fah </a:t>
            </a:r>
            <a:r>
              <a:rPr lang="pt-BR" sz="2600" i="1" dirty="0"/>
              <a:t>&amp;deg;</a:t>
            </a:r>
            <a:r>
              <a:rPr lang="pt-BR" sz="2600" dirty="0"/>
              <a:t>F";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dirty="0"/>
              <a:t>}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dirty="0"/>
              <a:t>$msgAfterFahrenheit =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dirty="0"/>
              <a:t>if (isset($_GET['</a:t>
            </a: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fah</a:t>
            </a:r>
            <a:r>
              <a:rPr lang="pt-BR" sz="2600" dirty="0"/>
              <a:t>']))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dirty="0"/>
              <a:t>    $fah = floatval($_GET['</a:t>
            </a: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fah</a:t>
            </a:r>
            <a:r>
              <a:rPr lang="pt-BR" sz="2600" dirty="0"/>
              <a:t>']);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dirty="0"/>
              <a:t>    $cel = </a:t>
            </a:r>
            <a:r>
              <a:rPr lang="pt-BR" sz="2600" dirty="0">
                <a:solidFill>
                  <a:schemeClr val="tx2">
                    <a:lumMod val="75000"/>
                  </a:schemeClr>
                </a:solidFill>
              </a:rPr>
              <a:t>fahrenheitToCelsius</a:t>
            </a:r>
            <a:r>
              <a:rPr lang="pt-BR" sz="2600" dirty="0"/>
              <a:t>($fah);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dirty="0"/>
              <a:t>    $msgAfterFahrenheit = "$fah </a:t>
            </a:r>
            <a:r>
              <a:rPr lang="pt-BR" sz="2600" i="1" dirty="0"/>
              <a:t>&amp;deg;</a:t>
            </a:r>
            <a:r>
              <a:rPr lang="pt-BR" sz="2600" dirty="0"/>
              <a:t>F = $cel </a:t>
            </a:r>
            <a:r>
              <a:rPr lang="pt-BR" sz="2600" i="1" dirty="0"/>
              <a:t>&amp;deg;</a:t>
            </a:r>
            <a:r>
              <a:rPr lang="pt-BR" sz="2600" dirty="0"/>
              <a:t>C";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dirty="0"/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89812" y="3804682"/>
            <a:ext cx="3262200" cy="1035079"/>
          </a:xfrm>
          <a:prstGeom prst="wedgeRoundRectCallout">
            <a:avLst>
              <a:gd name="adj1" fmla="val 22639"/>
              <a:gd name="adj2" fmla="val 10751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&amp;deg;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show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°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symbol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887312" y="1032538"/>
            <a:ext cx="4572000" cy="983933"/>
          </a:xfrm>
          <a:prstGeom prst="wedgeRoundRectCallout">
            <a:avLst>
              <a:gd name="adj1" fmla="val -87176"/>
              <a:gd name="adj2" fmla="val -519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Prepare the message to be shown after the Celsius form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Celsius ↔ Fahrenheit 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238656"/>
            <a:ext cx="10515598" cy="47578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dirty="0"/>
              <a:t>&lt;form&gt;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dirty="0"/>
              <a:t>    Celsius: &lt;input type="text" name="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cel</a:t>
            </a:r>
            <a:r>
              <a:rPr lang="pt-BR" sz="2800" dirty="0"/>
              <a:t>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dirty="0"/>
              <a:t>    &lt;input type="submit" value="Convert"&gt;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dirty="0"/>
              <a:t>   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&lt;?= $msgAfterCelsius ?&gt;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dirty="0"/>
              <a:t>&lt;/form&gt;</a:t>
            </a:r>
            <a:endParaRPr lang="bg-BG" sz="2800" dirty="0"/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dirty="0"/>
              <a:t>&lt;form&gt;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dirty="0"/>
              <a:t>    Fahrenheit: &lt;input type="text" name="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fah</a:t>
            </a:r>
            <a:r>
              <a:rPr lang="pt-BR" sz="2800" dirty="0"/>
              <a:t>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dirty="0"/>
              <a:t>    &lt;input type="submit" value="Convert"&gt;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dirty="0"/>
              <a:t>    </a:t>
            </a:r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&lt;?= $msgAfterFahrenheit ?&gt;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dirty="0"/>
              <a:t>&lt;/form&gt;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6677" y="618556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https://judge.softuni.bg/Contests/Practice/Index/238#0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5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2560</Words>
  <Application>Microsoft Office PowerPoint</Application>
  <PresentationFormat>Custom</PresentationFormat>
  <Paragraphs>385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PHP Basics</vt:lpstr>
      <vt:lpstr>Table of Contents</vt:lpstr>
      <vt:lpstr>Have a Question?</vt:lpstr>
      <vt:lpstr>Functions in PHP</vt:lpstr>
      <vt:lpstr>Type-Hinting</vt:lpstr>
      <vt:lpstr>Problem: Celsius ↔ Fahrenheit</vt:lpstr>
      <vt:lpstr>Solution: Celsius ↔ Fahrenheit</vt:lpstr>
      <vt:lpstr>Solution: Celsius ↔ Fahrenheit (2)</vt:lpstr>
      <vt:lpstr>Solution: Celsius ↔ Fahrenheit (3)</vt:lpstr>
      <vt:lpstr>Constants and Include / Require</vt:lpstr>
      <vt:lpstr>Arrays</vt:lpstr>
      <vt:lpstr>Problem: Sort Text Lines</vt:lpstr>
      <vt:lpstr>Solution: Sort Text Lines</vt:lpstr>
      <vt:lpstr>Problem: Exclude Towns</vt:lpstr>
      <vt:lpstr>Solution: Exclude Towns</vt:lpstr>
      <vt:lpstr>Solution: Exclude Towns (2)</vt:lpstr>
      <vt:lpstr>Solution: Exclude Towns (3)</vt:lpstr>
      <vt:lpstr>Associative Arrays</vt:lpstr>
      <vt:lpstr>Problem: Sums by Town</vt:lpstr>
      <vt:lpstr>Solution: Sums by Town</vt:lpstr>
      <vt:lpstr>Solution: Sums by Town (2)</vt:lpstr>
      <vt:lpstr>Strings in PHP</vt:lpstr>
      <vt:lpstr>Problem: Extract Capital-Case Words</vt:lpstr>
      <vt:lpstr>Solution: Extract Capital-Case Words</vt:lpstr>
      <vt:lpstr>Working with Dates</vt:lpstr>
      <vt:lpstr>Classes and Objects</vt:lpstr>
      <vt:lpstr>Classes and Objects (2)</vt:lpstr>
      <vt:lpstr>Classes and Objects (3)</vt:lpstr>
      <vt:lpstr>Classes and Objects (4)</vt:lpstr>
      <vt:lpstr>Summary</vt:lpstr>
      <vt:lpstr>PHP Basics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Basics</dc:title>
  <dc:subject>PHP and MySQL Course</dc:subject>
  <dc:creator/>
  <cp:keywords>PHP, Arrays, Strings, Functions</cp:keywords>
  <dc:description>https://softuni.bg/courses/software-technologies</dc:description>
  <cp:lastModifiedBy/>
  <cp:revision>1</cp:revision>
  <dcterms:created xsi:type="dcterms:W3CDTF">2014-01-02T17:00:34Z</dcterms:created>
  <dcterms:modified xsi:type="dcterms:W3CDTF">2016-06-30T16:21:45Z</dcterms:modified>
  <cp:category>PHP, 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