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handoutMasterIdLst>
    <p:handoutMasterId r:id="rId67"/>
  </p:handoutMasterIdLst>
  <p:sldIdLst>
    <p:sldId id="256" r:id="rId2"/>
    <p:sldId id="348" r:id="rId3"/>
    <p:sldId id="259" r:id="rId4"/>
    <p:sldId id="260" r:id="rId5"/>
    <p:sldId id="263" r:id="rId6"/>
    <p:sldId id="266" r:id="rId7"/>
    <p:sldId id="265" r:id="rId8"/>
    <p:sldId id="267" r:id="rId9"/>
    <p:sldId id="268" r:id="rId10"/>
    <p:sldId id="270" r:id="rId11"/>
    <p:sldId id="271" r:id="rId12"/>
    <p:sldId id="312" r:id="rId13"/>
    <p:sldId id="313" r:id="rId14"/>
    <p:sldId id="269" r:id="rId15"/>
    <p:sldId id="314" r:id="rId16"/>
    <p:sldId id="316" r:id="rId17"/>
    <p:sldId id="319" r:id="rId18"/>
    <p:sldId id="317" r:id="rId19"/>
    <p:sldId id="318" r:id="rId20"/>
    <p:sldId id="321" r:id="rId21"/>
    <p:sldId id="323" r:id="rId22"/>
    <p:sldId id="325" r:id="rId23"/>
    <p:sldId id="326" r:id="rId24"/>
    <p:sldId id="327" r:id="rId25"/>
    <p:sldId id="328" r:id="rId26"/>
    <p:sldId id="330" r:id="rId27"/>
    <p:sldId id="331" r:id="rId28"/>
    <p:sldId id="332" r:id="rId29"/>
    <p:sldId id="334" r:id="rId30"/>
    <p:sldId id="335" r:id="rId31"/>
    <p:sldId id="336" r:id="rId32"/>
    <p:sldId id="337" r:id="rId33"/>
    <p:sldId id="349" r:id="rId34"/>
    <p:sldId id="351" r:id="rId35"/>
    <p:sldId id="354" r:id="rId36"/>
    <p:sldId id="350" r:id="rId37"/>
    <p:sldId id="355" r:id="rId38"/>
    <p:sldId id="357" r:id="rId39"/>
    <p:sldId id="358" r:id="rId40"/>
    <p:sldId id="370" r:id="rId41"/>
    <p:sldId id="371" r:id="rId42"/>
    <p:sldId id="373" r:id="rId43"/>
    <p:sldId id="356" r:id="rId44"/>
    <p:sldId id="359" r:id="rId45"/>
    <p:sldId id="374" r:id="rId46"/>
    <p:sldId id="375" r:id="rId47"/>
    <p:sldId id="361" r:id="rId48"/>
    <p:sldId id="340" r:id="rId49"/>
    <p:sldId id="296" r:id="rId50"/>
    <p:sldId id="362" r:id="rId51"/>
    <p:sldId id="365" r:id="rId52"/>
    <p:sldId id="364" r:id="rId53"/>
    <p:sldId id="341" r:id="rId54"/>
    <p:sldId id="366" r:id="rId55"/>
    <p:sldId id="378" r:id="rId56"/>
    <p:sldId id="379" r:id="rId57"/>
    <p:sldId id="380" r:id="rId58"/>
    <p:sldId id="367" r:id="rId59"/>
    <p:sldId id="368" r:id="rId60"/>
    <p:sldId id="343" r:id="rId61"/>
    <p:sldId id="306" r:id="rId62"/>
    <p:sldId id="345" r:id="rId63"/>
    <p:sldId id="346" r:id="rId64"/>
    <p:sldId id="34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DDD"/>
    <a:srgbClr val="4F81BD"/>
    <a:srgbClr val="FFFFF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99685" autoAdjust="0"/>
  </p:normalViewPr>
  <p:slideViewPr>
    <p:cSldViewPr>
      <p:cViewPr varScale="1">
        <p:scale>
          <a:sx n="80" d="100"/>
          <a:sy n="80" d="100"/>
        </p:scale>
        <p:origin x="-1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06EF4-9461-4B83-B38C-FE40A53B0FD2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B74BE123-2511-419C-9977-760F7CE45DEC}">
      <dgm:prSet phldrT="[Text]"/>
      <dgm:spPr/>
      <dgm:t>
        <a:bodyPr/>
        <a:lstStyle/>
        <a:p>
          <a:r>
            <a:rPr lang="en-US" dirty="0" smtClean="0"/>
            <a:t>calculus</a:t>
          </a:r>
          <a:endParaRPr lang="en-US" dirty="0"/>
        </a:p>
      </dgm:t>
    </dgm:pt>
    <dgm:pt modelId="{BC0442C0-CEDD-4FEB-B37B-7BBA83E8225C}" type="parTrans" cxnId="{A300BC7B-CE1C-4A94-AB2F-AAE4C29B04D8}">
      <dgm:prSet/>
      <dgm:spPr/>
      <dgm:t>
        <a:bodyPr/>
        <a:lstStyle/>
        <a:p>
          <a:endParaRPr lang="en-US"/>
        </a:p>
      </dgm:t>
    </dgm:pt>
    <dgm:pt modelId="{4342611F-FF41-4997-8277-44E4616B921F}" type="sibTrans" cxnId="{A300BC7B-CE1C-4A94-AB2F-AAE4C29B04D8}">
      <dgm:prSet/>
      <dgm:spPr/>
      <dgm:t>
        <a:bodyPr/>
        <a:lstStyle/>
        <a:p>
          <a:endParaRPr lang="en-US"/>
        </a:p>
      </dgm:t>
    </dgm:pt>
    <dgm:pt modelId="{2FD55F31-BE4F-4D89-B707-3AE3EE8B0D0A}">
      <dgm:prSet phldrT="[Text]"/>
      <dgm:spPr/>
      <dgm:t>
        <a:bodyPr/>
        <a:lstStyle/>
        <a:p>
          <a:r>
            <a:rPr lang="en-US" dirty="0" smtClean="0"/>
            <a:t>reals</a:t>
          </a:r>
          <a:endParaRPr lang="en-US" dirty="0"/>
        </a:p>
      </dgm:t>
    </dgm:pt>
    <dgm:pt modelId="{30CA3035-BEB8-48DA-9ECC-34083FADD29A}" type="parTrans" cxnId="{334EB6F5-CE31-4E95-A60D-0E16F20FE4B0}">
      <dgm:prSet/>
      <dgm:spPr/>
      <dgm:t>
        <a:bodyPr/>
        <a:lstStyle/>
        <a:p>
          <a:endParaRPr lang="en-US"/>
        </a:p>
      </dgm:t>
    </dgm:pt>
    <dgm:pt modelId="{A2E18982-DE81-4049-BBF6-98448860B83E}" type="sibTrans" cxnId="{334EB6F5-CE31-4E95-A60D-0E16F20FE4B0}">
      <dgm:prSet/>
      <dgm:spPr/>
      <dgm:t>
        <a:bodyPr/>
        <a:lstStyle/>
        <a:p>
          <a:endParaRPr lang="en-US"/>
        </a:p>
      </dgm:t>
    </dgm:pt>
    <dgm:pt modelId="{8A4E0C9B-D7E0-45C8-A149-651B396966E2}">
      <dgm:prSet phldrT="[Text]"/>
      <dgm:spPr/>
      <dgm:t>
        <a:bodyPr/>
        <a:lstStyle/>
        <a:p>
          <a:r>
            <a:rPr lang="en-US" dirty="0" smtClean="0"/>
            <a:t>basic reasoning</a:t>
          </a:r>
          <a:endParaRPr lang="en-US" dirty="0"/>
        </a:p>
      </dgm:t>
    </dgm:pt>
    <dgm:pt modelId="{3C13B3F6-ACFE-40FD-A37A-C989DED3434C}" type="parTrans" cxnId="{EF8C0933-74C3-4D84-878E-AE716069B688}">
      <dgm:prSet/>
      <dgm:spPr/>
      <dgm:t>
        <a:bodyPr/>
        <a:lstStyle/>
        <a:p>
          <a:endParaRPr lang="en-US"/>
        </a:p>
      </dgm:t>
    </dgm:pt>
    <dgm:pt modelId="{620CE867-BE64-471E-A19B-5BC5154D5D8E}" type="sibTrans" cxnId="{EF8C0933-74C3-4D84-878E-AE716069B688}">
      <dgm:prSet/>
      <dgm:spPr/>
      <dgm:t>
        <a:bodyPr/>
        <a:lstStyle/>
        <a:p>
          <a:endParaRPr lang="en-US"/>
        </a:p>
      </dgm:t>
    </dgm:pt>
    <dgm:pt modelId="{3A470FF6-F51A-4022-9698-17662CB2CA34}">
      <dgm:prSet phldrT="[Text]"/>
      <dgm:spPr/>
      <dgm:t>
        <a:bodyPr/>
        <a:lstStyle/>
        <a:p>
          <a:endParaRPr lang="en-US" dirty="0"/>
        </a:p>
      </dgm:t>
    </dgm:pt>
    <dgm:pt modelId="{AB3F9688-9EEB-4A41-B519-3C93927F2608}" type="parTrans" cxnId="{0F652DA0-B663-4B03-9148-B0966A724C07}">
      <dgm:prSet/>
      <dgm:spPr/>
      <dgm:t>
        <a:bodyPr/>
        <a:lstStyle/>
        <a:p>
          <a:endParaRPr lang="en-US"/>
        </a:p>
      </dgm:t>
    </dgm:pt>
    <dgm:pt modelId="{89A59216-2331-418A-BB01-2F672EE83D5D}" type="sibTrans" cxnId="{0F652DA0-B663-4B03-9148-B0966A724C07}">
      <dgm:prSet/>
      <dgm:spPr/>
      <dgm:t>
        <a:bodyPr/>
        <a:lstStyle/>
        <a:p>
          <a:endParaRPr lang="en-US"/>
        </a:p>
      </dgm:t>
    </dgm:pt>
    <dgm:pt modelId="{F80DC646-4FFA-46D2-99CA-B60867B9F0B9}" type="pres">
      <dgm:prSet presAssocID="{9DF06EF4-9461-4B83-B38C-FE40A53B0FD2}" presName="Name0" presStyleCnt="0">
        <dgm:presLayoutVars>
          <dgm:dir/>
          <dgm:animLvl val="lvl"/>
          <dgm:resizeHandles val="exact"/>
        </dgm:presLayoutVars>
      </dgm:prSet>
      <dgm:spPr/>
    </dgm:pt>
    <dgm:pt modelId="{B67F4B17-5152-4647-BAC9-E24B906BD110}" type="pres">
      <dgm:prSet presAssocID="{B74BE123-2511-419C-9977-760F7CE45DEC}" presName="Name8" presStyleCnt="0"/>
      <dgm:spPr/>
    </dgm:pt>
    <dgm:pt modelId="{7A9E6F6F-D35E-400F-B813-579F3FA20520}" type="pres">
      <dgm:prSet presAssocID="{B74BE123-2511-419C-9977-760F7CE45DEC}" presName="level" presStyleLbl="node1" presStyleIdx="0" presStyleCnt="4" custLinFactY="-101286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DF6BC-4976-44AC-B39F-66AC4E5BE96B}" type="pres">
      <dgm:prSet presAssocID="{B74BE123-2511-419C-9977-760F7CE45D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9C23-0D67-4A07-981B-A44C886C89FA}" type="pres">
      <dgm:prSet presAssocID="{2FD55F31-BE4F-4D89-B707-3AE3EE8B0D0A}" presName="Name8" presStyleCnt="0"/>
      <dgm:spPr/>
    </dgm:pt>
    <dgm:pt modelId="{1C61E135-2BC1-4342-9A10-6E297775AA49}" type="pres">
      <dgm:prSet presAssocID="{2FD55F31-BE4F-4D89-B707-3AE3EE8B0D0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941E4-1245-4339-909F-368B0327F6F1}" type="pres">
      <dgm:prSet presAssocID="{2FD55F31-BE4F-4D89-B707-3AE3EE8B0D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CB6F-03F1-4B5C-A4B2-E80533ABB3FC}" type="pres">
      <dgm:prSet presAssocID="{8A4E0C9B-D7E0-45C8-A149-651B396966E2}" presName="Name8" presStyleCnt="0"/>
      <dgm:spPr/>
    </dgm:pt>
    <dgm:pt modelId="{0EF0C4E6-0687-4267-8F81-463D49E848AE}" type="pres">
      <dgm:prSet presAssocID="{8A4E0C9B-D7E0-45C8-A149-651B396966E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F0921-83F0-4A71-931E-A6A76C6B7118}" type="pres">
      <dgm:prSet presAssocID="{8A4E0C9B-D7E0-45C8-A149-651B396966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7423-2166-4750-BEC3-4875BD14FD06}" type="pres">
      <dgm:prSet presAssocID="{3A470FF6-F51A-4022-9698-17662CB2CA34}" presName="Name8" presStyleCnt="0"/>
      <dgm:spPr/>
    </dgm:pt>
    <dgm:pt modelId="{A1DFA5BB-247D-49B9-9C8D-83B7C655F3F0}" type="pres">
      <dgm:prSet presAssocID="{3A470FF6-F51A-4022-9698-17662CB2CA3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CD629-3D62-4BF0-AA5B-112F43F2AEA1}" type="pres">
      <dgm:prSet presAssocID="{3A470FF6-F51A-4022-9698-17662CB2CA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C0933-74C3-4D84-878E-AE716069B688}" srcId="{9DF06EF4-9461-4B83-B38C-FE40A53B0FD2}" destId="{8A4E0C9B-D7E0-45C8-A149-651B396966E2}" srcOrd="2" destOrd="0" parTransId="{3C13B3F6-ACFE-40FD-A37A-C989DED3434C}" sibTransId="{620CE867-BE64-471E-A19B-5BC5154D5D8E}"/>
    <dgm:cxn modelId="{418DBC52-C8F7-4554-B5B8-6AFBC7946E23}" type="presOf" srcId="{2FD55F31-BE4F-4D89-B707-3AE3EE8B0D0A}" destId="{91C941E4-1245-4339-909F-368B0327F6F1}" srcOrd="1" destOrd="0" presId="urn:microsoft.com/office/officeart/2005/8/layout/pyramid3"/>
    <dgm:cxn modelId="{4DDCDB08-AEEB-4B5E-8D46-6281470C463E}" type="presOf" srcId="{B74BE123-2511-419C-9977-760F7CE45DEC}" destId="{7DADF6BC-4976-44AC-B39F-66AC4E5BE96B}" srcOrd="1" destOrd="0" presId="urn:microsoft.com/office/officeart/2005/8/layout/pyramid3"/>
    <dgm:cxn modelId="{5D8F8BE5-D185-46A9-BA13-32EE48A39F8E}" type="presOf" srcId="{B74BE123-2511-419C-9977-760F7CE45DEC}" destId="{7A9E6F6F-D35E-400F-B813-579F3FA20520}" srcOrd="0" destOrd="0" presId="urn:microsoft.com/office/officeart/2005/8/layout/pyramid3"/>
    <dgm:cxn modelId="{81DB44B5-3784-47E2-8ED3-81679CC1DFAB}" type="presOf" srcId="{3A470FF6-F51A-4022-9698-17662CB2CA34}" destId="{A1DFA5BB-247D-49B9-9C8D-83B7C655F3F0}" srcOrd="0" destOrd="0" presId="urn:microsoft.com/office/officeart/2005/8/layout/pyramid3"/>
    <dgm:cxn modelId="{C14410F7-E130-4E96-95C2-63999FF81BB0}" type="presOf" srcId="{8A4E0C9B-D7E0-45C8-A149-651B396966E2}" destId="{0EF0C4E6-0687-4267-8F81-463D49E848AE}" srcOrd="0" destOrd="0" presId="urn:microsoft.com/office/officeart/2005/8/layout/pyramid3"/>
    <dgm:cxn modelId="{B9306450-926C-44E6-93D4-C2B79784D777}" type="presOf" srcId="{2FD55F31-BE4F-4D89-B707-3AE3EE8B0D0A}" destId="{1C61E135-2BC1-4342-9A10-6E297775AA49}" srcOrd="0" destOrd="0" presId="urn:microsoft.com/office/officeart/2005/8/layout/pyramid3"/>
    <dgm:cxn modelId="{A300BC7B-CE1C-4A94-AB2F-AAE4C29B04D8}" srcId="{9DF06EF4-9461-4B83-B38C-FE40A53B0FD2}" destId="{B74BE123-2511-419C-9977-760F7CE45DEC}" srcOrd="0" destOrd="0" parTransId="{BC0442C0-CEDD-4FEB-B37B-7BBA83E8225C}" sibTransId="{4342611F-FF41-4997-8277-44E4616B921F}"/>
    <dgm:cxn modelId="{0F652DA0-B663-4B03-9148-B0966A724C07}" srcId="{9DF06EF4-9461-4B83-B38C-FE40A53B0FD2}" destId="{3A470FF6-F51A-4022-9698-17662CB2CA34}" srcOrd="3" destOrd="0" parTransId="{AB3F9688-9EEB-4A41-B519-3C93927F2608}" sibTransId="{89A59216-2331-418A-BB01-2F672EE83D5D}"/>
    <dgm:cxn modelId="{334EB6F5-CE31-4E95-A60D-0E16F20FE4B0}" srcId="{9DF06EF4-9461-4B83-B38C-FE40A53B0FD2}" destId="{2FD55F31-BE4F-4D89-B707-3AE3EE8B0D0A}" srcOrd="1" destOrd="0" parTransId="{30CA3035-BEB8-48DA-9ECC-34083FADD29A}" sibTransId="{A2E18982-DE81-4049-BBF6-98448860B83E}"/>
    <dgm:cxn modelId="{B4AAB12F-8BCB-4880-89A1-5014C67E74DC}" type="presOf" srcId="{9DF06EF4-9461-4B83-B38C-FE40A53B0FD2}" destId="{F80DC646-4FFA-46D2-99CA-B60867B9F0B9}" srcOrd="0" destOrd="0" presId="urn:microsoft.com/office/officeart/2005/8/layout/pyramid3"/>
    <dgm:cxn modelId="{ECCF8A01-4A11-434D-96A5-4CCAEF9B0D45}" type="presOf" srcId="{3A470FF6-F51A-4022-9698-17662CB2CA34}" destId="{E85CD629-3D62-4BF0-AA5B-112F43F2AEA1}" srcOrd="1" destOrd="0" presId="urn:microsoft.com/office/officeart/2005/8/layout/pyramid3"/>
    <dgm:cxn modelId="{6DE59AB0-1FF5-4F08-93C3-D388CC53BE19}" type="presOf" srcId="{8A4E0C9B-D7E0-45C8-A149-651B396966E2}" destId="{FDAF0921-83F0-4A71-931E-A6A76C6B7118}" srcOrd="1" destOrd="0" presId="urn:microsoft.com/office/officeart/2005/8/layout/pyramid3"/>
    <dgm:cxn modelId="{3CB7B35C-15BE-4298-97EA-23BB1F9645EF}" type="presParOf" srcId="{F80DC646-4FFA-46D2-99CA-B60867B9F0B9}" destId="{B67F4B17-5152-4647-BAC9-E24B906BD110}" srcOrd="0" destOrd="0" presId="urn:microsoft.com/office/officeart/2005/8/layout/pyramid3"/>
    <dgm:cxn modelId="{01ADAD90-0CD3-4F9E-A4FC-A4F16C3170AF}" type="presParOf" srcId="{B67F4B17-5152-4647-BAC9-E24B906BD110}" destId="{7A9E6F6F-D35E-400F-B813-579F3FA20520}" srcOrd="0" destOrd="0" presId="urn:microsoft.com/office/officeart/2005/8/layout/pyramid3"/>
    <dgm:cxn modelId="{D4B713E1-F874-45BB-B421-D62CA4281CA1}" type="presParOf" srcId="{B67F4B17-5152-4647-BAC9-E24B906BD110}" destId="{7DADF6BC-4976-44AC-B39F-66AC4E5BE96B}" srcOrd="1" destOrd="0" presId="urn:microsoft.com/office/officeart/2005/8/layout/pyramid3"/>
    <dgm:cxn modelId="{45BD1FE4-BC4C-474E-8E08-A76AF81F19E1}" type="presParOf" srcId="{F80DC646-4FFA-46D2-99CA-B60867B9F0B9}" destId="{BCBC9C23-0D67-4A07-981B-A44C886C89FA}" srcOrd="1" destOrd="0" presId="urn:microsoft.com/office/officeart/2005/8/layout/pyramid3"/>
    <dgm:cxn modelId="{B969911C-E5D5-4160-B5E1-0EAF8C3B5333}" type="presParOf" srcId="{BCBC9C23-0D67-4A07-981B-A44C886C89FA}" destId="{1C61E135-2BC1-4342-9A10-6E297775AA49}" srcOrd="0" destOrd="0" presId="urn:microsoft.com/office/officeart/2005/8/layout/pyramid3"/>
    <dgm:cxn modelId="{3524CF96-32CA-4D78-8064-48E12BB18587}" type="presParOf" srcId="{BCBC9C23-0D67-4A07-981B-A44C886C89FA}" destId="{91C941E4-1245-4339-909F-368B0327F6F1}" srcOrd="1" destOrd="0" presId="urn:microsoft.com/office/officeart/2005/8/layout/pyramid3"/>
    <dgm:cxn modelId="{44B34657-42F8-4438-9683-01B104B54267}" type="presParOf" srcId="{F80DC646-4FFA-46D2-99CA-B60867B9F0B9}" destId="{6D73CB6F-03F1-4B5C-A4B2-E80533ABB3FC}" srcOrd="2" destOrd="0" presId="urn:microsoft.com/office/officeart/2005/8/layout/pyramid3"/>
    <dgm:cxn modelId="{32A780C2-E366-485A-AA4E-71F3DE40DC17}" type="presParOf" srcId="{6D73CB6F-03F1-4B5C-A4B2-E80533ABB3FC}" destId="{0EF0C4E6-0687-4267-8F81-463D49E848AE}" srcOrd="0" destOrd="0" presId="urn:microsoft.com/office/officeart/2005/8/layout/pyramid3"/>
    <dgm:cxn modelId="{E19487CD-8F05-4509-B0BF-4929B73A19DB}" type="presParOf" srcId="{6D73CB6F-03F1-4B5C-A4B2-E80533ABB3FC}" destId="{FDAF0921-83F0-4A71-931E-A6A76C6B7118}" srcOrd="1" destOrd="0" presId="urn:microsoft.com/office/officeart/2005/8/layout/pyramid3"/>
    <dgm:cxn modelId="{432CDA29-8ABB-4BAE-935E-44E8D6D1CA1B}" type="presParOf" srcId="{F80DC646-4FFA-46D2-99CA-B60867B9F0B9}" destId="{F0E47423-2166-4750-BEC3-4875BD14FD06}" srcOrd="3" destOrd="0" presId="urn:microsoft.com/office/officeart/2005/8/layout/pyramid3"/>
    <dgm:cxn modelId="{6944A75D-E854-49B3-9317-7A2AD5FD5C21}" type="presParOf" srcId="{F0E47423-2166-4750-BEC3-4875BD14FD06}" destId="{A1DFA5BB-247D-49B9-9C8D-83B7C655F3F0}" srcOrd="0" destOrd="0" presId="urn:microsoft.com/office/officeart/2005/8/layout/pyramid3"/>
    <dgm:cxn modelId="{A856C5AC-1CD6-4559-85BE-15C712119B18}" type="presParOf" srcId="{F0E47423-2166-4750-BEC3-4875BD14FD06}" destId="{E85CD629-3D62-4BF0-AA5B-112F43F2AEA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06EF4-9461-4B83-B38C-FE40A53B0FD2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B74BE123-2511-419C-9977-760F7CE45DEC}">
      <dgm:prSet phldrT="[Text]"/>
      <dgm:spPr/>
      <dgm:t>
        <a:bodyPr/>
        <a:lstStyle/>
        <a:p>
          <a:r>
            <a:rPr lang="en-US" dirty="0" smtClean="0"/>
            <a:t>calculus</a:t>
          </a:r>
          <a:endParaRPr lang="en-US" dirty="0"/>
        </a:p>
      </dgm:t>
    </dgm:pt>
    <dgm:pt modelId="{BC0442C0-CEDD-4FEB-B37B-7BBA83E8225C}" type="parTrans" cxnId="{A300BC7B-CE1C-4A94-AB2F-AAE4C29B04D8}">
      <dgm:prSet/>
      <dgm:spPr/>
      <dgm:t>
        <a:bodyPr/>
        <a:lstStyle/>
        <a:p>
          <a:endParaRPr lang="en-US"/>
        </a:p>
      </dgm:t>
    </dgm:pt>
    <dgm:pt modelId="{4342611F-FF41-4997-8277-44E4616B921F}" type="sibTrans" cxnId="{A300BC7B-CE1C-4A94-AB2F-AAE4C29B04D8}">
      <dgm:prSet/>
      <dgm:spPr/>
      <dgm:t>
        <a:bodyPr/>
        <a:lstStyle/>
        <a:p>
          <a:endParaRPr lang="en-US"/>
        </a:p>
      </dgm:t>
    </dgm:pt>
    <dgm:pt modelId="{2FD55F31-BE4F-4D89-B707-3AE3EE8B0D0A}">
      <dgm:prSet phldrT="[Text]"/>
      <dgm:spPr/>
      <dgm:t>
        <a:bodyPr/>
        <a:lstStyle/>
        <a:p>
          <a:r>
            <a:rPr lang="en-US" dirty="0" smtClean="0"/>
            <a:t>reals</a:t>
          </a:r>
          <a:endParaRPr lang="en-US" dirty="0"/>
        </a:p>
      </dgm:t>
    </dgm:pt>
    <dgm:pt modelId="{30CA3035-BEB8-48DA-9ECC-34083FADD29A}" type="parTrans" cxnId="{334EB6F5-CE31-4E95-A60D-0E16F20FE4B0}">
      <dgm:prSet/>
      <dgm:spPr/>
      <dgm:t>
        <a:bodyPr/>
        <a:lstStyle/>
        <a:p>
          <a:endParaRPr lang="en-US"/>
        </a:p>
      </dgm:t>
    </dgm:pt>
    <dgm:pt modelId="{A2E18982-DE81-4049-BBF6-98448860B83E}" type="sibTrans" cxnId="{334EB6F5-CE31-4E95-A60D-0E16F20FE4B0}">
      <dgm:prSet/>
      <dgm:spPr/>
      <dgm:t>
        <a:bodyPr/>
        <a:lstStyle/>
        <a:p>
          <a:endParaRPr lang="en-US"/>
        </a:p>
      </dgm:t>
    </dgm:pt>
    <dgm:pt modelId="{8A4E0C9B-D7E0-45C8-A149-651B396966E2}">
      <dgm:prSet phldrT="[Text]"/>
      <dgm:spPr/>
      <dgm:t>
        <a:bodyPr/>
        <a:lstStyle/>
        <a:p>
          <a:r>
            <a:rPr lang="en-US" dirty="0" smtClean="0"/>
            <a:t>basic reasoning</a:t>
          </a:r>
          <a:endParaRPr lang="en-US" dirty="0"/>
        </a:p>
      </dgm:t>
    </dgm:pt>
    <dgm:pt modelId="{3C13B3F6-ACFE-40FD-A37A-C989DED3434C}" type="parTrans" cxnId="{EF8C0933-74C3-4D84-878E-AE716069B688}">
      <dgm:prSet/>
      <dgm:spPr/>
      <dgm:t>
        <a:bodyPr/>
        <a:lstStyle/>
        <a:p>
          <a:endParaRPr lang="en-US"/>
        </a:p>
      </dgm:t>
    </dgm:pt>
    <dgm:pt modelId="{620CE867-BE64-471E-A19B-5BC5154D5D8E}" type="sibTrans" cxnId="{EF8C0933-74C3-4D84-878E-AE716069B688}">
      <dgm:prSet/>
      <dgm:spPr/>
      <dgm:t>
        <a:bodyPr/>
        <a:lstStyle/>
        <a:p>
          <a:endParaRPr lang="en-US"/>
        </a:p>
      </dgm:t>
    </dgm:pt>
    <dgm:pt modelId="{3A470FF6-F51A-4022-9698-17662CB2CA34}">
      <dgm:prSet phldrT="[Text]"/>
      <dgm:spPr/>
      <dgm:t>
        <a:bodyPr/>
        <a:lstStyle/>
        <a:p>
          <a:endParaRPr lang="en-US" dirty="0"/>
        </a:p>
      </dgm:t>
    </dgm:pt>
    <dgm:pt modelId="{AB3F9688-9EEB-4A41-B519-3C93927F2608}" type="parTrans" cxnId="{0F652DA0-B663-4B03-9148-B0966A724C07}">
      <dgm:prSet/>
      <dgm:spPr/>
      <dgm:t>
        <a:bodyPr/>
        <a:lstStyle/>
        <a:p>
          <a:endParaRPr lang="en-US"/>
        </a:p>
      </dgm:t>
    </dgm:pt>
    <dgm:pt modelId="{89A59216-2331-418A-BB01-2F672EE83D5D}" type="sibTrans" cxnId="{0F652DA0-B663-4B03-9148-B0966A724C07}">
      <dgm:prSet/>
      <dgm:spPr/>
      <dgm:t>
        <a:bodyPr/>
        <a:lstStyle/>
        <a:p>
          <a:endParaRPr lang="en-US"/>
        </a:p>
      </dgm:t>
    </dgm:pt>
    <dgm:pt modelId="{F80DC646-4FFA-46D2-99CA-B60867B9F0B9}" type="pres">
      <dgm:prSet presAssocID="{9DF06EF4-9461-4B83-B38C-FE40A53B0FD2}" presName="Name0" presStyleCnt="0">
        <dgm:presLayoutVars>
          <dgm:dir/>
          <dgm:animLvl val="lvl"/>
          <dgm:resizeHandles val="exact"/>
        </dgm:presLayoutVars>
      </dgm:prSet>
      <dgm:spPr/>
    </dgm:pt>
    <dgm:pt modelId="{B67F4B17-5152-4647-BAC9-E24B906BD110}" type="pres">
      <dgm:prSet presAssocID="{B74BE123-2511-419C-9977-760F7CE45DEC}" presName="Name8" presStyleCnt="0"/>
      <dgm:spPr/>
    </dgm:pt>
    <dgm:pt modelId="{7A9E6F6F-D35E-400F-B813-579F3FA20520}" type="pres">
      <dgm:prSet presAssocID="{B74BE123-2511-419C-9977-760F7CE45DEC}" presName="level" presStyleLbl="node1" presStyleIdx="0" presStyleCnt="4" custLinFactY="-101286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DF6BC-4976-44AC-B39F-66AC4E5BE96B}" type="pres">
      <dgm:prSet presAssocID="{B74BE123-2511-419C-9977-760F7CE45D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9C23-0D67-4A07-981B-A44C886C89FA}" type="pres">
      <dgm:prSet presAssocID="{2FD55F31-BE4F-4D89-B707-3AE3EE8B0D0A}" presName="Name8" presStyleCnt="0"/>
      <dgm:spPr/>
    </dgm:pt>
    <dgm:pt modelId="{1C61E135-2BC1-4342-9A10-6E297775AA49}" type="pres">
      <dgm:prSet presAssocID="{2FD55F31-BE4F-4D89-B707-3AE3EE8B0D0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941E4-1245-4339-909F-368B0327F6F1}" type="pres">
      <dgm:prSet presAssocID="{2FD55F31-BE4F-4D89-B707-3AE3EE8B0D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CB6F-03F1-4B5C-A4B2-E80533ABB3FC}" type="pres">
      <dgm:prSet presAssocID="{8A4E0C9B-D7E0-45C8-A149-651B396966E2}" presName="Name8" presStyleCnt="0"/>
      <dgm:spPr/>
    </dgm:pt>
    <dgm:pt modelId="{0EF0C4E6-0687-4267-8F81-463D49E848AE}" type="pres">
      <dgm:prSet presAssocID="{8A4E0C9B-D7E0-45C8-A149-651B396966E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F0921-83F0-4A71-931E-A6A76C6B7118}" type="pres">
      <dgm:prSet presAssocID="{8A4E0C9B-D7E0-45C8-A149-651B396966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7423-2166-4750-BEC3-4875BD14FD06}" type="pres">
      <dgm:prSet presAssocID="{3A470FF6-F51A-4022-9698-17662CB2CA34}" presName="Name8" presStyleCnt="0"/>
      <dgm:spPr/>
    </dgm:pt>
    <dgm:pt modelId="{A1DFA5BB-247D-49B9-9C8D-83B7C655F3F0}" type="pres">
      <dgm:prSet presAssocID="{3A470FF6-F51A-4022-9698-17662CB2CA3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CD629-3D62-4BF0-AA5B-112F43F2AEA1}" type="pres">
      <dgm:prSet presAssocID="{3A470FF6-F51A-4022-9698-17662CB2CA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EB6F5-CE31-4E95-A60D-0E16F20FE4B0}" srcId="{9DF06EF4-9461-4B83-B38C-FE40A53B0FD2}" destId="{2FD55F31-BE4F-4D89-B707-3AE3EE8B0D0A}" srcOrd="1" destOrd="0" parTransId="{30CA3035-BEB8-48DA-9ECC-34083FADD29A}" sibTransId="{A2E18982-DE81-4049-BBF6-98448860B83E}"/>
    <dgm:cxn modelId="{B4A3DF9F-4792-46C1-B2CD-C8FF96D7DB1A}" type="presOf" srcId="{3A470FF6-F51A-4022-9698-17662CB2CA34}" destId="{A1DFA5BB-247D-49B9-9C8D-83B7C655F3F0}" srcOrd="0" destOrd="0" presId="urn:microsoft.com/office/officeart/2005/8/layout/pyramid3"/>
    <dgm:cxn modelId="{169C8321-4ED1-4294-9113-1419E6CC8979}" type="presOf" srcId="{2FD55F31-BE4F-4D89-B707-3AE3EE8B0D0A}" destId="{91C941E4-1245-4339-909F-368B0327F6F1}" srcOrd="1" destOrd="0" presId="urn:microsoft.com/office/officeart/2005/8/layout/pyramid3"/>
    <dgm:cxn modelId="{4D6611A0-9B47-4F47-827A-6D3B39EA7ECA}" type="presOf" srcId="{9DF06EF4-9461-4B83-B38C-FE40A53B0FD2}" destId="{F80DC646-4FFA-46D2-99CA-B60867B9F0B9}" srcOrd="0" destOrd="0" presId="urn:microsoft.com/office/officeart/2005/8/layout/pyramid3"/>
    <dgm:cxn modelId="{0C4A89D0-8C18-42A2-B286-E0B07FAFA56F}" type="presOf" srcId="{B74BE123-2511-419C-9977-760F7CE45DEC}" destId="{7A9E6F6F-D35E-400F-B813-579F3FA20520}" srcOrd="0" destOrd="0" presId="urn:microsoft.com/office/officeart/2005/8/layout/pyramid3"/>
    <dgm:cxn modelId="{0F652DA0-B663-4B03-9148-B0966A724C07}" srcId="{9DF06EF4-9461-4B83-B38C-FE40A53B0FD2}" destId="{3A470FF6-F51A-4022-9698-17662CB2CA34}" srcOrd="3" destOrd="0" parTransId="{AB3F9688-9EEB-4A41-B519-3C93927F2608}" sibTransId="{89A59216-2331-418A-BB01-2F672EE83D5D}"/>
    <dgm:cxn modelId="{22A7BFD6-24B9-4CB0-BF9A-B3D940FD1220}" type="presOf" srcId="{2FD55F31-BE4F-4D89-B707-3AE3EE8B0D0A}" destId="{1C61E135-2BC1-4342-9A10-6E297775AA49}" srcOrd="0" destOrd="0" presId="urn:microsoft.com/office/officeart/2005/8/layout/pyramid3"/>
    <dgm:cxn modelId="{EF8C0933-74C3-4D84-878E-AE716069B688}" srcId="{9DF06EF4-9461-4B83-B38C-FE40A53B0FD2}" destId="{8A4E0C9B-D7E0-45C8-A149-651B396966E2}" srcOrd="2" destOrd="0" parTransId="{3C13B3F6-ACFE-40FD-A37A-C989DED3434C}" sibTransId="{620CE867-BE64-471E-A19B-5BC5154D5D8E}"/>
    <dgm:cxn modelId="{93DAA914-958B-4927-80B8-1EDB7CF2BE50}" type="presOf" srcId="{B74BE123-2511-419C-9977-760F7CE45DEC}" destId="{7DADF6BC-4976-44AC-B39F-66AC4E5BE96B}" srcOrd="1" destOrd="0" presId="urn:microsoft.com/office/officeart/2005/8/layout/pyramid3"/>
    <dgm:cxn modelId="{DA67AE9C-E3D3-48C2-AB3E-7746BC2F86D4}" type="presOf" srcId="{8A4E0C9B-D7E0-45C8-A149-651B396966E2}" destId="{FDAF0921-83F0-4A71-931E-A6A76C6B7118}" srcOrd="1" destOrd="0" presId="urn:microsoft.com/office/officeart/2005/8/layout/pyramid3"/>
    <dgm:cxn modelId="{1F7DFC70-AAAA-42F4-905D-8075A684955A}" type="presOf" srcId="{3A470FF6-F51A-4022-9698-17662CB2CA34}" destId="{E85CD629-3D62-4BF0-AA5B-112F43F2AEA1}" srcOrd="1" destOrd="0" presId="urn:microsoft.com/office/officeart/2005/8/layout/pyramid3"/>
    <dgm:cxn modelId="{A300BC7B-CE1C-4A94-AB2F-AAE4C29B04D8}" srcId="{9DF06EF4-9461-4B83-B38C-FE40A53B0FD2}" destId="{B74BE123-2511-419C-9977-760F7CE45DEC}" srcOrd="0" destOrd="0" parTransId="{BC0442C0-CEDD-4FEB-B37B-7BBA83E8225C}" sibTransId="{4342611F-FF41-4997-8277-44E4616B921F}"/>
    <dgm:cxn modelId="{E062C394-7FB0-4362-9562-92F3D6BC9F01}" type="presOf" srcId="{8A4E0C9B-D7E0-45C8-A149-651B396966E2}" destId="{0EF0C4E6-0687-4267-8F81-463D49E848AE}" srcOrd="0" destOrd="0" presId="urn:microsoft.com/office/officeart/2005/8/layout/pyramid3"/>
    <dgm:cxn modelId="{943598EC-EAD4-4CD7-93FA-AC9C2F1F8CAF}" type="presParOf" srcId="{F80DC646-4FFA-46D2-99CA-B60867B9F0B9}" destId="{B67F4B17-5152-4647-BAC9-E24B906BD110}" srcOrd="0" destOrd="0" presId="urn:microsoft.com/office/officeart/2005/8/layout/pyramid3"/>
    <dgm:cxn modelId="{D6337A26-C71E-4138-B208-EDD52F5245D1}" type="presParOf" srcId="{B67F4B17-5152-4647-BAC9-E24B906BD110}" destId="{7A9E6F6F-D35E-400F-B813-579F3FA20520}" srcOrd="0" destOrd="0" presId="urn:microsoft.com/office/officeart/2005/8/layout/pyramid3"/>
    <dgm:cxn modelId="{06E8A360-15FF-4915-ABBA-78CA1A695388}" type="presParOf" srcId="{B67F4B17-5152-4647-BAC9-E24B906BD110}" destId="{7DADF6BC-4976-44AC-B39F-66AC4E5BE96B}" srcOrd="1" destOrd="0" presId="urn:microsoft.com/office/officeart/2005/8/layout/pyramid3"/>
    <dgm:cxn modelId="{5103376D-9F92-4325-B656-F96BDF4C9395}" type="presParOf" srcId="{F80DC646-4FFA-46D2-99CA-B60867B9F0B9}" destId="{BCBC9C23-0D67-4A07-981B-A44C886C89FA}" srcOrd="1" destOrd="0" presId="urn:microsoft.com/office/officeart/2005/8/layout/pyramid3"/>
    <dgm:cxn modelId="{1F55C998-30C4-4764-8A56-E5CC2945A0F8}" type="presParOf" srcId="{BCBC9C23-0D67-4A07-981B-A44C886C89FA}" destId="{1C61E135-2BC1-4342-9A10-6E297775AA49}" srcOrd="0" destOrd="0" presId="urn:microsoft.com/office/officeart/2005/8/layout/pyramid3"/>
    <dgm:cxn modelId="{D33CF57D-0597-4007-8247-14628641E6FD}" type="presParOf" srcId="{BCBC9C23-0D67-4A07-981B-A44C886C89FA}" destId="{91C941E4-1245-4339-909F-368B0327F6F1}" srcOrd="1" destOrd="0" presId="urn:microsoft.com/office/officeart/2005/8/layout/pyramid3"/>
    <dgm:cxn modelId="{6CA4CE81-6BAD-45B1-BBFF-405A79ADDB67}" type="presParOf" srcId="{F80DC646-4FFA-46D2-99CA-B60867B9F0B9}" destId="{6D73CB6F-03F1-4B5C-A4B2-E80533ABB3FC}" srcOrd="2" destOrd="0" presId="urn:microsoft.com/office/officeart/2005/8/layout/pyramid3"/>
    <dgm:cxn modelId="{A745DE6D-CCF9-4E88-AAF3-4B71B25DC6B5}" type="presParOf" srcId="{6D73CB6F-03F1-4B5C-A4B2-E80533ABB3FC}" destId="{0EF0C4E6-0687-4267-8F81-463D49E848AE}" srcOrd="0" destOrd="0" presId="urn:microsoft.com/office/officeart/2005/8/layout/pyramid3"/>
    <dgm:cxn modelId="{8523A30F-408F-46E9-A308-4E6FEE13F3F6}" type="presParOf" srcId="{6D73CB6F-03F1-4B5C-A4B2-E80533ABB3FC}" destId="{FDAF0921-83F0-4A71-931E-A6A76C6B7118}" srcOrd="1" destOrd="0" presId="urn:microsoft.com/office/officeart/2005/8/layout/pyramid3"/>
    <dgm:cxn modelId="{0FF05E88-A305-4115-8D25-5C9D628DB62C}" type="presParOf" srcId="{F80DC646-4FFA-46D2-99CA-B60867B9F0B9}" destId="{F0E47423-2166-4750-BEC3-4875BD14FD06}" srcOrd="3" destOrd="0" presId="urn:microsoft.com/office/officeart/2005/8/layout/pyramid3"/>
    <dgm:cxn modelId="{64AB2E64-A731-4F06-A231-C018AD0B6BEC}" type="presParOf" srcId="{F0E47423-2166-4750-BEC3-4875BD14FD06}" destId="{A1DFA5BB-247D-49B9-9C8D-83B7C655F3F0}" srcOrd="0" destOrd="0" presId="urn:microsoft.com/office/officeart/2005/8/layout/pyramid3"/>
    <dgm:cxn modelId="{C42740CD-CB8F-4DCF-B1AD-D539F34A843A}" type="presParOf" srcId="{F0E47423-2166-4750-BEC3-4875BD14FD06}" destId="{E85CD629-3D62-4BF0-AA5B-112F43F2AEA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F06EF4-9461-4B83-B38C-FE40A53B0FD2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B74BE123-2511-419C-9977-760F7CE45DEC}">
      <dgm:prSet phldrT="[Text]"/>
      <dgm:spPr/>
      <dgm:t>
        <a:bodyPr/>
        <a:lstStyle/>
        <a:p>
          <a:r>
            <a:rPr lang="en-US" dirty="0" smtClean="0"/>
            <a:t>calculus</a:t>
          </a:r>
          <a:endParaRPr lang="en-US" dirty="0"/>
        </a:p>
      </dgm:t>
    </dgm:pt>
    <dgm:pt modelId="{BC0442C0-CEDD-4FEB-B37B-7BBA83E8225C}" type="parTrans" cxnId="{A300BC7B-CE1C-4A94-AB2F-AAE4C29B04D8}">
      <dgm:prSet/>
      <dgm:spPr/>
      <dgm:t>
        <a:bodyPr/>
        <a:lstStyle/>
        <a:p>
          <a:endParaRPr lang="en-US"/>
        </a:p>
      </dgm:t>
    </dgm:pt>
    <dgm:pt modelId="{4342611F-FF41-4997-8277-44E4616B921F}" type="sibTrans" cxnId="{A300BC7B-CE1C-4A94-AB2F-AAE4C29B04D8}">
      <dgm:prSet/>
      <dgm:spPr/>
      <dgm:t>
        <a:bodyPr/>
        <a:lstStyle/>
        <a:p>
          <a:endParaRPr lang="en-US"/>
        </a:p>
      </dgm:t>
    </dgm:pt>
    <dgm:pt modelId="{2FD55F31-BE4F-4D89-B707-3AE3EE8B0D0A}">
      <dgm:prSet phldrT="[Text]"/>
      <dgm:spPr/>
      <dgm:t>
        <a:bodyPr/>
        <a:lstStyle/>
        <a:p>
          <a:r>
            <a:rPr lang="en-US" dirty="0" smtClean="0"/>
            <a:t>reals</a:t>
          </a:r>
          <a:endParaRPr lang="en-US" dirty="0"/>
        </a:p>
      </dgm:t>
    </dgm:pt>
    <dgm:pt modelId="{30CA3035-BEB8-48DA-9ECC-34083FADD29A}" type="parTrans" cxnId="{334EB6F5-CE31-4E95-A60D-0E16F20FE4B0}">
      <dgm:prSet/>
      <dgm:spPr/>
      <dgm:t>
        <a:bodyPr/>
        <a:lstStyle/>
        <a:p>
          <a:endParaRPr lang="en-US"/>
        </a:p>
      </dgm:t>
    </dgm:pt>
    <dgm:pt modelId="{A2E18982-DE81-4049-BBF6-98448860B83E}" type="sibTrans" cxnId="{334EB6F5-CE31-4E95-A60D-0E16F20FE4B0}">
      <dgm:prSet/>
      <dgm:spPr/>
      <dgm:t>
        <a:bodyPr/>
        <a:lstStyle/>
        <a:p>
          <a:endParaRPr lang="en-US"/>
        </a:p>
      </dgm:t>
    </dgm:pt>
    <dgm:pt modelId="{8A4E0C9B-D7E0-45C8-A149-651B396966E2}">
      <dgm:prSet phldrT="[Text]"/>
      <dgm:spPr/>
      <dgm:t>
        <a:bodyPr/>
        <a:lstStyle/>
        <a:p>
          <a:r>
            <a:rPr lang="en-US" dirty="0" smtClean="0"/>
            <a:t>basic reasoning</a:t>
          </a:r>
          <a:endParaRPr lang="en-US" dirty="0"/>
        </a:p>
      </dgm:t>
    </dgm:pt>
    <dgm:pt modelId="{3C13B3F6-ACFE-40FD-A37A-C989DED3434C}" type="parTrans" cxnId="{EF8C0933-74C3-4D84-878E-AE716069B688}">
      <dgm:prSet/>
      <dgm:spPr/>
      <dgm:t>
        <a:bodyPr/>
        <a:lstStyle/>
        <a:p>
          <a:endParaRPr lang="en-US"/>
        </a:p>
      </dgm:t>
    </dgm:pt>
    <dgm:pt modelId="{620CE867-BE64-471E-A19B-5BC5154D5D8E}" type="sibTrans" cxnId="{EF8C0933-74C3-4D84-878E-AE716069B688}">
      <dgm:prSet/>
      <dgm:spPr/>
      <dgm:t>
        <a:bodyPr/>
        <a:lstStyle/>
        <a:p>
          <a:endParaRPr lang="en-US"/>
        </a:p>
      </dgm:t>
    </dgm:pt>
    <dgm:pt modelId="{3A470FF6-F51A-4022-9698-17662CB2CA34}">
      <dgm:prSet phldrT="[Text]"/>
      <dgm:spPr/>
      <dgm:t>
        <a:bodyPr/>
        <a:lstStyle/>
        <a:p>
          <a:endParaRPr lang="en-US" dirty="0"/>
        </a:p>
      </dgm:t>
    </dgm:pt>
    <dgm:pt modelId="{AB3F9688-9EEB-4A41-B519-3C93927F2608}" type="parTrans" cxnId="{0F652DA0-B663-4B03-9148-B0966A724C07}">
      <dgm:prSet/>
      <dgm:spPr/>
      <dgm:t>
        <a:bodyPr/>
        <a:lstStyle/>
        <a:p>
          <a:endParaRPr lang="en-US"/>
        </a:p>
      </dgm:t>
    </dgm:pt>
    <dgm:pt modelId="{89A59216-2331-418A-BB01-2F672EE83D5D}" type="sibTrans" cxnId="{0F652DA0-B663-4B03-9148-B0966A724C07}">
      <dgm:prSet/>
      <dgm:spPr/>
      <dgm:t>
        <a:bodyPr/>
        <a:lstStyle/>
        <a:p>
          <a:endParaRPr lang="en-US"/>
        </a:p>
      </dgm:t>
    </dgm:pt>
    <dgm:pt modelId="{F80DC646-4FFA-46D2-99CA-B60867B9F0B9}" type="pres">
      <dgm:prSet presAssocID="{9DF06EF4-9461-4B83-B38C-FE40A53B0FD2}" presName="Name0" presStyleCnt="0">
        <dgm:presLayoutVars>
          <dgm:dir/>
          <dgm:animLvl val="lvl"/>
          <dgm:resizeHandles val="exact"/>
        </dgm:presLayoutVars>
      </dgm:prSet>
      <dgm:spPr/>
    </dgm:pt>
    <dgm:pt modelId="{B67F4B17-5152-4647-BAC9-E24B906BD110}" type="pres">
      <dgm:prSet presAssocID="{B74BE123-2511-419C-9977-760F7CE45DEC}" presName="Name8" presStyleCnt="0"/>
      <dgm:spPr/>
    </dgm:pt>
    <dgm:pt modelId="{7A9E6F6F-D35E-400F-B813-579F3FA20520}" type="pres">
      <dgm:prSet presAssocID="{B74BE123-2511-419C-9977-760F7CE45DEC}" presName="level" presStyleLbl="node1" presStyleIdx="0" presStyleCnt="4" custLinFactY="-101286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DF6BC-4976-44AC-B39F-66AC4E5BE96B}" type="pres">
      <dgm:prSet presAssocID="{B74BE123-2511-419C-9977-760F7CE45D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9C23-0D67-4A07-981B-A44C886C89FA}" type="pres">
      <dgm:prSet presAssocID="{2FD55F31-BE4F-4D89-B707-3AE3EE8B0D0A}" presName="Name8" presStyleCnt="0"/>
      <dgm:spPr/>
    </dgm:pt>
    <dgm:pt modelId="{1C61E135-2BC1-4342-9A10-6E297775AA49}" type="pres">
      <dgm:prSet presAssocID="{2FD55F31-BE4F-4D89-B707-3AE3EE8B0D0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941E4-1245-4339-909F-368B0327F6F1}" type="pres">
      <dgm:prSet presAssocID="{2FD55F31-BE4F-4D89-B707-3AE3EE8B0D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CB6F-03F1-4B5C-A4B2-E80533ABB3FC}" type="pres">
      <dgm:prSet presAssocID="{8A4E0C9B-D7E0-45C8-A149-651B396966E2}" presName="Name8" presStyleCnt="0"/>
      <dgm:spPr/>
    </dgm:pt>
    <dgm:pt modelId="{0EF0C4E6-0687-4267-8F81-463D49E848AE}" type="pres">
      <dgm:prSet presAssocID="{8A4E0C9B-D7E0-45C8-A149-651B396966E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F0921-83F0-4A71-931E-A6A76C6B7118}" type="pres">
      <dgm:prSet presAssocID="{8A4E0C9B-D7E0-45C8-A149-651B396966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7423-2166-4750-BEC3-4875BD14FD06}" type="pres">
      <dgm:prSet presAssocID="{3A470FF6-F51A-4022-9698-17662CB2CA34}" presName="Name8" presStyleCnt="0"/>
      <dgm:spPr/>
    </dgm:pt>
    <dgm:pt modelId="{A1DFA5BB-247D-49B9-9C8D-83B7C655F3F0}" type="pres">
      <dgm:prSet presAssocID="{3A470FF6-F51A-4022-9698-17662CB2CA3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CD629-3D62-4BF0-AA5B-112F43F2AEA1}" type="pres">
      <dgm:prSet presAssocID="{3A470FF6-F51A-4022-9698-17662CB2CA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C0933-74C3-4D84-878E-AE716069B688}" srcId="{9DF06EF4-9461-4B83-B38C-FE40A53B0FD2}" destId="{8A4E0C9B-D7E0-45C8-A149-651B396966E2}" srcOrd="2" destOrd="0" parTransId="{3C13B3F6-ACFE-40FD-A37A-C989DED3434C}" sibTransId="{620CE867-BE64-471E-A19B-5BC5154D5D8E}"/>
    <dgm:cxn modelId="{CCDAEB96-D090-4B4E-898D-D6A8B5BF5F59}" type="presOf" srcId="{B74BE123-2511-419C-9977-760F7CE45DEC}" destId="{7DADF6BC-4976-44AC-B39F-66AC4E5BE96B}" srcOrd="1" destOrd="0" presId="urn:microsoft.com/office/officeart/2005/8/layout/pyramid3"/>
    <dgm:cxn modelId="{370BDBDC-6870-47FD-9602-E177C72B1B6B}" type="presOf" srcId="{3A470FF6-F51A-4022-9698-17662CB2CA34}" destId="{A1DFA5BB-247D-49B9-9C8D-83B7C655F3F0}" srcOrd="0" destOrd="0" presId="urn:microsoft.com/office/officeart/2005/8/layout/pyramid3"/>
    <dgm:cxn modelId="{8E8A8044-D216-4BC7-BF61-05E54E69A7A2}" type="presOf" srcId="{8A4E0C9B-D7E0-45C8-A149-651B396966E2}" destId="{FDAF0921-83F0-4A71-931E-A6A76C6B7118}" srcOrd="1" destOrd="0" presId="urn:microsoft.com/office/officeart/2005/8/layout/pyramid3"/>
    <dgm:cxn modelId="{7B546F23-93FB-4284-857C-2CA2CC7FF1C8}" type="presOf" srcId="{2FD55F31-BE4F-4D89-B707-3AE3EE8B0D0A}" destId="{1C61E135-2BC1-4342-9A10-6E297775AA49}" srcOrd="0" destOrd="0" presId="urn:microsoft.com/office/officeart/2005/8/layout/pyramid3"/>
    <dgm:cxn modelId="{A300BC7B-CE1C-4A94-AB2F-AAE4C29B04D8}" srcId="{9DF06EF4-9461-4B83-B38C-FE40A53B0FD2}" destId="{B74BE123-2511-419C-9977-760F7CE45DEC}" srcOrd="0" destOrd="0" parTransId="{BC0442C0-CEDD-4FEB-B37B-7BBA83E8225C}" sibTransId="{4342611F-FF41-4997-8277-44E4616B921F}"/>
    <dgm:cxn modelId="{09C6B8FF-71FC-4A7D-A1BC-77BA3FB8F89B}" type="presOf" srcId="{9DF06EF4-9461-4B83-B38C-FE40A53B0FD2}" destId="{F80DC646-4FFA-46D2-99CA-B60867B9F0B9}" srcOrd="0" destOrd="0" presId="urn:microsoft.com/office/officeart/2005/8/layout/pyramid3"/>
    <dgm:cxn modelId="{0F652DA0-B663-4B03-9148-B0966A724C07}" srcId="{9DF06EF4-9461-4B83-B38C-FE40A53B0FD2}" destId="{3A470FF6-F51A-4022-9698-17662CB2CA34}" srcOrd="3" destOrd="0" parTransId="{AB3F9688-9EEB-4A41-B519-3C93927F2608}" sibTransId="{89A59216-2331-418A-BB01-2F672EE83D5D}"/>
    <dgm:cxn modelId="{334EB6F5-CE31-4E95-A60D-0E16F20FE4B0}" srcId="{9DF06EF4-9461-4B83-B38C-FE40A53B0FD2}" destId="{2FD55F31-BE4F-4D89-B707-3AE3EE8B0D0A}" srcOrd="1" destOrd="0" parTransId="{30CA3035-BEB8-48DA-9ECC-34083FADD29A}" sibTransId="{A2E18982-DE81-4049-BBF6-98448860B83E}"/>
    <dgm:cxn modelId="{CBE94154-CC4C-4B72-AE82-7FF19FC09F14}" type="presOf" srcId="{B74BE123-2511-419C-9977-760F7CE45DEC}" destId="{7A9E6F6F-D35E-400F-B813-579F3FA20520}" srcOrd="0" destOrd="0" presId="urn:microsoft.com/office/officeart/2005/8/layout/pyramid3"/>
    <dgm:cxn modelId="{4675446D-22D3-4723-A2ED-D9C4915F70E8}" type="presOf" srcId="{3A470FF6-F51A-4022-9698-17662CB2CA34}" destId="{E85CD629-3D62-4BF0-AA5B-112F43F2AEA1}" srcOrd="1" destOrd="0" presId="urn:microsoft.com/office/officeart/2005/8/layout/pyramid3"/>
    <dgm:cxn modelId="{1933E9E9-F67F-4671-8A3D-4298F95685BE}" type="presOf" srcId="{8A4E0C9B-D7E0-45C8-A149-651B396966E2}" destId="{0EF0C4E6-0687-4267-8F81-463D49E848AE}" srcOrd="0" destOrd="0" presId="urn:microsoft.com/office/officeart/2005/8/layout/pyramid3"/>
    <dgm:cxn modelId="{5E1904B4-D320-4C3C-91D3-7479092D9457}" type="presOf" srcId="{2FD55F31-BE4F-4D89-B707-3AE3EE8B0D0A}" destId="{91C941E4-1245-4339-909F-368B0327F6F1}" srcOrd="1" destOrd="0" presId="urn:microsoft.com/office/officeart/2005/8/layout/pyramid3"/>
    <dgm:cxn modelId="{0C971710-4C44-4231-B3C6-C095C1FA7115}" type="presParOf" srcId="{F80DC646-4FFA-46D2-99CA-B60867B9F0B9}" destId="{B67F4B17-5152-4647-BAC9-E24B906BD110}" srcOrd="0" destOrd="0" presId="urn:microsoft.com/office/officeart/2005/8/layout/pyramid3"/>
    <dgm:cxn modelId="{C7A15BEE-F1AC-4745-804F-D1C6FB04DB01}" type="presParOf" srcId="{B67F4B17-5152-4647-BAC9-E24B906BD110}" destId="{7A9E6F6F-D35E-400F-B813-579F3FA20520}" srcOrd="0" destOrd="0" presId="urn:microsoft.com/office/officeart/2005/8/layout/pyramid3"/>
    <dgm:cxn modelId="{386E179A-A332-4240-9069-1F457C201FA3}" type="presParOf" srcId="{B67F4B17-5152-4647-BAC9-E24B906BD110}" destId="{7DADF6BC-4976-44AC-B39F-66AC4E5BE96B}" srcOrd="1" destOrd="0" presId="urn:microsoft.com/office/officeart/2005/8/layout/pyramid3"/>
    <dgm:cxn modelId="{031CB6AC-9673-4F3D-8E76-CBF5D00142FB}" type="presParOf" srcId="{F80DC646-4FFA-46D2-99CA-B60867B9F0B9}" destId="{BCBC9C23-0D67-4A07-981B-A44C886C89FA}" srcOrd="1" destOrd="0" presId="urn:microsoft.com/office/officeart/2005/8/layout/pyramid3"/>
    <dgm:cxn modelId="{CC7820A2-4CB0-44E3-9565-5A1C568830A5}" type="presParOf" srcId="{BCBC9C23-0D67-4A07-981B-A44C886C89FA}" destId="{1C61E135-2BC1-4342-9A10-6E297775AA49}" srcOrd="0" destOrd="0" presId="urn:microsoft.com/office/officeart/2005/8/layout/pyramid3"/>
    <dgm:cxn modelId="{445575A3-B581-4CF0-8E02-91809E78C4FC}" type="presParOf" srcId="{BCBC9C23-0D67-4A07-981B-A44C886C89FA}" destId="{91C941E4-1245-4339-909F-368B0327F6F1}" srcOrd="1" destOrd="0" presId="urn:microsoft.com/office/officeart/2005/8/layout/pyramid3"/>
    <dgm:cxn modelId="{65F9E6F1-3D5F-480C-BA55-33244C367EE5}" type="presParOf" srcId="{F80DC646-4FFA-46D2-99CA-B60867B9F0B9}" destId="{6D73CB6F-03F1-4B5C-A4B2-E80533ABB3FC}" srcOrd="2" destOrd="0" presId="urn:microsoft.com/office/officeart/2005/8/layout/pyramid3"/>
    <dgm:cxn modelId="{AF5FCD5A-541A-49C3-99F2-6B3801A27E15}" type="presParOf" srcId="{6D73CB6F-03F1-4B5C-A4B2-E80533ABB3FC}" destId="{0EF0C4E6-0687-4267-8F81-463D49E848AE}" srcOrd="0" destOrd="0" presId="urn:microsoft.com/office/officeart/2005/8/layout/pyramid3"/>
    <dgm:cxn modelId="{67380A40-87AF-4E8E-8E1F-D7011BC5A341}" type="presParOf" srcId="{6D73CB6F-03F1-4B5C-A4B2-E80533ABB3FC}" destId="{FDAF0921-83F0-4A71-931E-A6A76C6B7118}" srcOrd="1" destOrd="0" presId="urn:microsoft.com/office/officeart/2005/8/layout/pyramid3"/>
    <dgm:cxn modelId="{55488D21-6F6B-4C5A-944B-26E90AA5090E}" type="presParOf" srcId="{F80DC646-4FFA-46D2-99CA-B60867B9F0B9}" destId="{F0E47423-2166-4750-BEC3-4875BD14FD06}" srcOrd="3" destOrd="0" presId="urn:microsoft.com/office/officeart/2005/8/layout/pyramid3"/>
    <dgm:cxn modelId="{F9185511-1951-4D0E-A2C1-B982ACFE9D55}" type="presParOf" srcId="{F0E47423-2166-4750-BEC3-4875BD14FD06}" destId="{A1DFA5BB-247D-49B9-9C8D-83B7C655F3F0}" srcOrd="0" destOrd="0" presId="urn:microsoft.com/office/officeart/2005/8/layout/pyramid3"/>
    <dgm:cxn modelId="{0AFFCF58-2911-4252-A571-5D85822A1DD7}" type="presParOf" srcId="{F0E47423-2166-4750-BEC3-4875BD14FD06}" destId="{E85CD629-3D62-4BF0-AA5B-112F43F2AEA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B5CD66-7CD0-40DC-B91D-70376619B521}" type="doc">
      <dgm:prSet loTypeId="urn:microsoft.com/office/officeart/2005/8/layout/pyramid3" loCatId="pyramid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4B1946F-566E-4D80-BC0A-827047E9B0FF}">
      <dgm:prSet phldrT="[Text]" custT="1"/>
      <dgm:spPr/>
      <dgm:t>
        <a:bodyPr/>
        <a:lstStyle/>
        <a:p>
          <a:r>
            <a:rPr lang="en-US" sz="2400" dirty="0" smtClean="0"/>
            <a:t>arithmetic simplification</a:t>
          </a:r>
          <a:endParaRPr lang="en-US" sz="2400" dirty="0"/>
        </a:p>
      </dgm:t>
    </dgm:pt>
    <dgm:pt modelId="{E3ABD414-C67C-4F6E-B8B8-032FAE2A0E56}" type="parTrans" cxnId="{D607A0F5-BB12-4160-8797-1EADA42F58D8}">
      <dgm:prSet/>
      <dgm:spPr/>
      <dgm:t>
        <a:bodyPr/>
        <a:lstStyle/>
        <a:p>
          <a:endParaRPr lang="en-US" sz="1200"/>
        </a:p>
      </dgm:t>
    </dgm:pt>
    <dgm:pt modelId="{40383CC4-9B3B-4F5A-B3B6-D78699DC97A9}" type="sibTrans" cxnId="{D607A0F5-BB12-4160-8797-1EADA42F58D8}">
      <dgm:prSet/>
      <dgm:spPr/>
      <dgm:t>
        <a:bodyPr/>
        <a:lstStyle/>
        <a:p>
          <a:endParaRPr lang="en-US" sz="1200"/>
        </a:p>
      </dgm:t>
    </dgm:pt>
    <dgm:pt modelId="{0F30B489-BCB0-4096-A872-13DF32DFFA05}">
      <dgm:prSet phldrT="[Text]" custT="1"/>
      <dgm:spPr/>
      <dgm:t>
        <a:bodyPr/>
        <a:lstStyle/>
        <a:p>
          <a:r>
            <a:rPr lang="en-US" sz="2400" smtClean="0"/>
            <a:t>equational reasoning</a:t>
          </a:r>
          <a:endParaRPr lang="en-US" sz="2400" dirty="0"/>
        </a:p>
      </dgm:t>
    </dgm:pt>
    <dgm:pt modelId="{728398DF-A1A1-480E-97DB-5575F1035CCA}" type="parTrans" cxnId="{25D072AE-7BB0-4188-BDBB-AFC0DF871144}">
      <dgm:prSet/>
      <dgm:spPr/>
      <dgm:t>
        <a:bodyPr/>
        <a:lstStyle/>
        <a:p>
          <a:endParaRPr lang="en-US" sz="1200"/>
        </a:p>
      </dgm:t>
    </dgm:pt>
    <dgm:pt modelId="{FB68C0CC-7183-4261-A6D1-4FF85E02F652}" type="sibTrans" cxnId="{25D072AE-7BB0-4188-BDBB-AFC0DF871144}">
      <dgm:prSet/>
      <dgm:spPr/>
      <dgm:t>
        <a:bodyPr/>
        <a:lstStyle/>
        <a:p>
          <a:endParaRPr lang="en-US" sz="1200"/>
        </a:p>
      </dgm:t>
    </dgm:pt>
    <dgm:pt modelId="{1287B38A-5627-4B08-9FAF-D52175CA4F31}">
      <dgm:prSet phldrT="[Text]" custT="1"/>
      <dgm:spPr/>
      <dgm:t>
        <a:bodyPr/>
        <a:lstStyle/>
        <a:p>
          <a:r>
            <a:rPr lang="en-US" sz="2400" dirty="0" smtClean="0"/>
            <a:t>base VeriML typing</a:t>
          </a:r>
          <a:endParaRPr lang="en-US" sz="2400" dirty="0"/>
        </a:p>
      </dgm:t>
    </dgm:pt>
    <dgm:pt modelId="{6404CDC7-E1E6-4036-B5BA-6400F18807E8}" type="parTrans" cxnId="{3413A854-56C4-4420-84D6-843579763032}">
      <dgm:prSet/>
      <dgm:spPr/>
      <dgm:t>
        <a:bodyPr/>
        <a:lstStyle/>
        <a:p>
          <a:endParaRPr lang="en-US" sz="1200"/>
        </a:p>
      </dgm:t>
    </dgm:pt>
    <dgm:pt modelId="{FAFC7E6B-735C-4FAA-9015-4D4D6DD8D261}" type="sibTrans" cxnId="{3413A854-56C4-4420-84D6-843579763032}">
      <dgm:prSet/>
      <dgm:spPr/>
      <dgm:t>
        <a:bodyPr/>
        <a:lstStyle/>
        <a:p>
          <a:endParaRPr lang="en-US" sz="1200"/>
        </a:p>
      </dgm:t>
    </dgm:pt>
    <dgm:pt modelId="{2B64070B-55C9-49F1-AB86-6592A9190AC8}">
      <dgm:prSet phldrT="[Text]" custT="1"/>
      <dgm:spPr/>
      <dgm:t>
        <a:bodyPr lIns="0" tIns="0" rIns="0" bIns="0"/>
        <a:lstStyle/>
        <a:p>
          <a:r>
            <a:rPr lang="en-US" sz="2400" dirty="0" smtClean="0"/>
            <a:t>normal conversion</a:t>
          </a:r>
          <a:endParaRPr lang="en-US" sz="2400" dirty="0"/>
        </a:p>
      </dgm:t>
    </dgm:pt>
    <dgm:pt modelId="{45FD560E-8088-4CBA-90F6-5995AC20C59C}" type="parTrans" cxnId="{1840384E-5136-417D-9894-8B9C1D428BB6}">
      <dgm:prSet/>
      <dgm:spPr/>
      <dgm:t>
        <a:bodyPr/>
        <a:lstStyle/>
        <a:p>
          <a:endParaRPr lang="en-US"/>
        </a:p>
      </dgm:t>
    </dgm:pt>
    <dgm:pt modelId="{E56421A8-2AC9-477E-AC9F-0E3CA84721A8}" type="sibTrans" cxnId="{1840384E-5136-417D-9894-8B9C1D428BB6}">
      <dgm:prSet/>
      <dgm:spPr/>
      <dgm:t>
        <a:bodyPr/>
        <a:lstStyle/>
        <a:p>
          <a:endParaRPr lang="en-US"/>
        </a:p>
      </dgm:t>
    </dgm:pt>
    <dgm:pt modelId="{AF1C960F-974A-4B12-B833-0FBC5A98F66C}" type="pres">
      <dgm:prSet presAssocID="{C1B5CD66-7CD0-40DC-B91D-70376619B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9DC8D2-9E4E-41C3-8F5E-8966D26552AF}" type="pres">
      <dgm:prSet presAssocID="{54B1946F-566E-4D80-BC0A-827047E9B0FF}" presName="Name8" presStyleCnt="0"/>
      <dgm:spPr/>
    </dgm:pt>
    <dgm:pt modelId="{58BE9DB0-FA1C-48B0-BF74-9681B6FF0A39}" type="pres">
      <dgm:prSet presAssocID="{54B1946F-566E-4D80-BC0A-827047E9B0FF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EF502-AF26-4EDA-AE4B-27A59CFC3607}" type="pres">
      <dgm:prSet presAssocID="{54B1946F-566E-4D80-BC0A-827047E9B0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69410-8DD9-43CD-A4B9-05B5CC33EB5B}" type="pres">
      <dgm:prSet presAssocID="{0F30B489-BCB0-4096-A872-13DF32DFFA05}" presName="Name8" presStyleCnt="0"/>
      <dgm:spPr/>
    </dgm:pt>
    <dgm:pt modelId="{FB4ABC34-1134-4F76-A434-335EB8DEE427}" type="pres">
      <dgm:prSet presAssocID="{0F30B489-BCB0-4096-A872-13DF32DFFA05}" presName="level" presStyleLbl="node1" presStyleIdx="1" presStyleCnt="4" custScaleX="993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337A6-BD99-445F-A1DB-6C2CA4A70688}" type="pres">
      <dgm:prSet presAssocID="{0F30B489-BCB0-4096-A872-13DF32DFFA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1D603-B661-416D-8FC0-E3B97C0D6B41}" type="pres">
      <dgm:prSet presAssocID="{2B64070B-55C9-49F1-AB86-6592A9190AC8}" presName="Name8" presStyleCnt="0"/>
      <dgm:spPr/>
    </dgm:pt>
    <dgm:pt modelId="{F6F539BC-6414-41BA-A3E0-285F4D13F75A}" type="pres">
      <dgm:prSet presAssocID="{2B64070B-55C9-49F1-AB86-6592A9190AC8}" presName="level" presStyleLbl="node1" presStyleIdx="2" presStyleCnt="4" custScaleX="978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3FFB6-AD4C-41AE-AB98-022058B97D7E}" type="pres">
      <dgm:prSet presAssocID="{2B64070B-55C9-49F1-AB86-6592A9190AC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7482A-7FB9-4248-8554-BBED76545DA7}" type="pres">
      <dgm:prSet presAssocID="{1287B38A-5627-4B08-9FAF-D52175CA4F31}" presName="Name8" presStyleCnt="0"/>
      <dgm:spPr/>
    </dgm:pt>
    <dgm:pt modelId="{4AE8A22C-BD83-4D4B-A4F4-3928D9EC3C94}" type="pres">
      <dgm:prSet presAssocID="{1287B38A-5627-4B08-9FAF-D52175CA4F31}" presName="level" presStyleLbl="node1" presStyleIdx="3" presStyleCnt="4" custScaleX="1090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4CE93-6473-49FC-85AF-7271A6BDEF22}" type="pres">
      <dgm:prSet presAssocID="{1287B38A-5627-4B08-9FAF-D52175CA4F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09181-0ED6-47D4-811D-BC446632AD33}" type="presOf" srcId="{1287B38A-5627-4B08-9FAF-D52175CA4F31}" destId="{4AE8A22C-BD83-4D4B-A4F4-3928D9EC3C94}" srcOrd="0" destOrd="0" presId="urn:microsoft.com/office/officeart/2005/8/layout/pyramid3"/>
    <dgm:cxn modelId="{A75C1F9B-640D-4232-8E19-FCDC6702A2AB}" type="presOf" srcId="{54B1946F-566E-4D80-BC0A-827047E9B0FF}" destId="{58BE9DB0-FA1C-48B0-BF74-9681B6FF0A39}" srcOrd="0" destOrd="0" presId="urn:microsoft.com/office/officeart/2005/8/layout/pyramid3"/>
    <dgm:cxn modelId="{2F42321B-60EC-4EA4-9772-DF2E47EDAEF4}" type="presOf" srcId="{2B64070B-55C9-49F1-AB86-6592A9190AC8}" destId="{3C23FFB6-AD4C-41AE-AB98-022058B97D7E}" srcOrd="1" destOrd="0" presId="urn:microsoft.com/office/officeart/2005/8/layout/pyramid3"/>
    <dgm:cxn modelId="{9EB1D1C8-E045-434F-95F5-A7ECEB65BFAC}" type="presOf" srcId="{0F30B489-BCB0-4096-A872-13DF32DFFA05}" destId="{DA5337A6-BD99-445F-A1DB-6C2CA4A70688}" srcOrd="1" destOrd="0" presId="urn:microsoft.com/office/officeart/2005/8/layout/pyramid3"/>
    <dgm:cxn modelId="{A8AF1D96-5E4D-4311-838F-D7E47F0AD7E8}" type="presOf" srcId="{0F30B489-BCB0-4096-A872-13DF32DFFA05}" destId="{FB4ABC34-1134-4F76-A434-335EB8DEE427}" srcOrd="0" destOrd="0" presId="urn:microsoft.com/office/officeart/2005/8/layout/pyramid3"/>
    <dgm:cxn modelId="{D607A0F5-BB12-4160-8797-1EADA42F58D8}" srcId="{C1B5CD66-7CD0-40DC-B91D-70376619B521}" destId="{54B1946F-566E-4D80-BC0A-827047E9B0FF}" srcOrd="0" destOrd="0" parTransId="{E3ABD414-C67C-4F6E-B8B8-032FAE2A0E56}" sibTransId="{40383CC4-9B3B-4F5A-B3B6-D78699DC97A9}"/>
    <dgm:cxn modelId="{1840384E-5136-417D-9894-8B9C1D428BB6}" srcId="{C1B5CD66-7CD0-40DC-B91D-70376619B521}" destId="{2B64070B-55C9-49F1-AB86-6592A9190AC8}" srcOrd="2" destOrd="0" parTransId="{45FD560E-8088-4CBA-90F6-5995AC20C59C}" sibTransId="{E56421A8-2AC9-477E-AC9F-0E3CA84721A8}"/>
    <dgm:cxn modelId="{A32C6207-C2DF-47A1-B0F3-6E3C53EDB49C}" type="presOf" srcId="{1287B38A-5627-4B08-9FAF-D52175CA4F31}" destId="{5164CE93-6473-49FC-85AF-7271A6BDEF22}" srcOrd="1" destOrd="0" presId="urn:microsoft.com/office/officeart/2005/8/layout/pyramid3"/>
    <dgm:cxn modelId="{A2619326-A272-436A-9D3A-CCDBAE18981A}" type="presOf" srcId="{C1B5CD66-7CD0-40DC-B91D-70376619B521}" destId="{AF1C960F-974A-4B12-B833-0FBC5A98F66C}" srcOrd="0" destOrd="0" presId="urn:microsoft.com/office/officeart/2005/8/layout/pyramid3"/>
    <dgm:cxn modelId="{E2EDA785-2B9C-4D94-89BE-3200D8EBB342}" type="presOf" srcId="{54B1946F-566E-4D80-BC0A-827047E9B0FF}" destId="{99FEF502-AF26-4EDA-AE4B-27A59CFC3607}" srcOrd="1" destOrd="0" presId="urn:microsoft.com/office/officeart/2005/8/layout/pyramid3"/>
    <dgm:cxn modelId="{3413A854-56C4-4420-84D6-843579763032}" srcId="{C1B5CD66-7CD0-40DC-B91D-70376619B521}" destId="{1287B38A-5627-4B08-9FAF-D52175CA4F31}" srcOrd="3" destOrd="0" parTransId="{6404CDC7-E1E6-4036-B5BA-6400F18807E8}" sibTransId="{FAFC7E6B-735C-4FAA-9015-4D4D6DD8D261}"/>
    <dgm:cxn modelId="{25D072AE-7BB0-4188-BDBB-AFC0DF871144}" srcId="{C1B5CD66-7CD0-40DC-B91D-70376619B521}" destId="{0F30B489-BCB0-4096-A872-13DF32DFFA05}" srcOrd="1" destOrd="0" parTransId="{728398DF-A1A1-480E-97DB-5575F1035CCA}" sibTransId="{FB68C0CC-7183-4261-A6D1-4FF85E02F652}"/>
    <dgm:cxn modelId="{3D5FAA57-993B-4454-9335-0067E4B64FE9}" type="presOf" srcId="{2B64070B-55C9-49F1-AB86-6592A9190AC8}" destId="{F6F539BC-6414-41BA-A3E0-285F4D13F75A}" srcOrd="0" destOrd="0" presId="urn:microsoft.com/office/officeart/2005/8/layout/pyramid3"/>
    <dgm:cxn modelId="{B67D586A-2906-48A9-B5F8-75100B4D94C9}" type="presParOf" srcId="{AF1C960F-974A-4B12-B833-0FBC5A98F66C}" destId="{939DC8D2-9E4E-41C3-8F5E-8966D26552AF}" srcOrd="0" destOrd="0" presId="urn:microsoft.com/office/officeart/2005/8/layout/pyramid3"/>
    <dgm:cxn modelId="{3A28016D-C244-4B9E-B8C5-09C24365B8F5}" type="presParOf" srcId="{939DC8D2-9E4E-41C3-8F5E-8966D26552AF}" destId="{58BE9DB0-FA1C-48B0-BF74-9681B6FF0A39}" srcOrd="0" destOrd="0" presId="urn:microsoft.com/office/officeart/2005/8/layout/pyramid3"/>
    <dgm:cxn modelId="{548FBED7-7A18-4954-BD01-7453580B1D87}" type="presParOf" srcId="{939DC8D2-9E4E-41C3-8F5E-8966D26552AF}" destId="{99FEF502-AF26-4EDA-AE4B-27A59CFC3607}" srcOrd="1" destOrd="0" presId="urn:microsoft.com/office/officeart/2005/8/layout/pyramid3"/>
    <dgm:cxn modelId="{E68B9627-D0A3-4FE1-A881-D0FF362C9AF6}" type="presParOf" srcId="{AF1C960F-974A-4B12-B833-0FBC5A98F66C}" destId="{E9369410-8DD9-43CD-A4B9-05B5CC33EB5B}" srcOrd="1" destOrd="0" presId="urn:microsoft.com/office/officeart/2005/8/layout/pyramid3"/>
    <dgm:cxn modelId="{E25E6AB2-6601-4521-8315-8AA435E209DF}" type="presParOf" srcId="{E9369410-8DD9-43CD-A4B9-05B5CC33EB5B}" destId="{FB4ABC34-1134-4F76-A434-335EB8DEE427}" srcOrd="0" destOrd="0" presId="urn:microsoft.com/office/officeart/2005/8/layout/pyramid3"/>
    <dgm:cxn modelId="{A7ECF33D-00AD-4471-A480-E99C50F7B618}" type="presParOf" srcId="{E9369410-8DD9-43CD-A4B9-05B5CC33EB5B}" destId="{DA5337A6-BD99-445F-A1DB-6C2CA4A70688}" srcOrd="1" destOrd="0" presId="urn:microsoft.com/office/officeart/2005/8/layout/pyramid3"/>
    <dgm:cxn modelId="{142D993F-7978-4ADD-821F-8E43CABCDA77}" type="presParOf" srcId="{AF1C960F-974A-4B12-B833-0FBC5A98F66C}" destId="{5AA1D603-B661-416D-8FC0-E3B97C0D6B41}" srcOrd="2" destOrd="0" presId="urn:microsoft.com/office/officeart/2005/8/layout/pyramid3"/>
    <dgm:cxn modelId="{2CF58D45-F170-47B4-B787-BE941557A656}" type="presParOf" srcId="{5AA1D603-B661-416D-8FC0-E3B97C0D6B41}" destId="{F6F539BC-6414-41BA-A3E0-285F4D13F75A}" srcOrd="0" destOrd="0" presId="urn:microsoft.com/office/officeart/2005/8/layout/pyramid3"/>
    <dgm:cxn modelId="{A1CBC9E6-825E-47F7-9F21-A5FEB9D2BBAD}" type="presParOf" srcId="{5AA1D603-B661-416D-8FC0-E3B97C0D6B41}" destId="{3C23FFB6-AD4C-41AE-AB98-022058B97D7E}" srcOrd="1" destOrd="0" presId="urn:microsoft.com/office/officeart/2005/8/layout/pyramid3"/>
    <dgm:cxn modelId="{AE9685EB-2970-4664-9385-92C88432ED55}" type="presParOf" srcId="{AF1C960F-974A-4B12-B833-0FBC5A98F66C}" destId="{1467482A-7FB9-4248-8554-BBED76545DA7}" srcOrd="3" destOrd="0" presId="urn:microsoft.com/office/officeart/2005/8/layout/pyramid3"/>
    <dgm:cxn modelId="{89DA5C64-222C-4A39-910F-AF366F27AFE4}" type="presParOf" srcId="{1467482A-7FB9-4248-8554-BBED76545DA7}" destId="{4AE8A22C-BD83-4D4B-A4F4-3928D9EC3C94}" srcOrd="0" destOrd="0" presId="urn:microsoft.com/office/officeart/2005/8/layout/pyramid3"/>
    <dgm:cxn modelId="{D4F78D98-2671-4834-837D-D2E0C2C8140C}" type="presParOf" srcId="{1467482A-7FB9-4248-8554-BBED76545DA7}" destId="{5164CE93-6473-49FC-85AF-7271A6BDEF2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6F6F-D35E-400F-B813-579F3FA20520}">
      <dsp:nvSpPr>
        <dsp:cNvPr id="0" name=""/>
        <dsp:cNvSpPr/>
      </dsp:nvSpPr>
      <dsp:spPr>
        <a:xfrm rot="10800000">
          <a:off x="0" y="0"/>
          <a:ext cx="4572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calculus</a:t>
          </a:r>
          <a:endParaRPr lang="en-US" sz="2200" kern="1200" dirty="0"/>
        </a:p>
      </dsp:txBody>
      <dsp:txXfrm rot="-10800000">
        <a:off x="800099" y="0"/>
        <a:ext cx="2971800" cy="639740"/>
      </dsp:txXfrm>
    </dsp:sp>
    <dsp:sp modelId="{1C61E135-2BC1-4342-9A10-6E297775AA49}">
      <dsp:nvSpPr>
        <dsp:cNvPr id="0" name=""/>
        <dsp:cNvSpPr/>
      </dsp:nvSpPr>
      <dsp:spPr>
        <a:xfrm rot="10800000">
          <a:off x="571500" y="639740"/>
          <a:ext cx="3429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reals</a:t>
          </a:r>
          <a:endParaRPr lang="en-US" sz="2200" kern="1200" dirty="0"/>
        </a:p>
      </dsp:txBody>
      <dsp:txXfrm rot="-10800000">
        <a:off x="1171574" y="639740"/>
        <a:ext cx="2228850" cy="639740"/>
      </dsp:txXfrm>
    </dsp:sp>
    <dsp:sp modelId="{0EF0C4E6-0687-4267-8F81-463D49E848AE}">
      <dsp:nvSpPr>
        <dsp:cNvPr id="0" name=""/>
        <dsp:cNvSpPr/>
      </dsp:nvSpPr>
      <dsp:spPr>
        <a:xfrm rot="10800000">
          <a:off x="1143000" y="1279480"/>
          <a:ext cx="2286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basic reasoning</a:t>
          </a:r>
          <a:endParaRPr lang="en-US" sz="2200" kern="1200" dirty="0"/>
        </a:p>
      </dsp:txBody>
      <dsp:txXfrm rot="-10800000">
        <a:off x="1543049" y="1279480"/>
        <a:ext cx="1485900" cy="639740"/>
      </dsp:txXfrm>
    </dsp:sp>
    <dsp:sp modelId="{A1DFA5BB-247D-49B9-9C8D-83B7C655F3F0}">
      <dsp:nvSpPr>
        <dsp:cNvPr id="0" name=""/>
        <dsp:cNvSpPr/>
      </dsp:nvSpPr>
      <dsp:spPr>
        <a:xfrm rot="10800000">
          <a:off x="1714500" y="1919220"/>
          <a:ext cx="1143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10800000">
        <a:off x="1714500" y="1919220"/>
        <a:ext cx="1143000" cy="639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6F6F-D35E-400F-B813-579F3FA20520}">
      <dsp:nvSpPr>
        <dsp:cNvPr id="0" name=""/>
        <dsp:cNvSpPr/>
      </dsp:nvSpPr>
      <dsp:spPr>
        <a:xfrm rot="10800000">
          <a:off x="0" y="0"/>
          <a:ext cx="4572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calculus</a:t>
          </a:r>
          <a:endParaRPr lang="en-US" sz="2200" kern="1200" dirty="0"/>
        </a:p>
      </dsp:txBody>
      <dsp:txXfrm rot="-10800000">
        <a:off x="800099" y="0"/>
        <a:ext cx="2971800" cy="639740"/>
      </dsp:txXfrm>
    </dsp:sp>
    <dsp:sp modelId="{1C61E135-2BC1-4342-9A10-6E297775AA49}">
      <dsp:nvSpPr>
        <dsp:cNvPr id="0" name=""/>
        <dsp:cNvSpPr/>
      </dsp:nvSpPr>
      <dsp:spPr>
        <a:xfrm rot="10800000">
          <a:off x="571500" y="639740"/>
          <a:ext cx="3429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reals</a:t>
          </a:r>
          <a:endParaRPr lang="en-US" sz="2200" kern="1200" dirty="0"/>
        </a:p>
      </dsp:txBody>
      <dsp:txXfrm rot="-10800000">
        <a:off x="1171574" y="639740"/>
        <a:ext cx="2228850" cy="639740"/>
      </dsp:txXfrm>
    </dsp:sp>
    <dsp:sp modelId="{0EF0C4E6-0687-4267-8F81-463D49E848AE}">
      <dsp:nvSpPr>
        <dsp:cNvPr id="0" name=""/>
        <dsp:cNvSpPr/>
      </dsp:nvSpPr>
      <dsp:spPr>
        <a:xfrm rot="10800000">
          <a:off x="1143000" y="1279480"/>
          <a:ext cx="2286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basic reasoning</a:t>
          </a:r>
          <a:endParaRPr lang="en-US" sz="2200" kern="1200" dirty="0"/>
        </a:p>
      </dsp:txBody>
      <dsp:txXfrm rot="-10800000">
        <a:off x="1543049" y="1279480"/>
        <a:ext cx="1485900" cy="639740"/>
      </dsp:txXfrm>
    </dsp:sp>
    <dsp:sp modelId="{A1DFA5BB-247D-49B9-9C8D-83B7C655F3F0}">
      <dsp:nvSpPr>
        <dsp:cNvPr id="0" name=""/>
        <dsp:cNvSpPr/>
      </dsp:nvSpPr>
      <dsp:spPr>
        <a:xfrm rot="10800000">
          <a:off x="1714500" y="1919220"/>
          <a:ext cx="1143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10800000">
        <a:off x="1714500" y="1919220"/>
        <a:ext cx="1143000" cy="639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6F6F-D35E-400F-B813-579F3FA20520}">
      <dsp:nvSpPr>
        <dsp:cNvPr id="0" name=""/>
        <dsp:cNvSpPr/>
      </dsp:nvSpPr>
      <dsp:spPr>
        <a:xfrm rot="10800000">
          <a:off x="0" y="0"/>
          <a:ext cx="4572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calculus</a:t>
          </a:r>
          <a:endParaRPr lang="en-US" sz="2200" kern="1200" dirty="0"/>
        </a:p>
      </dsp:txBody>
      <dsp:txXfrm rot="-10800000">
        <a:off x="800099" y="0"/>
        <a:ext cx="2971800" cy="639740"/>
      </dsp:txXfrm>
    </dsp:sp>
    <dsp:sp modelId="{1C61E135-2BC1-4342-9A10-6E297775AA49}">
      <dsp:nvSpPr>
        <dsp:cNvPr id="0" name=""/>
        <dsp:cNvSpPr/>
      </dsp:nvSpPr>
      <dsp:spPr>
        <a:xfrm rot="10800000">
          <a:off x="571500" y="639740"/>
          <a:ext cx="3429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reals</a:t>
          </a:r>
          <a:endParaRPr lang="en-US" sz="2200" kern="1200" dirty="0"/>
        </a:p>
      </dsp:txBody>
      <dsp:txXfrm rot="-10800000">
        <a:off x="1171574" y="639740"/>
        <a:ext cx="2228850" cy="639740"/>
      </dsp:txXfrm>
    </dsp:sp>
    <dsp:sp modelId="{0EF0C4E6-0687-4267-8F81-463D49E848AE}">
      <dsp:nvSpPr>
        <dsp:cNvPr id="0" name=""/>
        <dsp:cNvSpPr/>
      </dsp:nvSpPr>
      <dsp:spPr>
        <a:xfrm rot="10800000">
          <a:off x="1143000" y="1279480"/>
          <a:ext cx="2286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basic reasoning</a:t>
          </a:r>
          <a:endParaRPr lang="en-US" sz="2200" kern="1200" dirty="0"/>
        </a:p>
      </dsp:txBody>
      <dsp:txXfrm rot="-10800000">
        <a:off x="1543049" y="1279480"/>
        <a:ext cx="1485900" cy="639740"/>
      </dsp:txXfrm>
    </dsp:sp>
    <dsp:sp modelId="{A1DFA5BB-247D-49B9-9C8D-83B7C655F3F0}">
      <dsp:nvSpPr>
        <dsp:cNvPr id="0" name=""/>
        <dsp:cNvSpPr/>
      </dsp:nvSpPr>
      <dsp:spPr>
        <a:xfrm rot="10800000">
          <a:off x="1714500" y="1919220"/>
          <a:ext cx="1143000" cy="639740"/>
        </a:xfrm>
        <a:prstGeom prst="trapezoid">
          <a:avLst>
            <a:gd name="adj" fmla="val 8933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10800000">
        <a:off x="1714500" y="1919220"/>
        <a:ext cx="1143000" cy="639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E9DB0-FA1C-48B0-BF74-9681B6FF0A39}">
      <dsp:nvSpPr>
        <dsp:cNvPr id="0" name=""/>
        <dsp:cNvSpPr/>
      </dsp:nvSpPr>
      <dsp:spPr>
        <a:xfrm rot="10800000">
          <a:off x="0" y="0"/>
          <a:ext cx="8382000" cy="666750"/>
        </a:xfrm>
        <a:prstGeom prst="trapezoid">
          <a:avLst>
            <a:gd name="adj" fmla="val 157143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arithmetic simplification</a:t>
          </a:r>
          <a:endParaRPr lang="en-US" sz="2400" kern="1200" dirty="0"/>
        </a:p>
      </dsp:txBody>
      <dsp:txXfrm rot="-10800000">
        <a:off x="1466849" y="0"/>
        <a:ext cx="5448300" cy="666750"/>
      </dsp:txXfrm>
    </dsp:sp>
    <dsp:sp modelId="{FB4ABC34-1134-4F76-A434-335EB8DEE427}">
      <dsp:nvSpPr>
        <dsp:cNvPr id="0" name=""/>
        <dsp:cNvSpPr/>
      </dsp:nvSpPr>
      <dsp:spPr>
        <a:xfrm rot="10800000">
          <a:off x="1066798" y="666749"/>
          <a:ext cx="6248403" cy="666750"/>
        </a:xfrm>
        <a:prstGeom prst="trapezoid">
          <a:avLst>
            <a:gd name="adj" fmla="val 157143"/>
          </a:avLst>
        </a:prstGeom>
        <a:solidFill>
          <a:schemeClr val="accent6">
            <a:shade val="80000"/>
            <a:hueOff val="-127231"/>
            <a:satOff val="5670"/>
            <a:lumOff val="79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equational reasoning</a:t>
          </a:r>
          <a:endParaRPr lang="en-US" sz="2400" kern="1200" dirty="0"/>
        </a:p>
      </dsp:txBody>
      <dsp:txXfrm rot="-10800000">
        <a:off x="2160268" y="666749"/>
        <a:ext cx="4061462" cy="666750"/>
      </dsp:txXfrm>
    </dsp:sp>
    <dsp:sp modelId="{F6F539BC-6414-41BA-A3E0-285F4D13F75A}">
      <dsp:nvSpPr>
        <dsp:cNvPr id="0" name=""/>
        <dsp:cNvSpPr/>
      </dsp:nvSpPr>
      <dsp:spPr>
        <a:xfrm rot="10800000">
          <a:off x="2140637" y="1333500"/>
          <a:ext cx="4100725" cy="666750"/>
        </a:xfrm>
        <a:prstGeom prst="trapezoid">
          <a:avLst>
            <a:gd name="adj" fmla="val 157143"/>
          </a:avLst>
        </a:prstGeom>
        <a:solidFill>
          <a:schemeClr val="accent6">
            <a:shade val="80000"/>
            <a:hueOff val="-254461"/>
            <a:satOff val="11339"/>
            <a:lumOff val="158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normal conversion</a:t>
          </a:r>
          <a:endParaRPr lang="en-US" sz="2400" kern="1200" dirty="0"/>
        </a:p>
      </dsp:txBody>
      <dsp:txXfrm rot="-10800000">
        <a:off x="2858264" y="1333500"/>
        <a:ext cx="2665471" cy="666750"/>
      </dsp:txXfrm>
    </dsp:sp>
    <dsp:sp modelId="{4AE8A22C-BD83-4D4B-A4F4-3928D9EC3C94}">
      <dsp:nvSpPr>
        <dsp:cNvPr id="0" name=""/>
        <dsp:cNvSpPr/>
      </dsp:nvSpPr>
      <dsp:spPr>
        <a:xfrm rot="10800000">
          <a:off x="3047999" y="2000249"/>
          <a:ext cx="2286001" cy="666750"/>
        </a:xfrm>
        <a:prstGeom prst="trapezoid">
          <a:avLst>
            <a:gd name="adj" fmla="val 157143"/>
          </a:avLst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 VeriML typing</a:t>
          </a:r>
          <a:endParaRPr lang="en-US" sz="2400" kern="1200" dirty="0"/>
        </a:p>
      </dsp:txBody>
      <dsp:txXfrm rot="-10800000">
        <a:off x="3047999" y="2000249"/>
        <a:ext cx="2286001" cy="66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4AA83-1B6F-4067-99A4-FFA1C1E56DC4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93E1-58F2-41B8-BA8D-0609475E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9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9051A-07C5-4E09-97B1-70CDAD1C3AC4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B009-819D-4907-86BE-B573EF03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B009-819D-4907-86BE-B573EF030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B009-819D-4907-86BE-B573EF030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B009-819D-4907-86BE-B573EF0302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B009-819D-4907-86BE-B573EF030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DFC8-E848-4932-96ED-01EBB4934320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9AAE-974F-4AE1-9E29-C43A9AB3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0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5124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effectLst/>
              </a:rPr>
              <a:t>VeriML</a:t>
            </a:r>
            <a:endParaRPr lang="en-US" sz="72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8579"/>
            <a:ext cx="64008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Dissertation Defense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Antonis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Stampoulis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October 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Advisor: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Zhong</a:t>
            </a:r>
            <a:r>
              <a:rPr lang="en-US" dirty="0" smtClean="0">
                <a:solidFill>
                  <a:schemeClr val="tx1"/>
                </a:solidFill>
              </a:rPr>
              <a:t> Shao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752600"/>
            <a:ext cx="8763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/>
                </a:solidFill>
              </a:rPr>
              <a:t>A language-based, dependently-typed,</a:t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3200" dirty="0" smtClean="0">
                <a:solidFill>
                  <a:schemeClr val="accent1"/>
                </a:solidFill>
              </a:rPr>
              <a:t>user-extensible approach to proof assistants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simple logic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12" y="1752600"/>
            <a:ext cx="326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Propositions  </a:t>
            </a:r>
          </a:p>
          <a:p>
            <a:r>
              <a:rPr lang="en-US" sz="3600" dirty="0" smtClean="0"/>
              <a:t>(P, Q)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6574" y="1752600"/>
                <a:ext cx="518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600" dirty="0" smtClean="0"/>
                  <a:t> “It is raining”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3600" dirty="0" smtClean="0"/>
                  <a:t> “I’m going out”</a:t>
                </a:r>
                <a:endParaRPr lang="en-US" sz="3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𝐶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 smtClean="0"/>
                  <a:t>“I need an umbrella”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𝑃</m:t>
                    </m:r>
                    <m:r>
                      <a:rPr lang="en-US" sz="3600" b="0" i="1" smtClean="0">
                        <a:latin typeface="Cambria Math"/>
                      </a:rPr>
                      <m:t>∧</m:t>
                    </m:r>
                    <m:r>
                      <a:rPr lang="en-US" sz="36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3600" dirty="0" smtClean="0"/>
                  <a:t> (conjunction)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𝑃</m:t>
                    </m:r>
                    <m:r>
                      <a:rPr lang="en-US" sz="3600" i="1" smtClean="0">
                        <a:latin typeface="Cambria Math"/>
                        <a:ea typeface="Cambria Math"/>
                      </a:rPr>
                      <m:t>⊃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n-US" sz="3600" dirty="0" smtClean="0"/>
                  <a:t>(implication)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74" y="1752600"/>
                <a:ext cx="5181600" cy="2862322"/>
              </a:xfrm>
              <a:prstGeom prst="rect">
                <a:avLst/>
              </a:prstGeom>
              <a:blipFill rotWithShape="1">
                <a:blip r:embed="rId2"/>
                <a:stretch>
                  <a:fillRect t="-3198" b="-7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38400" y="5105400"/>
                <a:ext cx="44196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b="0" dirty="0" smtClean="0"/>
                  <a:t>e.g.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/>
                      </a:rPr>
                      <m:t>𝐴</m:t>
                    </m:r>
                    <m:r>
                      <a:rPr lang="en-US" sz="4800" b="0" i="1" smtClean="0">
                        <a:latin typeface="Cambria Math"/>
                      </a:rPr>
                      <m:t>∧</m:t>
                    </m:r>
                    <m:r>
                      <a:rPr lang="en-US" sz="4800" b="0" i="1" smtClean="0">
                        <a:latin typeface="Cambria Math"/>
                      </a:rPr>
                      <m:t>𝐵</m:t>
                    </m:r>
                    <m:r>
                      <a:rPr lang="en-US" sz="4800" b="0" i="1" smtClean="0">
                        <a:latin typeface="Cambria Math"/>
                      </a:rPr>
                      <m:t>⊃</m:t>
                    </m:r>
                    <m:r>
                      <a:rPr lang="en-US" sz="4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44196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207" t="-1691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simple logic: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Rules and proofs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598" y="1520005"/>
            <a:ext cx="2102694" cy="2384846"/>
            <a:chOff x="609599" y="1520005"/>
            <a:chExt cx="2102694" cy="2384846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342" y="1602865"/>
              <a:ext cx="1960951" cy="2301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1342" y="1752600"/>
              <a:ext cx="696458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1752600"/>
              <a:ext cx="696458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599" y="1520005"/>
              <a:ext cx="2102693" cy="238484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34683" y="1544515"/>
            <a:ext cx="1371600" cy="2360336"/>
            <a:chOff x="2895600" y="1544515"/>
            <a:chExt cx="1371600" cy="2360336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3" t="5786" r="17866" b="7470"/>
            <a:stretch/>
          </p:blipFill>
          <p:spPr bwMode="auto">
            <a:xfrm>
              <a:off x="2965938" y="1752600"/>
              <a:ext cx="1230924" cy="1893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048000" y="1752600"/>
              <a:ext cx="1066800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95600" y="1544515"/>
              <a:ext cx="1371600" cy="236033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48201" y="1555973"/>
            <a:ext cx="1358282" cy="2360336"/>
            <a:chOff x="4648201" y="1555973"/>
            <a:chExt cx="1358282" cy="2360336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6" t="8166" r="9590"/>
            <a:stretch/>
          </p:blipFill>
          <p:spPr bwMode="auto">
            <a:xfrm>
              <a:off x="4833640" y="1764058"/>
              <a:ext cx="1143535" cy="204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4648201" y="1555973"/>
              <a:ext cx="1358282" cy="236033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3640" y="1764058"/>
              <a:ext cx="1029235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598" y="4151033"/>
            <a:ext cx="2812207" cy="2288132"/>
            <a:chOff x="2216992" y="3904850"/>
            <a:chExt cx="2812207" cy="228813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835" y="4052988"/>
              <a:ext cx="2438400" cy="2139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2470638" y="4052988"/>
              <a:ext cx="1110762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14799" y="4052988"/>
              <a:ext cx="720435" cy="1295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16992" y="3904850"/>
              <a:ext cx="2812207" cy="228813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581400" y="4662989"/>
            <a:ext cx="5181599" cy="70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Rules describe how to form proofs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581400" y="5493574"/>
            <a:ext cx="5181599" cy="899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Proof </a:t>
            </a:r>
            <a:r>
              <a:rPr lang="en-US" sz="2400" dirty="0" smtClean="0"/>
              <a:t>object: computer representation of proof.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911019" y="1297866"/>
            <a:ext cx="1429683" cy="3156856"/>
            <a:chOff x="6911019" y="1297866"/>
            <a:chExt cx="1429683" cy="31568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089" y="1458080"/>
              <a:ext cx="1193107" cy="2996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7151343" y="1523403"/>
              <a:ext cx="990600" cy="213972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11019" y="1297866"/>
              <a:ext cx="1429683" cy="310701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simple logic: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Creating proofs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8246" y="2143627"/>
                <a:ext cx="3810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/>
                  <a:t> “</a:t>
                </a:r>
                <a:r>
                  <a:rPr lang="en-US" sz="2800" dirty="0"/>
                  <a:t>It is raining”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/>
                  <a:t> “</a:t>
                </a:r>
                <a:r>
                  <a:rPr lang="en-US" sz="2800" dirty="0"/>
                  <a:t>I’m going out”</a:t>
                </a:r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𝐶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“</a:t>
                </a:r>
                <a:r>
                  <a:rPr lang="en-US" sz="2800" dirty="0"/>
                  <a:t>I need an umbrella”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6" y="2143627"/>
                <a:ext cx="3810000" cy="1384995"/>
              </a:xfrm>
              <a:prstGeom prst="rect">
                <a:avLst/>
              </a:prstGeom>
              <a:blipFill rotWithShape="1">
                <a:blip r:embed="rId3"/>
                <a:stretch>
                  <a:fillRect t="-3965" r="-960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28246" y="1497296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Propositions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09380" y="2407255"/>
            <a:ext cx="485776" cy="678735"/>
            <a:chOff x="4876799" y="2137244"/>
            <a:chExt cx="485776" cy="6787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180835"/>
              <a:ext cx="485775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4876799" y="2137244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5180" y="2407254"/>
            <a:ext cx="514350" cy="678735"/>
            <a:chOff x="5494460" y="2145435"/>
            <a:chExt cx="514350" cy="67873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60" y="2162287"/>
              <a:ext cx="5143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5494460" y="2145435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57155" y="2408197"/>
            <a:ext cx="1905000" cy="678735"/>
            <a:chOff x="6400800" y="2157389"/>
            <a:chExt cx="1905000" cy="67873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157389"/>
              <a:ext cx="190500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6477000" y="2157389"/>
              <a:ext cx="1752600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374540" y="1497296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Hypotheses</a:t>
            </a:r>
            <a:endParaRPr lang="en-US" sz="3600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1"/>
          <a:stretch/>
        </p:blipFill>
        <p:spPr bwMode="auto">
          <a:xfrm>
            <a:off x="2532873" y="5700447"/>
            <a:ext cx="3829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33574" b="32852"/>
          <a:stretch/>
        </p:blipFill>
        <p:spPr bwMode="auto">
          <a:xfrm>
            <a:off x="4525195" y="4917945"/>
            <a:ext cx="1588112" cy="57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2602656" y="4896697"/>
            <a:ext cx="1905000" cy="678735"/>
            <a:chOff x="6400800" y="2157389"/>
            <a:chExt cx="1905000" cy="678735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157389"/>
              <a:ext cx="190500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6477000" y="2157389"/>
              <a:ext cx="1752600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2554" y="4217962"/>
            <a:ext cx="485776" cy="678735"/>
            <a:chOff x="4876799" y="2137244"/>
            <a:chExt cx="485776" cy="678735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180835"/>
              <a:ext cx="485775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Rectangle 57"/>
            <p:cNvSpPr/>
            <p:nvPr/>
          </p:nvSpPr>
          <p:spPr>
            <a:xfrm>
              <a:off x="4876799" y="2137244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56345" y="4198410"/>
            <a:ext cx="514350" cy="678735"/>
            <a:chOff x="5494460" y="2145435"/>
            <a:chExt cx="514350" cy="678735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60" y="2162287"/>
              <a:ext cx="5143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64"/>
            <p:cNvSpPr/>
            <p:nvPr/>
          </p:nvSpPr>
          <p:spPr>
            <a:xfrm>
              <a:off x="5494460" y="2145435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609322" y="4030876"/>
            <a:ext cx="1597555" cy="154455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50831" y="3901334"/>
            <a:ext cx="4339692" cy="23325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8246" y="3910998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Proof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48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rot="5400000">
            <a:off x="1288904" y="4726465"/>
            <a:ext cx="2613997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simple logic: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Checking proofs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8796865">
            <a:off x="2764470" y="4161607"/>
            <a:ext cx="2133551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38205" y="2126356"/>
            <a:ext cx="3077499" cy="1654105"/>
            <a:chOff x="2250831" y="3901334"/>
            <a:chExt cx="4339692" cy="2332513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61"/>
            <a:stretch/>
          </p:blipFill>
          <p:spPr bwMode="auto">
            <a:xfrm>
              <a:off x="2532874" y="5700448"/>
              <a:ext cx="3829049" cy="53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5" t="33574" b="32852"/>
            <a:stretch/>
          </p:blipFill>
          <p:spPr bwMode="auto">
            <a:xfrm>
              <a:off x="4525196" y="4917945"/>
              <a:ext cx="1588112" cy="578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3" name="Group 52"/>
            <p:cNvGrpSpPr/>
            <p:nvPr/>
          </p:nvGrpSpPr>
          <p:grpSpPr>
            <a:xfrm>
              <a:off x="2602656" y="4896697"/>
              <a:ext cx="1905001" cy="678735"/>
              <a:chOff x="6400800" y="2157389"/>
              <a:chExt cx="1905000" cy="678735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0800" y="2157389"/>
                <a:ext cx="1905000" cy="60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6477000" y="2157389"/>
                <a:ext cx="1752600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2554" y="4217962"/>
              <a:ext cx="485776" cy="678735"/>
              <a:chOff x="4876799" y="2137244"/>
              <a:chExt cx="485776" cy="678735"/>
            </a:xfrm>
          </p:grpSpPr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2180835"/>
                <a:ext cx="485775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4876799" y="2137244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456345" y="4198410"/>
              <a:ext cx="514350" cy="678735"/>
              <a:chOff x="5494460" y="2145435"/>
              <a:chExt cx="514350" cy="678735"/>
            </a:xfrm>
          </p:grpSpPr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4460" y="2162287"/>
                <a:ext cx="514350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5494460" y="2145435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609321" y="4030876"/>
              <a:ext cx="1597554" cy="154455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50831" y="3901334"/>
              <a:ext cx="4339692" cy="23325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iamond 7"/>
          <p:cNvSpPr/>
          <p:nvPr/>
        </p:nvSpPr>
        <p:spPr>
          <a:xfrm>
            <a:off x="843304" y="4081274"/>
            <a:ext cx="3505200" cy="159447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checker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 rot="20247970">
            <a:off x="808507" y="2501522"/>
            <a:ext cx="3536894" cy="586531"/>
          </a:xfrm>
          <a:prstGeom prst="ellipse">
            <a:avLst/>
          </a:prstGeom>
          <a:solidFill>
            <a:srgbClr val="F79646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03778" y="3402200"/>
            <a:ext cx="1694592" cy="586531"/>
          </a:xfrm>
          <a:prstGeom prst="ellipse">
            <a:avLst/>
          </a:prstGeom>
          <a:solidFill>
            <a:srgbClr val="F79646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883" y="2013862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Hypotheses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22774" y="3402200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Consequence</a:t>
            </a:r>
            <a:endParaRPr lang="en-US" sz="3600" dirty="0"/>
          </a:p>
        </p:txBody>
      </p:sp>
      <p:sp>
        <p:nvSpPr>
          <p:cNvPr id="39" name="Oval 38"/>
          <p:cNvSpPr/>
          <p:nvPr/>
        </p:nvSpPr>
        <p:spPr>
          <a:xfrm>
            <a:off x="4230183" y="1752600"/>
            <a:ext cx="3085017" cy="2438400"/>
          </a:xfrm>
          <a:prstGeom prst="ellipse">
            <a:avLst/>
          </a:prstGeom>
          <a:solidFill>
            <a:srgbClr val="F79646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501772" y="2989384"/>
            <a:ext cx="5227400" cy="287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If valid, write</a:t>
            </a:r>
          </a:p>
          <a:p>
            <a:pPr algn="ctr"/>
            <a:r>
              <a:rPr lang="en-US" sz="2400" dirty="0" smtClean="0"/>
              <a:t>Proof : [Hypotheses]Consequence</a:t>
            </a:r>
          </a:p>
          <a:p>
            <a:pPr algn="ctr"/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: [             ] C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218639" y="4678876"/>
            <a:ext cx="1709141" cy="918635"/>
            <a:chOff x="2250831" y="3901334"/>
            <a:chExt cx="4339692" cy="2332513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61"/>
            <a:stretch/>
          </p:blipFill>
          <p:spPr bwMode="auto">
            <a:xfrm>
              <a:off x="2532874" y="5700448"/>
              <a:ext cx="3829049" cy="53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5" t="33574" b="32852"/>
            <a:stretch/>
          </p:blipFill>
          <p:spPr bwMode="auto">
            <a:xfrm>
              <a:off x="4525196" y="4917945"/>
              <a:ext cx="1588112" cy="578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2602656" y="4896697"/>
              <a:ext cx="1905001" cy="678735"/>
              <a:chOff x="6400800" y="2157389"/>
              <a:chExt cx="1905000" cy="678735"/>
            </a:xfrm>
          </p:grpSpPr>
          <p:pic>
            <p:nvPicPr>
              <p:cNvPr id="7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0800" y="2157389"/>
                <a:ext cx="1905000" cy="60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6477000" y="2157389"/>
                <a:ext cx="1752600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842554" y="4217962"/>
              <a:ext cx="485776" cy="678735"/>
              <a:chOff x="4876799" y="2137244"/>
              <a:chExt cx="485776" cy="678735"/>
            </a:xfrm>
          </p:grpSpPr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2180835"/>
                <a:ext cx="485775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876799" y="2137244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56345" y="4198410"/>
              <a:ext cx="514350" cy="678735"/>
              <a:chOff x="5494460" y="2145435"/>
              <a:chExt cx="514350" cy="678735"/>
            </a:xfrm>
          </p:grpSpPr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4460" y="2162287"/>
                <a:ext cx="514350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5494460" y="2145435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609321" y="4030876"/>
              <a:ext cx="1597554" cy="154455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50831" y="3901334"/>
              <a:ext cx="4339692" cy="23325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7000" y="5011940"/>
            <a:ext cx="210285" cy="293814"/>
            <a:chOff x="4876799" y="2137244"/>
            <a:chExt cx="485776" cy="678735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180835"/>
              <a:ext cx="485775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Rectangle 74"/>
            <p:cNvSpPr/>
            <p:nvPr/>
          </p:nvSpPr>
          <p:spPr>
            <a:xfrm>
              <a:off x="4876799" y="2137244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82724" y="5011939"/>
            <a:ext cx="222654" cy="293814"/>
            <a:chOff x="5494460" y="2145435"/>
            <a:chExt cx="514350" cy="678735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60" y="2162287"/>
              <a:ext cx="5143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Rectangle 77"/>
            <p:cNvSpPr/>
            <p:nvPr/>
          </p:nvSpPr>
          <p:spPr>
            <a:xfrm>
              <a:off x="5494460" y="2145435"/>
              <a:ext cx="485775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047098" y="5012882"/>
            <a:ext cx="824645" cy="293814"/>
            <a:chOff x="6400800" y="2157389"/>
            <a:chExt cx="1905000" cy="678735"/>
          </a:xfrm>
        </p:grpSpPr>
        <p:pic>
          <p:nvPicPr>
            <p:cNvPr id="8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157389"/>
              <a:ext cx="190500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80"/>
            <p:cNvSpPr/>
            <p:nvPr/>
          </p:nvSpPr>
          <p:spPr>
            <a:xfrm>
              <a:off x="6477000" y="2157389"/>
              <a:ext cx="1752600" cy="6787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5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" grpId="0" animBg="1"/>
      <p:bldP spid="10" grpId="1" animBg="1"/>
      <p:bldP spid="33" grpId="0" animBg="1"/>
      <p:bldP spid="33" grpId="1" animBg="1"/>
      <p:bldP spid="11" grpId="0"/>
      <p:bldP spid="35" grpId="0"/>
      <p:bldP spid="39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152400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Tactics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4910" y="2432771"/>
            <a:ext cx="2659454" cy="1772969"/>
          </a:xfrm>
          <a:prstGeom prst="ellipse">
            <a:avLst/>
          </a:prstGeom>
          <a:solidFill>
            <a:srgbClr val="F79646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5789" y="2566334"/>
            <a:ext cx="1870500" cy="70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6145" y="3345235"/>
            <a:ext cx="2216983" cy="70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Goal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2994364" y="3022183"/>
            <a:ext cx="3462008" cy="6461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t="38249" r="28415" b="30876"/>
          <a:stretch/>
        </p:blipFill>
        <p:spPr bwMode="auto">
          <a:xfrm>
            <a:off x="7274971" y="3091303"/>
            <a:ext cx="445477" cy="6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iamond 10"/>
          <p:cNvSpPr/>
          <p:nvPr/>
        </p:nvSpPr>
        <p:spPr>
          <a:xfrm>
            <a:off x="3306710" y="2452570"/>
            <a:ext cx="2457590" cy="178532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“Auto”</a:t>
            </a:r>
          </a:p>
          <a:p>
            <a:pPr algn="ctr"/>
            <a:r>
              <a:rPr lang="en-US" sz="2400" dirty="0" smtClean="0"/>
              <a:t>tactic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352495" y="1143000"/>
            <a:ext cx="83058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Functions that take logical data as input and produce proofs as output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372" y="2403463"/>
            <a:ext cx="2184338" cy="20752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6659510" y="3869093"/>
            <a:ext cx="167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6562460" y="2452570"/>
            <a:ext cx="1870500" cy="70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423727" y="3844134"/>
            <a:ext cx="2216983" cy="70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Goal</a:t>
            </a:r>
            <a:endParaRPr lang="en-US" sz="2800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390595" y="44196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Proof scripts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2428" y="5410200"/>
            <a:ext cx="83058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Programs combining tactics to yield proofs</a:t>
            </a:r>
            <a:br>
              <a:rPr lang="en-US" sz="3200" dirty="0" smtClean="0"/>
            </a:br>
            <a:r>
              <a:rPr lang="en-US" sz="3200" dirty="0" smtClean="0"/>
              <a:t>e.g. Auto + Arithmetic</a:t>
            </a:r>
          </a:p>
        </p:txBody>
      </p:sp>
    </p:spTree>
    <p:extLst>
      <p:ext uri="{BB962C8B-B14F-4D97-AF65-F5344CB8AC3E}">
        <p14:creationId xmlns:p14="http://schemas.microsoft.com/office/powerpoint/2010/main" val="41158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Coding “Auto” in </a:t>
            </a:r>
            <a:r>
              <a:rPr lang="en-US" b="1" dirty="0" smtClean="0">
                <a:solidFill>
                  <a:schemeClr val="accent1"/>
                </a:solidFill>
              </a:rPr>
              <a:t>VeriML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667500" cy="513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3200400"/>
            <a:ext cx="13716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70231" y="4800599"/>
            <a:ext cx="990600" cy="10668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200400"/>
            <a:ext cx="536331" cy="457200"/>
          </a:xfrm>
          <a:prstGeom prst="rect">
            <a:avLst/>
          </a:prstGeom>
          <a:solidFill>
            <a:srgbClr val="FFFFFF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3200400"/>
            <a:ext cx="533399" cy="457200"/>
          </a:xfrm>
          <a:prstGeom prst="rect">
            <a:avLst/>
          </a:prstGeom>
          <a:solidFill>
            <a:srgbClr val="FFFFFF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1923" y="4794737"/>
            <a:ext cx="339969" cy="457200"/>
          </a:xfrm>
          <a:prstGeom prst="rect">
            <a:avLst/>
          </a:prstGeom>
          <a:solidFill>
            <a:srgbClr val="FFFFFF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1" y="2209800"/>
            <a:ext cx="21336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67150" y="2096965"/>
            <a:ext cx="2990849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8601" y="2820865"/>
            <a:ext cx="2819398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14700" y="3200400"/>
            <a:ext cx="33909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76400" y="4343400"/>
            <a:ext cx="5943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47800" y="5867400"/>
            <a:ext cx="5257800" cy="56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Running “Auto”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3000" y="1371600"/>
            <a:ext cx="6608280" cy="5086637"/>
            <a:chOff x="1143000" y="1295400"/>
            <a:chExt cx="6667500" cy="513222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295400"/>
              <a:ext cx="6667500" cy="513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5029200" y="3200400"/>
              <a:ext cx="1371600" cy="1143000"/>
              <a:chOff x="5029200" y="3200400"/>
              <a:chExt cx="1371600" cy="1143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29200" y="3200400"/>
                <a:ext cx="1371600" cy="1143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867400" y="3200400"/>
                <a:ext cx="533399" cy="457200"/>
              </a:xfrm>
              <a:prstGeom prst="rect">
                <a:avLst/>
              </a:prstGeom>
              <a:solidFill>
                <a:srgbClr val="FFFFFF">
                  <a:alpha val="5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29200" y="3200400"/>
                <a:ext cx="536331" cy="457200"/>
              </a:xfrm>
              <a:prstGeom prst="rect">
                <a:avLst/>
              </a:prstGeom>
              <a:solidFill>
                <a:srgbClr val="FFFFFF">
                  <a:alpha val="5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070231" y="4794737"/>
              <a:ext cx="990600" cy="1072663"/>
              <a:chOff x="5070231" y="4794737"/>
              <a:chExt cx="990600" cy="107266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70231" y="4800599"/>
                <a:ext cx="990600" cy="1066801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421923" y="4794737"/>
                <a:ext cx="339969" cy="457200"/>
              </a:xfrm>
              <a:prstGeom prst="rect">
                <a:avLst/>
              </a:prstGeom>
              <a:solidFill>
                <a:srgbClr val="FFFFFF">
                  <a:alpha val="5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164604" y="3914918"/>
                <a:ext cx="1019576" cy="43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∧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04" y="3914918"/>
                <a:ext cx="1019576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990600" y="380999"/>
                <a:ext cx="1828800" cy="764931"/>
              </a:xfrm>
              <a:prstGeom prst="wedgeRectCallout">
                <a:avLst>
                  <a:gd name="adj1" fmla="val 14398"/>
                  <a:gd name="adj2" fmla="val 9784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[ </m:t>
                      </m:r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</a:rPr>
                        <m:t>∧</m:t>
                      </m:r>
                      <m:r>
                        <a:rPr lang="en-US" sz="3200" b="0" i="1" smtClean="0">
                          <a:latin typeface="Cambria Math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999"/>
                <a:ext cx="1828800" cy="764931"/>
              </a:xfrm>
              <a:prstGeom prst="wedgeRectCallout">
                <a:avLst>
                  <a:gd name="adj1" fmla="val 14398"/>
                  <a:gd name="adj2" fmla="val 97845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6354101" y="2337990"/>
                <a:ext cx="50389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01" y="2337990"/>
                <a:ext cx="503899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3048000" y="380999"/>
                <a:ext cx="1524000" cy="764931"/>
              </a:xfrm>
              <a:prstGeom prst="wedgeRectCallout">
                <a:avLst>
                  <a:gd name="adj1" fmla="val -44833"/>
                  <a:gd name="adj2" fmla="val 9478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𝐵</m:t>
                      </m:r>
                      <m:r>
                        <a:rPr lang="en-US" sz="3200" i="1">
                          <a:latin typeface="Cambria Math"/>
                        </a:rPr>
                        <m:t>∧</m:t>
                      </m:r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0999"/>
                <a:ext cx="1524000" cy="764931"/>
              </a:xfrm>
              <a:prstGeom prst="wedgeRectCallout">
                <a:avLst>
                  <a:gd name="adj1" fmla="val -44833"/>
                  <a:gd name="adj2" fmla="val 9478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295400" y="533400"/>
            <a:ext cx="1104900" cy="5216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9270157">
            <a:off x="393395" y="2372246"/>
            <a:ext cx="149920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9270157">
            <a:off x="1051290" y="2873940"/>
            <a:ext cx="149920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9270157">
            <a:off x="2654295" y="2873940"/>
            <a:ext cx="149920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270157">
            <a:off x="2671880" y="3351824"/>
            <a:ext cx="149920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270157">
            <a:off x="2671879" y="4031533"/>
            <a:ext cx="149920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31468" y="2362200"/>
            <a:ext cx="2026532" cy="521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ular Callout 31"/>
              <p:cNvSpPr/>
              <p:nvPr/>
            </p:nvSpPr>
            <p:spPr>
              <a:xfrm>
                <a:off x="4897474" y="2179624"/>
                <a:ext cx="654920" cy="553616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solidFill>
                <a:srgbClr val="4F81BD">
                  <a:alpha val="20000"/>
                </a:srgb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74" y="2179624"/>
                <a:ext cx="654920" cy="553616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ular Callout 25"/>
              <p:cNvSpPr/>
              <p:nvPr/>
            </p:nvSpPr>
            <p:spPr>
              <a:xfrm>
                <a:off x="5699181" y="3240500"/>
                <a:ext cx="654920" cy="552510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81" y="3240500"/>
                <a:ext cx="654920" cy="552510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ular Callout 26"/>
              <p:cNvSpPr/>
              <p:nvPr/>
            </p:nvSpPr>
            <p:spPr>
              <a:xfrm>
                <a:off x="4994683" y="3239394"/>
                <a:ext cx="654920" cy="553616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83" y="3239394"/>
                <a:ext cx="654920" cy="553616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6354101" y="2828793"/>
                <a:ext cx="50389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01" y="2828793"/>
                <a:ext cx="503899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831468" y="2883876"/>
            <a:ext cx="2026532" cy="375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ular Callout 41"/>
              <p:cNvSpPr/>
              <p:nvPr/>
            </p:nvSpPr>
            <p:spPr>
              <a:xfrm>
                <a:off x="4897474" y="2733241"/>
                <a:ext cx="654920" cy="501693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solidFill>
                <a:srgbClr val="4F81BD">
                  <a:alpha val="20000"/>
                </a:srgb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Rectangular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74" y="2733241"/>
                <a:ext cx="654920" cy="501693"/>
              </a:xfrm>
              <a:prstGeom prst="wedgeRectCallout">
                <a:avLst>
                  <a:gd name="adj1" fmla="val 552"/>
                  <a:gd name="adj2" fmla="val 7424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animBg="1"/>
      <p:bldP spid="30" grpId="0" animBg="1"/>
      <p:bldP spid="20" grpId="0" animBg="1"/>
      <p:bldP spid="2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1" grpId="0" animBg="1"/>
      <p:bldP spid="32" grpId="0" animBg="1"/>
      <p:bldP spid="26" grpId="0" animBg="1"/>
      <p:bldP spid="27" grpId="0" animBg="1"/>
      <p:bldP spid="39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Proof scripts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Programs</a:t>
            </a:r>
            <a:r>
              <a:rPr lang="en-US" dirty="0" smtClean="0"/>
              <a:t> that compose tactics to yield proof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33400" y="29718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dirty="0" smtClean="0"/>
                  <a:t>Example:</a:t>
                </a:r>
                <a:br>
                  <a:rPr lang="en-US" dirty="0" smtClean="0"/>
                </a:br>
                <a:r>
                  <a:rPr lang="en-US" dirty="0" smtClean="0"/>
                  <a:t>Auto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⊃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71800"/>
                <a:ext cx="8229600" cy="1295400"/>
              </a:xfrm>
              <a:prstGeom prst="rect">
                <a:avLst/>
              </a:prstGeom>
              <a:blipFill rotWithShape="1">
                <a:blip r:embed="rId2"/>
                <a:stretch>
                  <a:fillRect t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Main VeriML idea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57200" y="2177579"/>
                <a:ext cx="8229600" cy="1905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Run the proof checker when they are defined</a:t>
                </a: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77579"/>
                <a:ext cx="8229600" cy="1905000"/>
              </a:xfrm>
              <a:prstGeom prst="rect">
                <a:avLst/>
              </a:prstGeom>
              <a:blipFill rotWithShape="1">
                <a:blip r:embed="rId2"/>
                <a:stretch>
                  <a:fillRect r="-2296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427892" y="1447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Tactics should be </a:t>
            </a:r>
            <a:r>
              <a:rPr lang="en-US" b="1" dirty="0" smtClean="0"/>
              <a:t>verified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427892" y="3804624"/>
                <a:ext cx="8229600" cy="1905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Keep </a:t>
                </a:r>
                <a:r>
                  <a:rPr lang="en-US" dirty="0" smtClean="0"/>
                  <a:t>required extra </a:t>
                </a:r>
                <a:r>
                  <a:rPr lang="en-US" dirty="0" smtClean="0"/>
                  <a:t>information in the type system</a:t>
                </a:r>
              </a:p>
            </p:txBody>
          </p:sp>
        </mc:Choice>
        <mc:Fallback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92" y="3804624"/>
                <a:ext cx="8229600" cy="1905000"/>
              </a:xfrm>
              <a:prstGeom prst="rect">
                <a:avLst/>
              </a:prstGeom>
              <a:blipFill rotWithShape="1">
                <a:blip r:embed="rId3"/>
                <a:stretch>
                  <a:fillRect l="-370" r="-370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2" name="Group 4101"/>
          <p:cNvGrpSpPr/>
          <p:nvPr/>
        </p:nvGrpSpPr>
        <p:grpSpPr>
          <a:xfrm>
            <a:off x="304800" y="3106370"/>
            <a:ext cx="8305800" cy="2149653"/>
            <a:chOff x="304800" y="3106370"/>
            <a:chExt cx="8305800" cy="2149653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3106370"/>
              <a:ext cx="8305800" cy="2149653"/>
              <a:chOff x="304800" y="3106370"/>
              <a:chExt cx="8305800" cy="214965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04800" y="3135678"/>
                <a:ext cx="2659454" cy="1772969"/>
              </a:xfrm>
              <a:prstGeom prst="ellipse">
                <a:avLst/>
              </a:prstGeom>
              <a:solidFill>
                <a:srgbClr val="F79646">
                  <a:alpha val="1803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35679" y="3269241"/>
                <a:ext cx="1870500" cy="7089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Hypotheses</a:t>
                </a:r>
                <a:endParaRPr lang="en-US" dirty="0"/>
              </a:p>
            </p:txBody>
          </p:sp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526035" y="4048142"/>
                <a:ext cx="2216983" cy="7089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 smtClean="0"/>
                  <a:t>Goal</a:t>
                </a:r>
                <a:endParaRPr lang="en-US" sz="28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2964254" y="3725090"/>
                <a:ext cx="3462008" cy="646105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7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19" t="38249" r="28415" b="30876"/>
              <a:stretch/>
            </p:blipFill>
            <p:spPr bwMode="auto">
              <a:xfrm>
                <a:off x="7244861" y="3794210"/>
                <a:ext cx="445477" cy="6238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Diamond 31"/>
              <p:cNvSpPr/>
              <p:nvPr/>
            </p:nvSpPr>
            <p:spPr>
              <a:xfrm>
                <a:off x="3276600" y="3155477"/>
                <a:ext cx="2457590" cy="1785329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“Auto”</a:t>
                </a:r>
              </a:p>
              <a:p>
                <a:pPr algn="ctr"/>
                <a:r>
                  <a:rPr lang="en-US" sz="2400" dirty="0" smtClean="0"/>
                  <a:t>tactic</a:t>
                </a:r>
                <a:endParaRPr lang="en-US" sz="2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26262" y="3106370"/>
                <a:ext cx="2184338" cy="207523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6629400" y="4572000"/>
                <a:ext cx="1676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itle 1"/>
              <p:cNvSpPr txBox="1">
                <a:spLocks/>
              </p:cNvSpPr>
              <p:nvPr/>
            </p:nvSpPr>
            <p:spPr>
              <a:xfrm>
                <a:off x="6532350" y="3155477"/>
                <a:ext cx="1870500" cy="7089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Hypotheses</a:t>
                </a:r>
                <a:endParaRPr lang="en-US" dirty="0"/>
              </a:p>
            </p:txBody>
          </p:sp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6393617" y="4547041"/>
                <a:ext cx="2216983" cy="7089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 smtClean="0"/>
                  <a:t>Goal</a:t>
                </a:r>
                <a:endParaRPr lang="en-US" sz="3200" dirty="0"/>
              </a:p>
            </p:txBody>
          </p:sp>
        </p:grpSp>
        <p:cxnSp>
          <p:nvCxnSpPr>
            <p:cNvPr id="8" name="Curved Connector 7"/>
            <p:cNvCxnSpPr/>
            <p:nvPr/>
          </p:nvCxnSpPr>
          <p:spPr>
            <a:xfrm flipV="1">
              <a:off x="2506179" y="3429000"/>
              <a:ext cx="4123221" cy="194732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/>
            <p:nvPr/>
          </p:nvCxnSpPr>
          <p:spPr>
            <a:xfrm>
              <a:off x="1981200" y="4468561"/>
              <a:ext cx="5029200" cy="47224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Arrow 81"/>
          <p:cNvSpPr/>
          <p:nvPr/>
        </p:nvSpPr>
        <p:spPr>
          <a:xfrm>
            <a:off x="3388636" y="4353051"/>
            <a:ext cx="4129795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943197" y="4048141"/>
            <a:ext cx="2445439" cy="1314383"/>
            <a:chOff x="2250831" y="3901334"/>
            <a:chExt cx="4339692" cy="2332513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61"/>
            <a:stretch/>
          </p:blipFill>
          <p:spPr bwMode="auto">
            <a:xfrm>
              <a:off x="2532874" y="5700448"/>
              <a:ext cx="3829049" cy="53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5" t="33574" b="32852"/>
            <a:stretch/>
          </p:blipFill>
          <p:spPr bwMode="auto">
            <a:xfrm>
              <a:off x="4525196" y="4917945"/>
              <a:ext cx="1588112" cy="578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6" name="Group 85"/>
            <p:cNvGrpSpPr/>
            <p:nvPr/>
          </p:nvGrpSpPr>
          <p:grpSpPr>
            <a:xfrm>
              <a:off x="2602656" y="4896697"/>
              <a:ext cx="1905001" cy="678735"/>
              <a:chOff x="6400800" y="2157389"/>
              <a:chExt cx="1905000" cy="678735"/>
            </a:xfrm>
          </p:grpSpPr>
          <p:pic>
            <p:nvPicPr>
              <p:cNvPr id="9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0800" y="2157389"/>
                <a:ext cx="1905000" cy="600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6477000" y="2157389"/>
                <a:ext cx="1752600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842554" y="4217962"/>
              <a:ext cx="485776" cy="678735"/>
              <a:chOff x="4876799" y="2137244"/>
              <a:chExt cx="485776" cy="678735"/>
            </a:xfrm>
          </p:grpSpPr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2180835"/>
                <a:ext cx="485775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4876799" y="2137244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456345" y="4198410"/>
              <a:ext cx="514350" cy="678735"/>
              <a:chOff x="5494460" y="2145435"/>
              <a:chExt cx="514350" cy="678735"/>
            </a:xfrm>
          </p:grpSpPr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4460" y="2162287"/>
                <a:ext cx="514350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5494460" y="2145435"/>
                <a:ext cx="485775" cy="6787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4609321" y="4030876"/>
              <a:ext cx="1597554" cy="154455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50831" y="3901334"/>
              <a:ext cx="4339692" cy="23325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Diamond 96"/>
          <p:cNvSpPr/>
          <p:nvPr/>
        </p:nvSpPr>
        <p:spPr>
          <a:xfrm>
            <a:off x="3864931" y="4330578"/>
            <a:ext cx="2971800" cy="8950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checker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3864931" y="5701858"/>
            <a:ext cx="2286125" cy="946526"/>
            <a:chOff x="4422272" y="2266960"/>
            <a:chExt cx="2286125" cy="946526"/>
          </a:xfrm>
        </p:grpSpPr>
        <p:sp>
          <p:nvSpPr>
            <p:cNvPr id="99" name="Oval 98"/>
            <p:cNvSpPr/>
            <p:nvPr/>
          </p:nvSpPr>
          <p:spPr>
            <a:xfrm>
              <a:off x="4422272" y="2266960"/>
              <a:ext cx="2286125" cy="946526"/>
            </a:xfrm>
            <a:prstGeom prst="ellipse">
              <a:avLst/>
            </a:prstGeom>
            <a:solidFill>
              <a:srgbClr val="F79646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4400" y="2411940"/>
              <a:ext cx="1681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</a:t>
              </a:r>
              <a:r>
                <a:rPr lang="en-US" sz="2000" dirty="0" smtClean="0"/>
                <a:t>Hypotheses]</a:t>
              </a:r>
              <a:br>
                <a:rPr lang="en-US" sz="2000" dirty="0" smtClean="0"/>
              </a:br>
              <a:r>
                <a:rPr lang="en-US" sz="2000" dirty="0" smtClean="0"/>
                <a:t>Consequence</a:t>
              </a:r>
              <a:endParaRPr lang="en-US" sz="2000" dirty="0"/>
            </a:p>
          </p:txBody>
        </p:sp>
      </p:grpSp>
      <p:sp>
        <p:nvSpPr>
          <p:cNvPr id="101" name="Right Arrow 100"/>
          <p:cNvSpPr/>
          <p:nvPr/>
        </p:nvSpPr>
        <p:spPr>
          <a:xfrm rot="17140406">
            <a:off x="4642544" y="5101534"/>
            <a:ext cx="775851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34190" y="5751776"/>
            <a:ext cx="1155987" cy="84669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2" grpId="0" animBg="1"/>
      <p:bldP spid="82" grpId="1" animBg="1"/>
      <p:bldP spid="97" grpId="0" animBg="1"/>
      <p:bldP spid="97" grpId="1" animBg="1"/>
      <p:bldP spid="101" grpId="0" animBg="1"/>
      <p:bldP spid="101" grpId="1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Main VeriML idea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1064550"/>
            <a:ext cx="6667500" cy="5132220"/>
            <a:chOff x="1143000" y="1295400"/>
            <a:chExt cx="6667500" cy="513222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295400"/>
              <a:ext cx="6667500" cy="513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029200" y="3200400"/>
              <a:ext cx="13716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70231" y="4800599"/>
              <a:ext cx="990600" cy="1066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200" y="3200400"/>
              <a:ext cx="536331" cy="4572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200400"/>
              <a:ext cx="533399" cy="4572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21923" y="4794737"/>
              <a:ext cx="339969" cy="4572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6400798" y="3180054"/>
            <a:ext cx="2590802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73312" y="4797105"/>
            <a:ext cx="2918288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629400" y="3070018"/>
            <a:ext cx="1976096" cy="9420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checker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6579956" y="4632117"/>
            <a:ext cx="1976096" cy="9420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checker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7375023" y="2396331"/>
            <a:ext cx="64234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1" y="1377339"/>
            <a:ext cx="1884794" cy="1207721"/>
            <a:chOff x="181893" y="3143668"/>
            <a:chExt cx="1884794" cy="1207721"/>
          </a:xfrm>
        </p:grpSpPr>
        <p:sp>
          <p:nvSpPr>
            <p:cNvPr id="20" name="Oval 19"/>
            <p:cNvSpPr/>
            <p:nvPr/>
          </p:nvSpPr>
          <p:spPr>
            <a:xfrm>
              <a:off x="224134" y="3143668"/>
              <a:ext cx="1811582" cy="1207721"/>
            </a:xfrm>
            <a:prstGeom prst="ellipse">
              <a:avLst/>
            </a:prstGeom>
            <a:solidFill>
              <a:srgbClr val="F79646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"/>
                <p:cNvSpPr txBox="1">
                  <a:spLocks/>
                </p:cNvSpPr>
                <p:nvPr/>
              </p:nvSpPr>
              <p:spPr>
                <a:xfrm>
                  <a:off x="181893" y="3442729"/>
                  <a:ext cx="1884794" cy="6096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32500" lnSpcReduction="2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7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7400" b="0" i="1" smtClean="0">
                                <a:latin typeface="Cambria Math"/>
                              </a:rPr>
                              <m:t>𝐻𝑦𝑝𝑠</m:t>
                            </m:r>
                          </m:e>
                        </m:d>
                        <m:r>
                          <a:rPr lang="en-US" sz="7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74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7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93" y="3442729"/>
                  <a:ext cx="1884794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ight Arrow 22"/>
          <p:cNvSpPr/>
          <p:nvPr/>
        </p:nvSpPr>
        <p:spPr>
          <a:xfrm rot="16200000">
            <a:off x="7246829" y="5321238"/>
            <a:ext cx="642349" cy="7219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43551" y="5636550"/>
            <a:ext cx="1811582" cy="1207721"/>
          </a:xfrm>
          <a:prstGeom prst="ellipse">
            <a:avLst/>
          </a:prstGeom>
          <a:solidFill>
            <a:srgbClr val="F79646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28600" y="2571209"/>
                <a:ext cx="3657601" cy="1529181"/>
              </a:xfrm>
              <a:prstGeom prst="wedgeRectCallout">
                <a:avLst>
                  <a:gd name="adj1" fmla="val -13703"/>
                  <a:gd name="adj2" fmla="val -11832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𝐻𝑦𝑝𝑠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𝐶𝑜𝑛𝑡𝑒𝑥𝑡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𝐺𝑜𝑎𝑙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𝑃𝑟𝑜𝑝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→(</m:t>
                      </m:r>
                      <m:r>
                        <a:rPr lang="en-US" sz="2400" b="0" i="1" smtClean="0">
                          <a:latin typeface="Cambria Math"/>
                        </a:rPr>
                        <m:t>𝑃𝑟𝑜𝑜𝑓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𝐻𝑦𝑝𝑠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𝐺𝑜𝑎𝑙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71209"/>
                <a:ext cx="3657601" cy="1529181"/>
              </a:xfrm>
              <a:prstGeom prst="wedgeRectCallout">
                <a:avLst>
                  <a:gd name="adj1" fmla="val -13703"/>
                  <a:gd name="adj2" fmla="val -11832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ular Callout 28"/>
          <p:cNvSpPr/>
          <p:nvPr/>
        </p:nvSpPr>
        <p:spPr>
          <a:xfrm>
            <a:off x="1447801" y="4267200"/>
            <a:ext cx="4698022" cy="1369350"/>
          </a:xfrm>
          <a:prstGeom prst="wedgeRectCallout">
            <a:avLst>
              <a:gd name="adj1" fmla="val 72373"/>
              <a:gd name="adj2" fmla="val -1766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Determined based on typing information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1436077" y="4267200"/>
            <a:ext cx="4698022" cy="1369350"/>
          </a:xfrm>
          <a:prstGeom prst="wedgeRectCallout">
            <a:avLst>
              <a:gd name="adj1" fmla="val 65635"/>
              <a:gd name="adj2" fmla="val 91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Determined based on typing information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6781801" y="5819765"/>
                <a:ext cx="2162339" cy="754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3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7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7400" b="0" i="1" smtClean="0">
                              <a:latin typeface="Cambria Math"/>
                            </a:rPr>
                            <m:t>𝐻𝑦𝑝𝑠</m:t>
                          </m:r>
                        </m:e>
                      </m:d>
                      <m:r>
                        <a:rPr lang="en-US" sz="7400" b="0" i="1" smtClean="0">
                          <a:latin typeface="Cambria Math"/>
                        </a:rPr>
                        <m:t>𝑃</m:t>
                      </m:r>
                      <m:r>
                        <a:rPr lang="en-US" sz="7400" b="0" i="1" smtClean="0">
                          <a:latin typeface="Cambria Math"/>
                        </a:rPr>
                        <m:t>⊃</m:t>
                      </m:r>
                      <m:r>
                        <a:rPr lang="en-US" sz="7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5819765"/>
                <a:ext cx="2162339" cy="7540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7223"/>
            <a:ext cx="8229600" cy="3048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A </a:t>
            </a:r>
            <a:r>
              <a:rPr lang="en-US" sz="4000" i="1" dirty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programming language </a:t>
            </a:r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is low-level</a:t>
            </a:r>
            <a:b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</a:br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when </a:t>
            </a:r>
            <a:r>
              <a:rPr lang="en-US" sz="4000" i="1" dirty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its programs require attention to the irrelevant</a:t>
            </a:r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.</a:t>
            </a:r>
            <a:endParaRPr lang="en-US" sz="4000" i="1" dirty="0">
              <a:latin typeface="Linux Libertine G" pitchFamily="2" charset="0"/>
              <a:ea typeface="Linux Libertine G" pitchFamily="2" charset="0"/>
              <a:cs typeface="Linux Libertine G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3400" y="4346551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4000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- Alan J. Perlis</a:t>
            </a:r>
            <a:endParaRPr lang="en-US" sz="4000" dirty="0">
              <a:latin typeface="Linux Libertine G" pitchFamily="2" charset="0"/>
              <a:ea typeface="Linux Libertine G" pitchFamily="2" charset="0"/>
              <a:cs typeface="Linux Libertine G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863" y="1401707"/>
            <a:ext cx="68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500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“</a:t>
            </a:r>
            <a:endParaRPr lang="en-US" sz="5400" dirty="0">
              <a:latin typeface="Linux Libertine G" pitchFamily="2" charset="0"/>
              <a:ea typeface="Linux Libertine G" pitchFamily="2" charset="0"/>
              <a:cs typeface="Linux Libertine G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62600" y="3657600"/>
            <a:ext cx="68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500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”</a:t>
            </a:r>
            <a:endParaRPr lang="en-US" sz="5400" dirty="0">
              <a:latin typeface="Linux Libertine G" pitchFamily="2" charset="0"/>
              <a:ea typeface="Linux Libertine G" pitchFamily="2" charset="0"/>
              <a:cs typeface="Linux Libertine G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1858907"/>
            <a:ext cx="42291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2893623"/>
            <a:ext cx="1676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02589" y="2107560"/>
            <a:ext cx="150042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proofs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047764"/>
            <a:ext cx="32004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i="1" dirty="0" smtClean="0">
                <a:latin typeface="Linux Libertine G" pitchFamily="2" charset="0"/>
                <a:ea typeface="Linux Libertine G" pitchFamily="2" charset="0"/>
                <a:cs typeface="Linux Libertine G" pitchFamily="2" charset="0"/>
              </a:rPr>
              <a:t>proof assistant</a:t>
            </a:r>
            <a:endParaRPr lang="en-US" sz="4000" dirty="0"/>
          </a:p>
        </p:txBody>
      </p:sp>
      <p:pic>
        <p:nvPicPr>
          <p:cNvPr id="13" name="Picture 4" descr="http://recycle.lbl.gov/apac2007/Perli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50" y="3322746"/>
            <a:ext cx="2074950" cy="26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8" y="879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is this a good idea?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8382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“</a:t>
            </a:r>
            <a:r>
              <a:rPr lang="en-US" dirty="0" smtClean="0"/>
              <a:t>proof by juxtaposition</a:t>
            </a:r>
            <a:r>
              <a:rPr lang="en-US" sz="6000" dirty="0" smtClean="0"/>
              <a:t>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219200"/>
            <a:ext cx="3886200" cy="69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Traditional proof assistants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76400" y="2101362"/>
            <a:ext cx="685800" cy="46042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02223" y="2209800"/>
            <a:ext cx="3678747" cy="99694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ML type- checking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05353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definition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823" y="3534987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invocation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202223" y="3980464"/>
            <a:ext cx="3581400" cy="730723"/>
          </a:xfrm>
          <a:prstGeom prst="diamond">
            <a:avLst/>
          </a:prstGeom>
          <a:blipFill dpi="0" rotWithShape="1">
            <a:blip r:embed="rId2">
              <a:alphaModFix amt="6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Run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6137" y="4711187"/>
            <a:ext cx="193291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object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114300" y="5191834"/>
            <a:ext cx="3757878" cy="9671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checking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884393" y="4528165"/>
            <a:ext cx="1155987" cy="84669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029200" y="2209800"/>
            <a:ext cx="3657600" cy="2136025"/>
          </a:xfrm>
          <a:prstGeom prst="wedgeRectCallout">
            <a:avLst>
              <a:gd name="adj1" fmla="val -98627"/>
              <a:gd name="adj2" fmla="val -696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HOL4, HOL-Light</a:t>
            </a:r>
          </a:p>
          <a:p>
            <a:pPr algn="ctr"/>
            <a:r>
              <a:rPr lang="en-US" sz="2800" dirty="0" smtClean="0"/>
              <a:t>Isabelle</a:t>
            </a:r>
          </a:p>
          <a:p>
            <a:pPr algn="ctr"/>
            <a:r>
              <a:rPr lang="en-US" sz="2800" dirty="0" smtClean="0"/>
              <a:t>Coq</a:t>
            </a:r>
          </a:p>
          <a:p>
            <a:pPr algn="ctr"/>
            <a:r>
              <a:rPr lang="en-US" sz="2800" dirty="0" err="1" smtClean="0"/>
              <a:t>NuPRL</a:t>
            </a:r>
            <a:endParaRPr lang="en-US" sz="2800" dirty="0" smtClean="0"/>
          </a:p>
        </p:txBody>
      </p:sp>
      <p:sp>
        <p:nvSpPr>
          <p:cNvPr id="30" name="Rectangular Callout 29"/>
          <p:cNvSpPr/>
          <p:nvPr/>
        </p:nvSpPr>
        <p:spPr>
          <a:xfrm>
            <a:off x="5029200" y="4445471"/>
            <a:ext cx="3657600" cy="2136025"/>
          </a:xfrm>
          <a:prstGeom prst="wedgeRectCallout">
            <a:avLst>
              <a:gd name="adj1" fmla="val -94781"/>
              <a:gd name="adj2" fmla="val 181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PVS, ACL2</a:t>
            </a:r>
          </a:p>
          <a:p>
            <a:pPr algn="ctr"/>
            <a:r>
              <a:rPr lang="en-US" sz="2800" dirty="0" smtClean="0"/>
              <a:t>don’t do that! (unsafe)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4133850" y="725859"/>
            <a:ext cx="4798820" cy="1982412"/>
          </a:xfrm>
          <a:prstGeom prst="wedgeRectCallout">
            <a:avLst>
              <a:gd name="adj1" fmla="val -11648"/>
              <a:gd name="adj2" fmla="val 1061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scripts invoke tactics</a:t>
            </a:r>
          </a:p>
          <a:p>
            <a:pPr algn="ctr"/>
            <a:r>
              <a:rPr lang="en-US" sz="2800" dirty="0" smtClean="0"/>
              <a:t>Tactics contain proof scripts</a:t>
            </a:r>
          </a:p>
          <a:p>
            <a:pPr algn="ctr"/>
            <a:r>
              <a:rPr lang="en-US" sz="2800" dirty="0" smtClean="0"/>
              <a:t>Every invocation can fail!</a:t>
            </a:r>
          </a:p>
        </p:txBody>
      </p:sp>
    </p:spTree>
    <p:extLst>
      <p:ext uri="{BB962C8B-B14F-4D97-AF65-F5344CB8AC3E}">
        <p14:creationId xmlns:p14="http://schemas.microsoft.com/office/powerpoint/2010/main" val="225405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8" y="879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is this a good idea?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8382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“</a:t>
            </a:r>
            <a:r>
              <a:rPr lang="en-US" dirty="0" smtClean="0"/>
              <a:t>proof by juxtaposition</a:t>
            </a:r>
            <a:r>
              <a:rPr lang="en-US" sz="6000" dirty="0" smtClean="0"/>
              <a:t>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219200"/>
            <a:ext cx="3886200" cy="69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Traditional proof assistants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76400" y="2101362"/>
            <a:ext cx="685800" cy="46042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200" y="1271952"/>
            <a:ext cx="35052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02223" y="2209800"/>
            <a:ext cx="3678747" cy="99694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ML type-checking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05353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definition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823" y="3534987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invocation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202223" y="3980464"/>
            <a:ext cx="3581400" cy="730723"/>
          </a:xfrm>
          <a:prstGeom prst="diamond">
            <a:avLst/>
          </a:prstGeom>
          <a:blipFill dpi="0" rotWithShape="1">
            <a:blip r:embed="rId2">
              <a:alphaModFix amt="6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Run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6137" y="4711187"/>
            <a:ext cx="193291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object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114300" y="5191834"/>
            <a:ext cx="3757878" cy="9671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checking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884393" y="4528165"/>
            <a:ext cx="1155987" cy="84669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057900" y="2045676"/>
            <a:ext cx="685800" cy="46042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99292" y="5191834"/>
            <a:ext cx="3757878" cy="9671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5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48107 -0.2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8" y="879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is this a good idea?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8382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“</a:t>
            </a:r>
            <a:r>
              <a:rPr lang="en-US" dirty="0" smtClean="0"/>
              <a:t>proof by juxtaposition</a:t>
            </a:r>
            <a:r>
              <a:rPr lang="en-US" sz="6000" dirty="0" smtClean="0"/>
              <a:t>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219200"/>
            <a:ext cx="3886200" cy="69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Traditional proof assistants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76400" y="2101362"/>
            <a:ext cx="685800" cy="46042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200" y="1271952"/>
            <a:ext cx="35052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02223" y="2209800"/>
            <a:ext cx="3678747" cy="99694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ML type-checking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05353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definition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823" y="3534987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invocation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202223" y="3980464"/>
            <a:ext cx="3581400" cy="730723"/>
          </a:xfrm>
          <a:prstGeom prst="diamond">
            <a:avLst/>
          </a:prstGeom>
          <a:blipFill dpi="0" rotWithShape="1">
            <a:blip r:embed="rId2">
              <a:alphaModFix amt="6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Run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6137" y="4711187"/>
            <a:ext cx="193291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object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114300" y="5191834"/>
            <a:ext cx="3757878" cy="9671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checking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884393" y="4528165"/>
            <a:ext cx="1155987" cy="84669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057900" y="2045676"/>
            <a:ext cx="685800" cy="46042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3559993" y="2711202"/>
            <a:ext cx="5681614" cy="18169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VeriML type checking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6" name="Diamond 15"/>
          <p:cNvSpPr/>
          <p:nvPr/>
        </p:nvSpPr>
        <p:spPr>
          <a:xfrm>
            <a:off x="4533900" y="3532056"/>
            <a:ext cx="3757878" cy="96715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checking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5231739" y="1922585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definition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66275" y="4711187"/>
            <a:ext cx="236220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Tactic invocation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4656675" y="5156664"/>
            <a:ext cx="3581400" cy="730723"/>
          </a:xfrm>
          <a:prstGeom prst="diamond">
            <a:avLst/>
          </a:prstGeom>
          <a:blipFill dpi="0" rotWithShape="1">
            <a:blip r:embed="rId2">
              <a:alphaModFix amt="6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Run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34345" y="5923997"/>
            <a:ext cx="1932910" cy="480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object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67255" y="5675412"/>
            <a:ext cx="1155987" cy="84669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OK!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57201" y="1916723"/>
            <a:ext cx="4199474" cy="4007274"/>
          </a:xfrm>
          <a:prstGeom prst="wedgeRectCallout">
            <a:avLst>
              <a:gd name="adj1" fmla="val 79216"/>
              <a:gd name="adj2" fmla="val -5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sz="2800" dirty="0"/>
              <a:t>Reduce possibility of error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Leverage information to help </a:t>
            </a:r>
            <a:r>
              <a:rPr lang="en-US" sz="2800" dirty="0" smtClean="0"/>
              <a:t>user </a:t>
            </a:r>
            <a:r>
              <a:rPr lang="en-US" sz="2800" u="sng" dirty="0" smtClean="0"/>
              <a:t>while</a:t>
            </a:r>
            <a:r>
              <a:rPr lang="en-US" sz="2800" dirty="0" smtClean="0"/>
              <a:t> writing tactic</a:t>
            </a:r>
            <a:endParaRPr lang="en-US" sz="2800" u="sng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Extend traditional interactivity model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Don’t need to produce proof objects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1769293" y="5155920"/>
            <a:ext cx="3581399" cy="1462933"/>
          </a:xfrm>
          <a:prstGeom prst="wedgeRectCallout">
            <a:avLst>
              <a:gd name="adj1" fmla="val 105403"/>
              <a:gd name="adj2" fmla="val 64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This is why VeriML </a:t>
            </a:r>
            <a:r>
              <a:rPr lang="en-US" sz="2800" dirty="0" err="1" smtClean="0"/>
              <a:t>metatheory</a:t>
            </a:r>
            <a:r>
              <a:rPr lang="en-US" sz="2800" dirty="0" smtClean="0"/>
              <a:t> is needed</a:t>
            </a:r>
          </a:p>
        </p:txBody>
      </p:sp>
    </p:spTree>
    <p:extLst>
      <p:ext uri="{BB962C8B-B14F-4D97-AF65-F5344CB8AC3E}">
        <p14:creationId xmlns:p14="http://schemas.microsoft.com/office/powerpoint/2010/main" val="22123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3949743"/>
              </p:ext>
            </p:extLst>
          </p:nvPr>
        </p:nvGraphicFramePr>
        <p:xfrm>
          <a:off x="533400" y="3581400"/>
          <a:ext cx="4572000" cy="25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48600" cy="23844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Extensible background reasoning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343400" y="4876800"/>
            <a:ext cx="32766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Trivial details in formal proofs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2072347"/>
            <a:ext cx="1222647" cy="43284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600" y="2286000"/>
            <a:ext cx="3446000" cy="85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6" name="Diamond 5"/>
          <p:cNvSpPr/>
          <p:nvPr/>
        </p:nvSpPr>
        <p:spPr>
          <a:xfrm>
            <a:off x="0" y="3422040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883452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1+1=2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017477" y="2591040"/>
            <a:ext cx="3733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Proof object?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76600"/>
            <a:ext cx="3281340" cy="342900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152400" y="1524000"/>
            <a:ext cx="8686800" cy="3886200"/>
          </a:xfrm>
          <a:prstGeom prst="wedgeRectCallout">
            <a:avLst>
              <a:gd name="adj1" fmla="val 11556"/>
              <a:gd name="adj2" fmla="val 567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ntonis\Downloads\principiaproo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6" y="1698784"/>
            <a:ext cx="8487914" cy="35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ular Callout 18"/>
          <p:cNvSpPr/>
          <p:nvPr/>
        </p:nvSpPr>
        <p:spPr>
          <a:xfrm>
            <a:off x="2362200" y="1676400"/>
            <a:ext cx="3505200" cy="2133600"/>
          </a:xfrm>
          <a:prstGeom prst="wedgeRectCallout">
            <a:avLst>
              <a:gd name="adj1" fmla="val 62178"/>
              <a:gd name="adj2" fmla="val 145673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Actually proved in the second volume. Relies on ~340 pages of proof.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0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Trivial details in formal proofs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2072347"/>
            <a:ext cx="1222647" cy="43284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600" y="2286000"/>
            <a:ext cx="3446000" cy="85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6" name="Diamond 5"/>
          <p:cNvSpPr/>
          <p:nvPr/>
        </p:nvSpPr>
        <p:spPr>
          <a:xfrm>
            <a:off x="0" y="3422040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883452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1+1=2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591284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ym typeface="Wingdings" pitchFamily="2" charset="2"/>
              </a:rPr>
              <a:t> Proof object with 1 rule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application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49253" y="4176960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10000+1=10001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4077" y="5007957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ym typeface="Wingdings" pitchFamily="2" charset="2"/>
              </a:rPr>
              <a:t> Proof object with 10000 rule applications</a:t>
            </a:r>
            <a:endParaRPr lang="en-US" sz="2800" dirty="0"/>
          </a:p>
        </p:txBody>
      </p:sp>
      <p:sp>
        <p:nvSpPr>
          <p:cNvPr id="3" name="Rectangular Callout 2"/>
          <p:cNvSpPr/>
          <p:nvPr/>
        </p:nvSpPr>
        <p:spPr>
          <a:xfrm>
            <a:off x="609600" y="2286000"/>
            <a:ext cx="3962400" cy="2895600"/>
          </a:xfrm>
          <a:prstGeom prst="wedgeRectCallout">
            <a:avLst>
              <a:gd name="adj1" fmla="val 82678"/>
              <a:gd name="adj2" fmla="val -423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Yet these arguments are trivial</a:t>
            </a:r>
          </a:p>
          <a:p>
            <a:pPr algn="ctr"/>
            <a:r>
              <a:rPr lang="en-US" sz="3200" dirty="0" smtClean="0"/>
              <a:t>Based solely on </a:t>
            </a:r>
            <a:r>
              <a:rPr lang="en-US" sz="3200" b="1" dirty="0" smtClean="0"/>
              <a:t>computation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09600" y="2286000"/>
            <a:ext cx="3962400" cy="2895600"/>
          </a:xfrm>
          <a:prstGeom prst="wedgeRectCallout">
            <a:avLst>
              <a:gd name="adj1" fmla="val 69069"/>
              <a:gd name="adj2" fmla="val 264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Yet these arguments </a:t>
            </a:r>
            <a:r>
              <a:rPr lang="en-US" sz="3200" smtClean="0"/>
              <a:t>are trivial</a:t>
            </a:r>
            <a:endParaRPr lang="en-US" sz="3200" dirty="0" smtClean="0"/>
          </a:p>
          <a:p>
            <a:pPr algn="ctr"/>
            <a:r>
              <a:rPr lang="en-US" sz="3200" dirty="0" smtClean="0"/>
              <a:t>Based solely on </a:t>
            </a:r>
            <a:r>
              <a:rPr lang="en-US" sz="3200" b="1" dirty="0" smtClean="0"/>
              <a:t>computation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7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Conversion rule: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background reasoning in logic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2072347"/>
            <a:ext cx="1222647" cy="43284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600" y="2286000"/>
            <a:ext cx="3446000" cy="85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6" name="Diamond 5"/>
          <p:cNvSpPr/>
          <p:nvPr/>
        </p:nvSpPr>
        <p:spPr>
          <a:xfrm>
            <a:off x="0" y="3422040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883452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1+1=2</a:t>
            </a:r>
            <a:endParaRPr lang="en-US" sz="4800" dirty="0"/>
          </a:p>
        </p:txBody>
      </p:sp>
      <p:sp>
        <p:nvSpPr>
          <p:cNvPr id="14" name="Diamond 13"/>
          <p:cNvSpPr/>
          <p:nvPr/>
        </p:nvSpPr>
        <p:spPr>
          <a:xfrm>
            <a:off x="864722" y="4346836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730491"/>
            <a:ext cx="41148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Coq Solution</a:t>
            </a:r>
            <a:br>
              <a:rPr lang="en-US" sz="3200" b="1" dirty="0" smtClean="0"/>
            </a:br>
            <a:endParaRPr lang="en-US" sz="1400" b="1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Add </a:t>
            </a:r>
            <a:r>
              <a:rPr lang="en-US" sz="2400" dirty="0"/>
              <a:t>limited programming language in propositions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“+” is a function in this language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Proof checker checks propositions up to </a:t>
            </a:r>
            <a:r>
              <a:rPr lang="en-US" sz="2400" dirty="0" smtClean="0"/>
              <a:t>computation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Proof omitted!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7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Extensions to conversion?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2072347"/>
            <a:ext cx="1222647" cy="43284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600" y="2286000"/>
            <a:ext cx="3446000" cy="85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6" name="Diamond 5"/>
          <p:cNvSpPr/>
          <p:nvPr/>
        </p:nvSpPr>
        <p:spPr>
          <a:xfrm>
            <a:off x="0" y="3422040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49323" y="148764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1+1=2</a:t>
            </a:r>
            <a:endParaRPr lang="en-US" sz="3200" dirty="0"/>
          </a:p>
        </p:txBody>
      </p:sp>
      <p:sp>
        <p:nvSpPr>
          <p:cNvPr id="14" name="Diamond 13"/>
          <p:cNvSpPr/>
          <p:nvPr/>
        </p:nvSpPr>
        <p:spPr>
          <a:xfrm>
            <a:off x="864722" y="4346836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62600" y="1518423"/>
                <a:ext cx="3047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⊃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18423"/>
                <a:ext cx="304799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2600" y="2011170"/>
                <a:ext cx="2439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011170"/>
                <a:ext cx="243932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4498730" y="2544133"/>
            <a:ext cx="4188069" cy="3856667"/>
          </a:xfrm>
          <a:prstGeom prst="wedgeRectCallout">
            <a:avLst>
              <a:gd name="adj1" fmla="val -69594"/>
              <a:gd name="adj2" fmla="val 15015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CoqMT</a:t>
            </a:r>
            <a:r>
              <a:rPr lang="en-US" sz="2800" b="1" dirty="0" smtClean="0"/>
              <a:t> solution</a:t>
            </a:r>
          </a:p>
          <a:p>
            <a:pPr algn="ctr"/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Add extensions to conversion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Must be careful!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Trusted base &amp; soundness</a:t>
            </a:r>
          </a:p>
          <a:p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/>
              <a:t>No user extensions possible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2354" y="1994903"/>
            <a:ext cx="533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OK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399" y="1994903"/>
            <a:ext cx="533400" cy="524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?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Extensions to conversio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2072347"/>
            <a:ext cx="1222647" cy="43284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600" y="2286000"/>
            <a:ext cx="3446000" cy="856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6" name="Diamond 5"/>
          <p:cNvSpPr/>
          <p:nvPr/>
        </p:nvSpPr>
        <p:spPr>
          <a:xfrm>
            <a:off x="0" y="3422040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4" name="Diamond 13"/>
          <p:cNvSpPr/>
          <p:nvPr/>
        </p:nvSpPr>
        <p:spPr>
          <a:xfrm>
            <a:off x="864722" y="4346836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498730" y="2544133"/>
            <a:ext cx="4188069" cy="4085267"/>
          </a:xfrm>
          <a:prstGeom prst="wedgeRectCallout">
            <a:avLst>
              <a:gd name="adj1" fmla="val -69034"/>
              <a:gd name="adj2" fmla="val 12145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Proof-by-reflection solution</a:t>
            </a:r>
          </a:p>
          <a:p>
            <a:pPr algn="ctr"/>
            <a:endParaRPr lang="en-US" sz="900" b="1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Code verified tactics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As a function in the logic!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Very large overhead (develop FFI anew)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Limited programming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9323" y="148764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1+1=2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62600" y="1518423"/>
                <a:ext cx="3047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⊃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18423"/>
                <a:ext cx="304799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2011170"/>
                <a:ext cx="2439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011170"/>
                <a:ext cx="243932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472354" y="1994903"/>
            <a:ext cx="533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OK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53399" y="1994903"/>
            <a:ext cx="533400" cy="524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?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1903276" y="1295400"/>
            <a:ext cx="1222647" cy="541019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Conversion rule in 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1447800"/>
            <a:ext cx="1981199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VeriML proof</a:t>
            </a:r>
            <a:endParaRPr lang="en-US" sz="2400" dirty="0"/>
          </a:p>
        </p:txBody>
      </p:sp>
      <p:sp>
        <p:nvSpPr>
          <p:cNvPr id="6" name="Diamond 5"/>
          <p:cNvSpPr/>
          <p:nvPr/>
        </p:nvSpPr>
        <p:spPr>
          <a:xfrm>
            <a:off x="-35169" y="2528706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VeriML +</a:t>
            </a:r>
            <a:br>
              <a:rPr lang="en-US" sz="2400" dirty="0" smtClean="0"/>
            </a:br>
            <a:r>
              <a:rPr lang="en-US" sz="2400" dirty="0" smtClean="0"/>
              <a:t>Proof checking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4" name="Diamond 13"/>
          <p:cNvSpPr/>
          <p:nvPr/>
        </p:nvSpPr>
        <p:spPr>
          <a:xfrm>
            <a:off x="829553" y="3453502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295401"/>
            <a:ext cx="3581400" cy="2126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Key insight:</a:t>
            </a:r>
          </a:p>
          <a:p>
            <a:pPr algn="ctr"/>
            <a:r>
              <a:rPr lang="en-US" sz="3200" dirty="0" smtClean="0"/>
              <a:t>conversion is just a hardcoded trusted tactic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1" y="1066800"/>
            <a:ext cx="1904999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Eq. tactic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1" y="1819460"/>
            <a:ext cx="1904999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Arith</a:t>
            </a:r>
            <a:r>
              <a:rPr lang="en-US" sz="2400" dirty="0" smtClean="0"/>
              <a:t> tactic</a:t>
            </a:r>
            <a:endParaRPr lang="en-US" sz="2400" dirty="0"/>
          </a:p>
        </p:txBody>
      </p:sp>
      <p:sp>
        <p:nvSpPr>
          <p:cNvPr id="18" name="Diamond 17"/>
          <p:cNvSpPr/>
          <p:nvPr/>
        </p:nvSpPr>
        <p:spPr>
          <a:xfrm>
            <a:off x="829553" y="3453502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user-defined 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3422040"/>
            <a:ext cx="3581400" cy="15530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but we can trust any tactic with the right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5417 0.3666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417 0.2680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3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49" y="1764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certification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49" y="3060032"/>
            <a:ext cx="8229600" cy="1066800"/>
          </a:xfrm>
        </p:spPr>
        <p:txBody>
          <a:bodyPr>
            <a:normAutofit fontScale="70000" lnSpcReduction="20000"/>
          </a:bodyPr>
          <a:lstStyle/>
          <a:p>
            <a:pPr>
              <a:buFont typeface="Fontin Sans Rg" pitchFamily="50" charset="0"/>
              <a:buChar char="—"/>
            </a:pPr>
            <a:r>
              <a:rPr lang="en-US" dirty="0" err="1" smtClean="0"/>
              <a:t>CompCert</a:t>
            </a:r>
            <a:r>
              <a:rPr lang="en-US" dirty="0" smtClean="0"/>
              <a:t> [Leroy et al]</a:t>
            </a:r>
            <a:endParaRPr lang="en-US" dirty="0"/>
          </a:p>
          <a:p>
            <a:pPr>
              <a:buFont typeface="Fontin Sans Rg" pitchFamily="50" charset="0"/>
              <a:buChar char="—"/>
            </a:pPr>
            <a:r>
              <a:rPr lang="en-US" dirty="0" smtClean="0"/>
              <a:t>seL4 microkernel [Klein et al]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6187" y="39744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athematical theorems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0000" y="5269832"/>
            <a:ext cx="7954399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ontin Sans Rg" pitchFamily="50" charset="0"/>
              <a:buChar char="—"/>
            </a:pPr>
            <a:r>
              <a:rPr lang="en-US" dirty="0" smtClean="0"/>
              <a:t>Four-color theorem [</a:t>
            </a:r>
            <a:r>
              <a:rPr lang="en-US" dirty="0" err="1" smtClean="0"/>
              <a:t>Gonthier</a:t>
            </a:r>
            <a:r>
              <a:rPr lang="en-US" dirty="0" smtClean="0"/>
              <a:t> et al]</a:t>
            </a:r>
          </a:p>
          <a:p>
            <a:pPr>
              <a:buFont typeface="Fontin Sans Rg" pitchFamily="50" charset="0"/>
              <a:buChar char="—"/>
            </a:pPr>
            <a:r>
              <a:rPr lang="en-US" dirty="0" err="1" smtClean="0"/>
              <a:t>Feit</a:t>
            </a:r>
            <a:r>
              <a:rPr lang="en-US" dirty="0" smtClean="0"/>
              <a:t>-Thompson (Odd Order Theorem) [same team]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4522008" y="1688432"/>
            <a:ext cx="3733799" cy="1371600"/>
          </a:xfrm>
          <a:prstGeom prst="wedgeRectCallout">
            <a:avLst>
              <a:gd name="adj1" fmla="val -116524"/>
              <a:gd name="adj2" fmla="val 5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Proof – to – code size ratio:</a:t>
            </a:r>
            <a:br>
              <a:rPr lang="en-US" sz="2400" dirty="0" smtClean="0"/>
            </a:br>
            <a:r>
              <a:rPr lang="en-US" sz="2400" dirty="0" smtClean="0"/>
              <a:t>~ 8 lines – to - 1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32312" y="3402932"/>
            <a:ext cx="4113189" cy="1143000"/>
          </a:xfrm>
          <a:prstGeom prst="wedgeRectCallout">
            <a:avLst>
              <a:gd name="adj1" fmla="val -116504"/>
              <a:gd name="adj2" fmla="val -349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20 </a:t>
            </a:r>
            <a:r>
              <a:rPr lang="en-US" sz="2400" dirty="0" err="1" smtClean="0"/>
              <a:t>p.y</a:t>
            </a:r>
            <a:r>
              <a:rPr lang="en-US" sz="2400" dirty="0" smtClean="0"/>
              <a:t>. of proof for</a:t>
            </a:r>
            <a:br>
              <a:rPr lang="en-US" sz="2400" dirty="0" smtClean="0"/>
            </a:br>
            <a:r>
              <a:rPr lang="en-US" sz="2400" dirty="0" smtClean="0"/>
              <a:t>2 </a:t>
            </a:r>
            <a:r>
              <a:rPr lang="en-US" sz="2400" dirty="0" err="1" smtClean="0"/>
              <a:t>p.y</a:t>
            </a:r>
            <a:r>
              <a:rPr lang="en-US" sz="2400" dirty="0" smtClean="0"/>
              <a:t>. of development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36188" y="4279232"/>
            <a:ext cx="3558862" cy="1219200"/>
          </a:xfrm>
          <a:prstGeom prst="wedgeRectCallout">
            <a:avLst>
              <a:gd name="adj1" fmla="val 66540"/>
              <a:gd name="adj2" fmla="val 73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Started May 2006</a:t>
            </a:r>
            <a:br>
              <a:rPr lang="en-US" sz="2400" dirty="0" smtClean="0"/>
            </a:br>
            <a:r>
              <a:rPr lang="en-US" sz="2400" dirty="0" smtClean="0"/>
              <a:t>Finished last week!</a:t>
            </a:r>
            <a:br>
              <a:rPr lang="en-US" sz="2400" dirty="0" smtClean="0"/>
            </a:br>
            <a:r>
              <a:rPr lang="en-US" sz="2400" dirty="0" smtClean="0"/>
              <a:t>~1.3 weeks per page</a:t>
            </a:r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7668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Large formal proofs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are possible and useful!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314" y="741524"/>
            <a:ext cx="6851558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require huge manual effort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6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Conversion rule in 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3276" y="1295400"/>
            <a:ext cx="1222647" cy="541019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1447800"/>
            <a:ext cx="1981199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VeriML proof</a:t>
            </a:r>
            <a:endParaRPr lang="en-US" sz="2400" dirty="0"/>
          </a:p>
        </p:txBody>
      </p:sp>
      <p:sp>
        <p:nvSpPr>
          <p:cNvPr id="6" name="Diamond 5"/>
          <p:cNvSpPr/>
          <p:nvPr/>
        </p:nvSpPr>
        <p:spPr>
          <a:xfrm>
            <a:off x="-35169" y="2528706"/>
            <a:ext cx="5029200" cy="2216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VeriML +</a:t>
            </a:r>
            <a:br>
              <a:rPr lang="en-US" sz="2400" dirty="0" smtClean="0"/>
            </a:br>
            <a:r>
              <a:rPr lang="en-US" sz="2400" dirty="0" smtClean="0"/>
              <a:t>Proof checking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53000" y="1295401"/>
            <a:ext cx="3581400" cy="2126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Key insight:</a:t>
            </a:r>
          </a:p>
          <a:p>
            <a:pPr algn="ctr"/>
            <a:r>
              <a:rPr lang="en-US" sz="3200" dirty="0" smtClean="0"/>
              <a:t>conversion is just a hardcoded trusted tactic</a:t>
            </a:r>
            <a:endParaRPr lang="en-US" sz="3200" dirty="0"/>
          </a:p>
        </p:txBody>
      </p:sp>
      <p:sp>
        <p:nvSpPr>
          <p:cNvPr id="18" name="Diamond 17"/>
          <p:cNvSpPr/>
          <p:nvPr/>
        </p:nvSpPr>
        <p:spPr>
          <a:xfrm>
            <a:off x="829553" y="3453502"/>
            <a:ext cx="3299754" cy="129196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user-defined conversion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3422040"/>
            <a:ext cx="3581400" cy="15530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but we can trust any tactic with the right type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953000" y="4975123"/>
            <a:ext cx="3581400" cy="142567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none of them needs to be hardcoded!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9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213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000147"/>
            <a:ext cx="8610600" cy="173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Normal type-checking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3733800"/>
            <a:ext cx="8610600" cy="1371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Stage one</a:t>
            </a:r>
          </a:p>
          <a:p>
            <a:r>
              <a:rPr lang="en-US" sz="2000" b="1" dirty="0" smtClean="0"/>
              <a:t>evaluation</a:t>
            </a:r>
            <a:br>
              <a:rPr lang="en-US" sz="2000" b="1" dirty="0" smtClean="0"/>
            </a:br>
            <a:r>
              <a:rPr lang="en-US" sz="2000" b="1" dirty="0" smtClean="0"/>
              <a:t>without producing</a:t>
            </a:r>
            <a:br>
              <a:rPr lang="en-US" sz="2000" b="1" dirty="0" smtClean="0"/>
            </a:br>
            <a:r>
              <a:rPr lang="en-US" sz="2000" b="1" dirty="0" smtClean="0"/>
              <a:t>proof objects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5105401"/>
            <a:ext cx="8610600" cy="95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Normal</a:t>
            </a:r>
          </a:p>
          <a:p>
            <a:r>
              <a:rPr lang="en-US" sz="2000" b="1" dirty="0" smtClean="0"/>
              <a:t>evaluation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Conversion rule in 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306369" y="2000148"/>
            <a:ext cx="6553200" cy="2968640"/>
          </a:xfrm>
          <a:prstGeom prst="diamond">
            <a:avLst/>
          </a:prstGeom>
          <a:noFill/>
          <a:ln w="5715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062443" y="1143000"/>
            <a:ext cx="971848" cy="53984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1274113"/>
            <a:ext cx="3499151" cy="633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VeriML </a:t>
            </a:r>
            <a:r>
              <a:rPr lang="en-US" sz="2000" dirty="0" smtClean="0"/>
              <a:t>proofs, tactics, etc.</a:t>
            </a:r>
            <a:endParaRPr lang="en-US" sz="2000" dirty="0"/>
          </a:p>
        </p:txBody>
      </p:sp>
      <p:sp>
        <p:nvSpPr>
          <p:cNvPr id="6" name="Diamond 5"/>
          <p:cNvSpPr/>
          <p:nvPr/>
        </p:nvSpPr>
        <p:spPr>
          <a:xfrm>
            <a:off x="2549582" y="2000147"/>
            <a:ext cx="3997569" cy="184209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VeriML </a:t>
            </a:r>
            <a:r>
              <a:rPr lang="en-US" sz="2000" dirty="0" smtClean="0"/>
              <a:t>Type- &amp;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Proof- checking</a:t>
            </a:r>
            <a:endParaRPr lang="en-US" sz="2000" dirty="0" smtClean="0"/>
          </a:p>
        </p:txBody>
      </p:sp>
      <p:sp>
        <p:nvSpPr>
          <p:cNvPr id="18" name="Diamond 17"/>
          <p:cNvSpPr/>
          <p:nvPr/>
        </p:nvSpPr>
        <p:spPr>
          <a:xfrm>
            <a:off x="3236925" y="3895183"/>
            <a:ext cx="2622881" cy="107360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user-defined conversion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236924" y="4984622"/>
            <a:ext cx="2622881" cy="1073604"/>
          </a:xfrm>
          <a:prstGeom prst="diamon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2000"/>
                      </a14:imgEffect>
                      <a14:imgEffect>
                        <a14:saturation sat="400000"/>
                      </a14:imgEffect>
                      <a14:imgEffect>
                        <a14:brightnessContrast contrast="-74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Run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642" y="275975"/>
            <a:ext cx="7900957" cy="3046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smaller proof checker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can still generate full proof objects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soundness guaranteed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extensions to conversion are cheap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extensible static checking</a:t>
            </a:r>
            <a:r>
              <a:rPr lang="en-US" sz="3200" dirty="0" smtClean="0"/>
              <a:t> for proofs and tactics as well!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3429000"/>
            <a:ext cx="8382000" cy="3112490"/>
          </a:xfrm>
          <a:prstGeom prst="wedgeRectCallout">
            <a:avLst>
              <a:gd name="adj1" fmla="val 5936"/>
              <a:gd name="adj2" fmla="val -66277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lang="en-US" sz="3200" dirty="0" smtClean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94701659"/>
              </p:ext>
            </p:extLst>
          </p:nvPr>
        </p:nvGraphicFramePr>
        <p:xfrm>
          <a:off x="381001" y="3581401"/>
          <a:ext cx="8382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93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  <p:bldGraphic spid="2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28917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</a:rPr>
              <a:t>Formal details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Logic Language ..........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150470" cy="2743200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constructive higher-order logic with inductive definitions</a:t>
            </a:r>
          </a:p>
          <a:p>
            <a:pPr>
              <a:buFontTx/>
              <a:buChar char="-"/>
            </a:pPr>
            <a:r>
              <a:rPr lang="en-US" sz="2800" dirty="0"/>
              <a:t>m</a:t>
            </a:r>
            <a:r>
              <a:rPr lang="en-US" sz="2800" dirty="0" smtClean="0"/>
              <a:t>inimal shared core logic of most proof assistants</a:t>
            </a:r>
          </a:p>
          <a:p>
            <a:pPr>
              <a:buFontTx/>
              <a:buChar char="-"/>
            </a:pPr>
            <a:r>
              <a:rPr lang="en-US" sz="2800" dirty="0" smtClean="0"/>
              <a:t>CIC/MLTT minus the complexities </a:t>
            </a:r>
            <a:r>
              <a:rPr lang="en-US" sz="2000" dirty="0" smtClean="0"/>
              <a:t>(dependency, universes)</a:t>
            </a:r>
            <a:endParaRPr lang="en-US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0" y="639762"/>
            <a:ext cx="1663851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1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29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Logic Language ..........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99" y="411162"/>
            <a:ext cx="1663851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859826"/>
                  </p:ext>
                </p:extLst>
              </p:nvPr>
            </p:nvGraphicFramePr>
            <p:xfrm>
              <a:off x="609600" y="1371600"/>
              <a:ext cx="8061097" cy="44994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2297"/>
                    <a:gridCol w="543445"/>
                    <a:gridCol w="7155355"/>
                  </a:tblGrid>
                  <a:tr h="123393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objects of the domain of discourse</a:t>
                          </a:r>
                          <a:br>
                            <a:rPr lang="en-US" sz="2800" dirty="0" smtClean="0"/>
                          </a:br>
                          <a:r>
                            <a:rPr lang="en-US" sz="2800" dirty="0" smtClean="0"/>
                            <a:t>and</a:t>
                          </a:r>
                          <a:r>
                            <a:rPr lang="en-US" sz="2800" baseline="0" dirty="0" smtClean="0"/>
                            <a:t> functions between them</a:t>
                          </a:r>
                          <a:endParaRPr lang="en-US" sz="2800" dirty="0" smtClean="0"/>
                        </a:p>
                        <a:p>
                          <a:r>
                            <a:rPr lang="en-US" sz="2800" dirty="0" smtClean="0"/>
                            <a:t>e.g.</a:t>
                          </a:r>
                          <a:r>
                            <a:rPr lang="en-US" sz="2800" baseline="0" dirty="0" smtClean="0"/>
                            <a:t> 0, 1, 2 … | plus | nil | cons d </a:t>
                          </a:r>
                          <a:r>
                            <a:rPr lang="en-US" sz="2800" baseline="0" dirty="0" err="1" smtClean="0"/>
                            <a:t>d</a:t>
                          </a:r>
                          <a:r>
                            <a:rPr lang="en-US" sz="2800" baseline="0" dirty="0" smtClean="0"/>
                            <a:t>’ | …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486094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propositions (HOL</a:t>
                          </a:r>
                          <a:r>
                            <a:rPr lang="en-US" sz="2800" baseline="0" dirty="0" smtClean="0"/>
                            <a:t> therefore 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2800" baseline="0" dirty="0" smtClean="0"/>
                            <a:t>d) 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5858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proof objects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560877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K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kinds classifying domain</a:t>
                          </a:r>
                          <a:r>
                            <a:rPr lang="en-US" sz="2800" baseline="0" dirty="0" smtClean="0"/>
                            <a:t> objects</a:t>
                          </a:r>
                          <a:br>
                            <a:rPr lang="en-US" sz="2800" baseline="0" dirty="0" smtClean="0"/>
                          </a:br>
                          <a:r>
                            <a:rPr lang="en-US" sz="2800" baseline="0" dirty="0" smtClean="0"/>
                            <a:t>e.g. Nat | List | Prop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560877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d</a:t>
                          </a:r>
                          <a:r>
                            <a:rPr lang="en-US" sz="2800" baseline="0" dirty="0" smtClean="0"/>
                            <a:t> |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800" dirty="0" smtClean="0"/>
                            <a:t> | 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4860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variable contexts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859826"/>
                  </p:ext>
                </p:extLst>
              </p:nvPr>
            </p:nvGraphicFramePr>
            <p:xfrm>
              <a:off x="609600" y="1371600"/>
              <a:ext cx="8061097" cy="44994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2297"/>
                    <a:gridCol w="543445"/>
                    <a:gridCol w="7155355"/>
                  </a:tblGrid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objects of the domain of discourse</a:t>
                          </a:r>
                          <a:br>
                            <a:rPr lang="en-US" sz="2800" dirty="0" smtClean="0"/>
                          </a:br>
                          <a:r>
                            <a:rPr lang="en-US" sz="2800" dirty="0" smtClean="0"/>
                            <a:t>and</a:t>
                          </a:r>
                          <a:r>
                            <a:rPr lang="en-US" sz="2800" baseline="0" dirty="0" smtClean="0"/>
                            <a:t> functions between them</a:t>
                          </a:r>
                          <a:endParaRPr lang="en-US" sz="2800" dirty="0" smtClean="0"/>
                        </a:p>
                        <a:p>
                          <a:r>
                            <a:rPr lang="en-US" sz="2800" dirty="0" smtClean="0"/>
                            <a:t>e.g.</a:t>
                          </a:r>
                          <a:r>
                            <a:rPr lang="en-US" sz="2800" baseline="0" dirty="0" smtClean="0"/>
                            <a:t> 0, 1, 2 … | plus | nil | cons d </a:t>
                          </a:r>
                          <a:r>
                            <a:rPr lang="en-US" sz="2800" baseline="0" dirty="0" err="1" smtClean="0"/>
                            <a:t>d</a:t>
                          </a:r>
                          <a:r>
                            <a:rPr lang="en-US" sz="2800" baseline="0" dirty="0" smtClean="0"/>
                            <a:t>’ | …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02" t="-276471" r="-85" b="-536471"/>
                          </a:stretch>
                        </a:blipFill>
                      </a:tcPr>
                    </a:tc>
                  </a:tr>
                  <a:tr h="585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33333" r="-2142373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proof objects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K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kinds classifying domain</a:t>
                          </a:r>
                          <a:r>
                            <a:rPr lang="en-US" sz="2800" baseline="0" dirty="0" smtClean="0"/>
                            <a:t> objects</a:t>
                          </a:r>
                          <a:br>
                            <a:rPr lang="en-US" sz="2800" baseline="0" dirty="0" smtClean="0"/>
                          </a:br>
                          <a:r>
                            <a:rPr lang="en-US" sz="2800" baseline="0" dirty="0" smtClean="0"/>
                            <a:t>e.g. Nat | List | Prop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560877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02" t="-620652" r="-85" b="-12282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80000" r="-2142373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:=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variable contexts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22172" r="65129" b="61658"/>
          <a:stretch/>
        </p:blipFill>
        <p:spPr bwMode="auto">
          <a:xfrm>
            <a:off x="609600" y="3810000"/>
            <a:ext cx="457200" cy="55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22172" r="65129" b="61658"/>
          <a:stretch/>
        </p:blipFill>
        <p:spPr bwMode="auto">
          <a:xfrm>
            <a:off x="2525889" y="4758267"/>
            <a:ext cx="457200" cy="55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29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Logic Language ..........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Typing </a:t>
            </a:r>
            <a:r>
              <a:rPr lang="en-US" dirty="0" err="1" smtClean="0">
                <a:solidFill>
                  <a:schemeClr val="accent1"/>
                </a:solidFill>
              </a:rPr>
              <a:t>judgements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3700"/>
            <a:ext cx="1663851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0" y="2362200"/>
            <a:ext cx="8330319" cy="1323975"/>
            <a:chOff x="533400" y="2362200"/>
            <a:chExt cx="8330319" cy="13239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2"/>
            <a:stretch/>
          </p:blipFill>
          <p:spPr bwMode="auto">
            <a:xfrm>
              <a:off x="1167516" y="2362200"/>
              <a:ext cx="7696203" cy="1323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578"/>
            <a:stretch/>
          </p:blipFill>
          <p:spPr bwMode="auto">
            <a:xfrm>
              <a:off x="533400" y="2362200"/>
              <a:ext cx="634116" cy="1323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634839" y="4814093"/>
            <a:ext cx="5755232" cy="464080"/>
            <a:chOff x="1873954" y="4641320"/>
            <a:chExt cx="5079295" cy="409575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4"/>
            <a:stretch/>
          </p:blipFill>
          <p:spPr bwMode="auto">
            <a:xfrm>
              <a:off x="2506132" y="4641320"/>
              <a:ext cx="4447117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020"/>
            <a:stretch/>
          </p:blipFill>
          <p:spPr bwMode="auto">
            <a:xfrm>
              <a:off x="1873954" y="4641320"/>
              <a:ext cx="632178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own Arrow 5"/>
          <p:cNvSpPr/>
          <p:nvPr/>
        </p:nvSpPr>
        <p:spPr>
          <a:xfrm>
            <a:off x="3967690" y="3810000"/>
            <a:ext cx="762000" cy="8858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ML core (recursion, strict evaluation, algebraic data types, higher-order functions, polymorphism, mutable references, I/O)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78271" y="3644444"/>
                <a:ext cx="54864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dependently typed constructs for manipulating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𝜆</m:t>
                    </m:r>
                    <m:r>
                      <a:rPr lang="en-US" sz="3200" i="1">
                        <a:latin typeface="Cambria Math"/>
                      </a:rPr>
                      <m:t>𝐻𝑂𝐿</m:t>
                    </m:r>
                  </m:oMath>
                </a14:m>
                <a:r>
                  <a:rPr lang="en-US" sz="3200" dirty="0"/>
                  <a:t> terms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71" y="3644444"/>
                <a:ext cx="54864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778" t="-7345" r="-45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us 9"/>
          <p:cNvSpPr/>
          <p:nvPr/>
        </p:nvSpPr>
        <p:spPr>
          <a:xfrm>
            <a:off x="4111978" y="2868333"/>
            <a:ext cx="762000" cy="76200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81000" y="1191934"/>
            <a:ext cx="8077200" cy="1676399"/>
            <a:chOff x="381000" y="762000"/>
            <a:chExt cx="8077200" cy="1676399"/>
          </a:xfrm>
        </p:grpSpPr>
        <p:sp>
          <p:nvSpPr>
            <p:cNvPr id="13" name="Rectangular Callout 12"/>
            <p:cNvSpPr/>
            <p:nvPr/>
          </p:nvSpPr>
          <p:spPr>
            <a:xfrm>
              <a:off x="381000" y="762000"/>
              <a:ext cx="8077200" cy="1676399"/>
            </a:xfrm>
            <a:prstGeom prst="wedgeRectCallout">
              <a:avLst>
                <a:gd name="adj1" fmla="val 6585"/>
                <a:gd name="adj2" fmla="val 97142"/>
              </a:avLst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keep logical types at the computational level</a:t>
              </a:r>
            </a:p>
            <a:p>
              <a:pPr algn="ctr"/>
              <a:endParaRPr lang="en-US" sz="4400" dirty="0" smtClean="0"/>
            </a:p>
            <a:p>
              <a:pPr algn="ctr"/>
              <a:r>
                <a:rPr lang="en-US" sz="2400" dirty="0" smtClean="0"/>
                <a:t>(embedding typed object lang. in typed meta lang.)</a:t>
              </a: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4" r="1664"/>
            <a:stretch/>
          </p:blipFill>
          <p:spPr bwMode="auto">
            <a:xfrm>
              <a:off x="2291644" y="1447800"/>
              <a:ext cx="4939426" cy="464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" r="88020"/>
            <a:stretch/>
          </p:blipFill>
          <p:spPr bwMode="auto">
            <a:xfrm>
              <a:off x="1665647" y="1447800"/>
              <a:ext cx="625995" cy="464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47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VeriML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ML core (recursion, strict evaluation, algebraic data types, higher-order functions, polymorphism, mutable references, I/O)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78271" y="3644444"/>
                <a:ext cx="54864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dependently typed constructs for manipulating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𝜆</m:t>
                    </m:r>
                    <m:r>
                      <a:rPr lang="en-US" sz="3200" i="1">
                        <a:latin typeface="Cambria Math"/>
                      </a:rPr>
                      <m:t>𝐻𝑂𝐿</m:t>
                    </m:r>
                  </m:oMath>
                </a14:m>
                <a:r>
                  <a:rPr lang="en-US" sz="3200" dirty="0"/>
                  <a:t> terms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71" y="3644444"/>
                <a:ext cx="54864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778" t="-7345" r="-45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us 9"/>
          <p:cNvSpPr/>
          <p:nvPr/>
        </p:nvSpPr>
        <p:spPr>
          <a:xfrm>
            <a:off x="4111978" y="2868333"/>
            <a:ext cx="762000" cy="76200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380999" y="4706721"/>
            <a:ext cx="3730979" cy="1259844"/>
          </a:xfrm>
          <a:prstGeom prst="wedgeRectCallout">
            <a:avLst>
              <a:gd name="adj1" fmla="val 60873"/>
              <a:gd name="adj2" fmla="val -2540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proofs with hypotheses,</a:t>
            </a:r>
            <a:br>
              <a:rPr lang="en-US" sz="2400" dirty="0" smtClean="0"/>
            </a:br>
            <a:r>
              <a:rPr lang="en-US" sz="2400" dirty="0" smtClean="0"/>
              <a:t>propositions with free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29200" y="4419600"/>
            <a:ext cx="233547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380999" y="4712968"/>
            <a:ext cx="3730979" cy="1259844"/>
          </a:xfrm>
          <a:prstGeom prst="wedgeRectCallout">
            <a:avLst>
              <a:gd name="adj1" fmla="val 59663"/>
              <a:gd name="adj2" fmla="val 2388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proofs with hypotheses,</a:t>
            </a:r>
            <a:br>
              <a:rPr lang="en-US" sz="2400" dirty="0" smtClean="0"/>
            </a:br>
            <a:r>
              <a:rPr lang="en-US" sz="2400" dirty="0" smtClean="0"/>
              <a:t>propositions with free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92978" y="4683755"/>
                <a:ext cx="3859472" cy="65288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o</a:t>
                </a:r>
                <a:r>
                  <a:rPr lang="en-US" sz="3200" dirty="0" smtClean="0"/>
                  <a:t>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 smtClean="0"/>
                  <a:t> terms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78" y="4683755"/>
                <a:ext cx="3859472" cy="6528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481255" y="5342890"/>
                <a:ext cx="3859472" cy="65288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 smtClean="0"/>
                  <a:t> var. contexts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55" y="5342890"/>
                <a:ext cx="3859472" cy="6528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68589" y="5458335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, hypotheses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>
              <a:xfrm>
                <a:off x="2401710" y="2001167"/>
                <a:ext cx="3730979" cy="1259844"/>
              </a:xfrm>
              <a:prstGeom prst="wedgeRectCallout">
                <a:avLst>
                  <a:gd name="adj1" fmla="val 46653"/>
                  <a:gd name="adj2" fmla="val 160080"/>
                </a:avLst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contextual or meta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terms</a:t>
                </a: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10" y="2001167"/>
                <a:ext cx="3730979" cy="1259844"/>
              </a:xfrm>
              <a:prstGeom prst="wedgeRectCallout">
                <a:avLst>
                  <a:gd name="adj1" fmla="val 46653"/>
                  <a:gd name="adj2" fmla="val 160080"/>
                </a:avLst>
              </a:prstGeom>
              <a:blipFill rotWithShape="1">
                <a:blip r:embed="rId5"/>
                <a:stretch>
                  <a:fillRect l="-2107" r="-1621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267200" y="4495800"/>
            <a:ext cx="4191000" cy="14770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19" grpId="0" animBg="1"/>
      <p:bldP spid="21" grpId="0" animBg="1"/>
      <p:bldP spid="7" grpId="1"/>
      <p:bldP spid="7" grpId="2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terms and types,</a:t>
                </a:r>
                <a:br>
                  <a:rPr lang="en-US" dirty="0" smtClean="0">
                    <a:solidFill>
                      <a:schemeClr val="accent1"/>
                    </a:solidFill>
                  </a:rPr>
                </a:br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variables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t="-16489" b="-2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2351053"/>
            <a:ext cx="7715250" cy="29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190067" y="4061962"/>
            <a:ext cx="1295400" cy="1219200"/>
            <a:chOff x="6080587" y="6286502"/>
            <a:chExt cx="990600" cy="1072663"/>
          </a:xfrm>
        </p:grpSpPr>
        <p:sp>
          <p:nvSpPr>
            <p:cNvPr id="19" name="Rectangle 18"/>
            <p:cNvSpPr/>
            <p:nvPr/>
          </p:nvSpPr>
          <p:spPr>
            <a:xfrm>
              <a:off x="6080587" y="6292364"/>
              <a:ext cx="990600" cy="1066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2279" y="6286502"/>
              <a:ext cx="339969" cy="4572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2 27"/>
              <p:cNvSpPr/>
              <p:nvPr/>
            </p:nvSpPr>
            <p:spPr>
              <a:xfrm>
                <a:off x="3361267" y="1728754"/>
                <a:ext cx="1524000" cy="622299"/>
              </a:xfrm>
              <a:prstGeom prst="borderCallout2">
                <a:avLst>
                  <a:gd name="adj1" fmla="val 69544"/>
                  <a:gd name="adj2" fmla="val -4792"/>
                  <a:gd name="adj3" fmla="val 68785"/>
                  <a:gd name="adj4" fmla="val -25270"/>
                  <a:gd name="adj5" fmla="val 117298"/>
                  <a:gd name="adj6" fmla="val -4300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𝑃𝑟𝑜𝑝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Line Callout 2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67" y="1728754"/>
                <a:ext cx="1524000" cy="622299"/>
              </a:xfrm>
              <a:prstGeom prst="borderCallout2">
                <a:avLst>
                  <a:gd name="adj1" fmla="val 69544"/>
                  <a:gd name="adj2" fmla="val -4792"/>
                  <a:gd name="adj3" fmla="val 68785"/>
                  <a:gd name="adj4" fmla="val -25270"/>
                  <a:gd name="adj5" fmla="val 117298"/>
                  <a:gd name="adj6" fmla="val -43005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Callout 1 26"/>
          <p:cNvSpPr/>
          <p:nvPr/>
        </p:nvSpPr>
        <p:spPr>
          <a:xfrm>
            <a:off x="1246010" y="1655515"/>
            <a:ext cx="1219200" cy="622299"/>
          </a:xfrm>
          <a:prstGeom prst="borderCallout1">
            <a:avLst>
              <a:gd name="adj1" fmla="val 105995"/>
              <a:gd name="adj2" fmla="val 49870"/>
              <a:gd name="adj3" fmla="val 126715"/>
              <a:gd name="adj4" fmla="val 42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Line Callout 2 31"/>
              <p:cNvSpPr/>
              <p:nvPr/>
            </p:nvSpPr>
            <p:spPr>
              <a:xfrm>
                <a:off x="4887972" y="2843107"/>
                <a:ext cx="1524000" cy="622299"/>
              </a:xfrm>
              <a:prstGeom prst="borderCallout2">
                <a:avLst>
                  <a:gd name="adj1" fmla="val 69544"/>
                  <a:gd name="adj2" fmla="val -4792"/>
                  <a:gd name="adj3" fmla="val 68785"/>
                  <a:gd name="adj4" fmla="val -25270"/>
                  <a:gd name="adj5" fmla="val 117298"/>
                  <a:gd name="adj6" fmla="val -4300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Line Callout 2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972" y="2843107"/>
                <a:ext cx="1524000" cy="622299"/>
              </a:xfrm>
              <a:prstGeom prst="borderCallout2">
                <a:avLst>
                  <a:gd name="adj1" fmla="val 69544"/>
                  <a:gd name="adj2" fmla="val -4792"/>
                  <a:gd name="adj3" fmla="val 68785"/>
                  <a:gd name="adj4" fmla="val -25270"/>
                  <a:gd name="adj5" fmla="val 117298"/>
                  <a:gd name="adj6" fmla="val -4300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190067" y="4061962"/>
            <a:ext cx="1295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230872" y="4381917"/>
            <a:ext cx="2854636" cy="582620"/>
            <a:chOff x="5222405" y="4129610"/>
            <a:chExt cx="2854636" cy="58262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61" y="4129611"/>
              <a:ext cx="2847580" cy="57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5222405" y="4129610"/>
              <a:ext cx="2854636" cy="57928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43800" y="4132941"/>
              <a:ext cx="357533" cy="579289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Line Callout 2 37"/>
              <p:cNvSpPr/>
              <p:nvPr/>
            </p:nvSpPr>
            <p:spPr>
              <a:xfrm>
                <a:off x="381000" y="4790717"/>
                <a:ext cx="4106333" cy="774699"/>
              </a:xfrm>
              <a:prstGeom prst="borderCallout2">
                <a:avLst>
                  <a:gd name="adj1" fmla="val 62585"/>
                  <a:gd name="adj2" fmla="val 99661"/>
                  <a:gd name="adj3" fmla="val 60219"/>
                  <a:gd name="adj4" fmla="val 109163"/>
                  <a:gd name="adj5" fmla="val 23444"/>
                  <a:gd name="adj6" fmla="val 11849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Meta term of type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Φ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</a:rPr>
                      <m:t>⊃</m:t>
                    </m:r>
                    <m:r>
                      <a:rPr lang="en-US" sz="24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Line Callout 2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90717"/>
                <a:ext cx="4106333" cy="774699"/>
              </a:xfrm>
              <a:prstGeom prst="borderCallout2">
                <a:avLst>
                  <a:gd name="adj1" fmla="val 62585"/>
                  <a:gd name="adj2" fmla="val 99661"/>
                  <a:gd name="adj3" fmla="val 60219"/>
                  <a:gd name="adj4" fmla="val 109163"/>
                  <a:gd name="adj5" fmla="val 23444"/>
                  <a:gd name="adj6" fmla="val 118490"/>
                </a:avLst>
              </a:prstGeom>
              <a:blipFill rotWithShape="1">
                <a:blip r:embed="rId7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Line Callout 2 38"/>
              <p:cNvSpPr/>
              <p:nvPr/>
            </p:nvSpPr>
            <p:spPr>
              <a:xfrm>
                <a:off x="2984188" y="5565416"/>
                <a:ext cx="3802158" cy="572914"/>
              </a:xfrm>
              <a:prstGeom prst="borderCallout2">
                <a:avLst>
                  <a:gd name="adj1" fmla="val -423"/>
                  <a:gd name="adj2" fmla="val 77029"/>
                  <a:gd name="adj3" fmla="val -50179"/>
                  <a:gd name="adj4" fmla="val 76911"/>
                  <a:gd name="adj5" fmla="val -105798"/>
                  <a:gd name="adj6" fmla="val 12372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</a:t>
                </a:r>
                <a:r>
                  <a:rPr lang="en-US" sz="2400" dirty="0" smtClean="0"/>
                  <a:t>eta </a:t>
                </a:r>
                <a:r>
                  <a:rPr lang="en-US" sz="2400" dirty="0" err="1" smtClean="0"/>
                  <a:t>var</a:t>
                </a:r>
                <a:r>
                  <a:rPr lang="en-US" sz="2400" dirty="0" smtClean="0"/>
                  <a:t> of type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Line Callout 2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188" y="5565416"/>
                <a:ext cx="3802158" cy="572914"/>
              </a:xfrm>
              <a:prstGeom prst="borderCallout2">
                <a:avLst>
                  <a:gd name="adj1" fmla="val -423"/>
                  <a:gd name="adj2" fmla="val 77029"/>
                  <a:gd name="adj3" fmla="val -50179"/>
                  <a:gd name="adj4" fmla="val 76911"/>
                  <a:gd name="adj5" fmla="val -105798"/>
                  <a:gd name="adj6" fmla="val 123724"/>
                </a:avLst>
              </a:prstGeom>
              <a:blipFill rotWithShape="1">
                <a:blip r:embed="rId8"/>
                <a:stretch>
                  <a:fillRect l="-1809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Line Callout 2 39"/>
              <p:cNvSpPr/>
              <p:nvPr/>
            </p:nvSpPr>
            <p:spPr>
              <a:xfrm>
                <a:off x="3369616" y="1728754"/>
                <a:ext cx="1524000" cy="622299"/>
              </a:xfrm>
              <a:prstGeom prst="borderCallout2">
                <a:avLst>
                  <a:gd name="adj1" fmla="val 111268"/>
                  <a:gd name="adj2" fmla="val 49282"/>
                  <a:gd name="adj3" fmla="val 175815"/>
                  <a:gd name="adj4" fmla="val 49544"/>
                  <a:gd name="adj5" fmla="val 302332"/>
                  <a:gd name="adj6" fmla="val -3782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𝑃𝑟𝑜𝑝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Line Callout 2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16" y="1728754"/>
                <a:ext cx="1524000" cy="622299"/>
              </a:xfrm>
              <a:prstGeom prst="borderCallout2">
                <a:avLst>
                  <a:gd name="adj1" fmla="val 111268"/>
                  <a:gd name="adj2" fmla="val 49282"/>
                  <a:gd name="adj3" fmla="val 175815"/>
                  <a:gd name="adj4" fmla="val 49544"/>
                  <a:gd name="adj5" fmla="val 302332"/>
                  <a:gd name="adj6" fmla="val -3782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Line Callout 2 40"/>
              <p:cNvSpPr/>
              <p:nvPr/>
            </p:nvSpPr>
            <p:spPr>
              <a:xfrm>
                <a:off x="3363972" y="1728753"/>
                <a:ext cx="1524000" cy="622299"/>
              </a:xfrm>
              <a:prstGeom prst="borderCallout2">
                <a:avLst>
                  <a:gd name="adj1" fmla="val 111268"/>
                  <a:gd name="adj2" fmla="val 49282"/>
                  <a:gd name="adj3" fmla="val 170373"/>
                  <a:gd name="adj4" fmla="val 49545"/>
                  <a:gd name="adj5" fmla="val 289633"/>
                  <a:gd name="adj6" fmla="val -9041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𝑃𝑟𝑜𝑝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Line Callout 2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72" y="1728753"/>
                <a:ext cx="1524000" cy="622299"/>
              </a:xfrm>
              <a:prstGeom prst="borderCallout2">
                <a:avLst>
                  <a:gd name="adj1" fmla="val 111268"/>
                  <a:gd name="adj2" fmla="val 49282"/>
                  <a:gd name="adj3" fmla="val 170373"/>
                  <a:gd name="adj4" fmla="val 49545"/>
                  <a:gd name="adj5" fmla="val 289633"/>
                  <a:gd name="adj6" fmla="val -90413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0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2" grpId="0" animBg="1"/>
      <p:bldP spid="29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terms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9449" y="1905000"/>
                <a:ext cx="421750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b="0" dirty="0" smtClean="0"/>
                  <a:t>T :=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/>
                          </a:rPr>
                          <m:t>Φ</m:t>
                        </m:r>
                      </m:e>
                    </m:d>
                    <m:r>
                      <a:rPr lang="en-US" sz="8000" b="0" i="1" smtClean="0">
                        <a:latin typeface="Cambria Math"/>
                      </a:rPr>
                      <m:t> </m:t>
                    </m:r>
                    <m:r>
                      <a:rPr lang="en-US" sz="8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449" y="1905000"/>
                <a:ext cx="4217501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2446" t="-19355" b="-4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533400" y="3124200"/>
            <a:ext cx="2375451" cy="609600"/>
          </a:xfrm>
          <a:prstGeom prst="wedgeRectCallout">
            <a:avLst>
              <a:gd name="adj1" fmla="val 37074"/>
              <a:gd name="adj2" fmla="val -115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eta term</a:t>
            </a:r>
            <a:endParaRPr lang="en-US" sz="3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200400" y="3581400"/>
            <a:ext cx="2375451" cy="1143000"/>
          </a:xfrm>
          <a:prstGeom prst="wedgeRectCallout">
            <a:avLst>
              <a:gd name="adj1" fmla="val 38025"/>
              <a:gd name="adj2" fmla="val -105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context information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5638800" y="3581400"/>
                <a:ext cx="2375451" cy="1143000"/>
              </a:xfrm>
              <a:prstGeom prst="wedgeRectCallout">
                <a:avLst>
                  <a:gd name="adj1" fmla="val -17577"/>
                  <a:gd name="adj2" fmla="val -9695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normal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term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81400"/>
                <a:ext cx="2375451" cy="1143000"/>
              </a:xfrm>
              <a:prstGeom prst="wedgeRectCallout">
                <a:avLst>
                  <a:gd name="adj1" fmla="val -17577"/>
                  <a:gd name="adj2" fmla="val -96959"/>
                </a:avLst>
              </a:prstGeom>
              <a:blipFill rotWithShape="1">
                <a:blip r:embed="rId4"/>
                <a:stretch>
                  <a:fillRect r="-508" b="-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39916" y="3352800"/>
            <a:ext cx="4604084" cy="3437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ontin Sans Rg" pitchFamily="50" charset="0"/>
              <a:buChar char="—"/>
            </a:pPr>
            <a:r>
              <a:rPr lang="en-US" dirty="0" smtClean="0"/>
              <a:t>can use domain-specific automation</a:t>
            </a:r>
          </a:p>
          <a:p>
            <a:pPr>
              <a:buFont typeface="Fontin Sans Rg" pitchFamily="50" charset="0"/>
              <a:buChar char="—"/>
            </a:pPr>
            <a:r>
              <a:rPr lang="en-US" dirty="0" smtClean="0"/>
              <a:t>yet automation reconstructs full details</a:t>
            </a:r>
          </a:p>
          <a:p>
            <a:pPr>
              <a:buFont typeface="Fontin Sans Rg" pitchFamily="50" charset="0"/>
              <a:buChar char="—"/>
            </a:pPr>
            <a:r>
              <a:rPr lang="en-US" dirty="0"/>
              <a:t>v</a:t>
            </a:r>
            <a:r>
              <a:rPr lang="en-US" dirty="0" smtClean="0"/>
              <a:t>alidity</a:t>
            </a:r>
            <a:r>
              <a:rPr lang="en-US" b="1" dirty="0" smtClean="0"/>
              <a:t> fixed</a:t>
            </a:r>
            <a:endParaRPr lang="en-US" dirty="0" smtClean="0"/>
          </a:p>
          <a:p>
            <a:pPr>
              <a:buFont typeface="Fontin Sans Rg" pitchFamily="50" charset="0"/>
              <a:buChar char="—"/>
            </a:pPr>
            <a:r>
              <a:rPr lang="en-US" dirty="0"/>
              <a:t>p</a:t>
            </a:r>
            <a:r>
              <a:rPr lang="en-US" dirty="0" smtClean="0"/>
              <a:t>roofs and automation hard to write</a:t>
            </a:r>
          </a:p>
          <a:p>
            <a:pPr>
              <a:buFont typeface="Fontin Sans Rg" pitchFamily="50" charset="0"/>
              <a:buChar char="—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Informal proofs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6764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5004"/>
            <a:ext cx="5181600" cy="2586790"/>
          </a:xfrm>
        </p:spPr>
        <p:txBody>
          <a:bodyPr>
            <a:normAutofit lnSpcReduction="10000"/>
          </a:bodyPr>
          <a:lstStyle/>
          <a:p>
            <a:pPr>
              <a:buFont typeface="Fontin Sans Rg" pitchFamily="50" charset="0"/>
              <a:buChar char="—"/>
            </a:pPr>
            <a:r>
              <a:rPr lang="en-US" dirty="0" smtClean="0"/>
              <a:t>use “trivially”, “similarly”, omit unnecessary details</a:t>
            </a:r>
          </a:p>
          <a:p>
            <a:pPr>
              <a:buFont typeface="Fontin Sans Rg" pitchFamily="50" charset="0"/>
              <a:buChar char="—"/>
            </a:pPr>
            <a:r>
              <a:rPr lang="en-US" dirty="0" smtClean="0"/>
              <a:t>require domain-specific intuition</a:t>
            </a:r>
          </a:p>
          <a:p>
            <a:pPr>
              <a:buFont typeface="Fontin Sans Rg" pitchFamily="50" charset="0"/>
              <a:buChar char="—"/>
            </a:pPr>
            <a:r>
              <a:rPr lang="en-US" dirty="0" smtClean="0"/>
              <a:t>validity</a:t>
            </a:r>
            <a:r>
              <a:rPr lang="en-US" b="1" dirty="0" smtClean="0"/>
              <a:t> extensible</a:t>
            </a:r>
            <a:endParaRPr 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4309545"/>
              </p:ext>
            </p:extLst>
          </p:nvPr>
        </p:nvGraphicFramePr>
        <p:xfrm>
          <a:off x="152400" y="3810000"/>
          <a:ext cx="4572000" cy="25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Not Equal 7"/>
          <p:cNvSpPr/>
          <p:nvPr/>
        </p:nvSpPr>
        <p:spPr>
          <a:xfrm>
            <a:off x="5635382" y="533400"/>
            <a:ext cx="2252730" cy="1828800"/>
          </a:xfrm>
          <a:prstGeom prst="mathNotEqua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99547" y="239383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Formal proofs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terms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39449" y="1905000"/>
                <a:ext cx="4580100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b="0" dirty="0" smtClean="0"/>
                  <a:t>T :=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/>
                          </a:rPr>
                          <m:t>Φ</m:t>
                        </m:r>
                      </m:e>
                    </m:d>
                    <m:r>
                      <a:rPr lang="en-US" sz="8000" b="0" i="1" smtClean="0">
                        <a:latin typeface="Cambria Math"/>
                      </a:rPr>
                      <m:t> </m:t>
                    </m:r>
                    <m:r>
                      <a:rPr lang="en-US" sz="8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8000" dirty="0" smtClean="0"/>
              </a:p>
              <a:p>
                <a:r>
                  <a:rPr lang="en-US" sz="8000" dirty="0"/>
                  <a:t> </a:t>
                </a:r>
                <a:r>
                  <a:rPr lang="en-US" sz="8000" dirty="0" smtClean="0"/>
                  <a:t>    |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b="0" i="0" smtClean="0">
                        <a:latin typeface="Cambria Math"/>
                      </a:rPr>
                      <m:t>Φ</m:t>
                    </m:r>
                    <m:r>
                      <a:rPr lang="en-US" sz="8000" b="0" i="1" smtClean="0">
                        <a:latin typeface="Cambria Math"/>
                      </a:rPr>
                      <m:t>]</m:t>
                    </m:r>
                    <m:r>
                      <m:rPr>
                        <m:sty m:val="p"/>
                      </m:rPr>
                      <a:rPr lang="en-US" sz="8000" b="0" i="0" smtClean="0">
                        <a:latin typeface="Cambria Math"/>
                      </a:rPr>
                      <m:t>Φ</m:t>
                    </m:r>
                    <m:r>
                      <a:rPr lang="en-US" sz="8000" b="0" i="1" smtClean="0">
                        <a:latin typeface="Cambria Math"/>
                      </a:rPr>
                      <m:t>′</m:t>
                    </m:r>
                  </m:oMath>
                </a14:m>
                <a:endParaRPr lang="en-US" sz="8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449" y="1905000"/>
                <a:ext cx="4580100" cy="2554545"/>
              </a:xfrm>
              <a:prstGeom prst="rect">
                <a:avLst/>
              </a:prstGeom>
              <a:blipFill rotWithShape="1">
                <a:blip r:embed="rId3"/>
                <a:stretch>
                  <a:fillRect l="-11451" t="-10024" b="-2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/>
          <p:cNvSpPr/>
          <p:nvPr/>
        </p:nvSpPr>
        <p:spPr>
          <a:xfrm>
            <a:off x="1676400" y="4724400"/>
            <a:ext cx="3670851" cy="1447800"/>
          </a:xfrm>
          <a:prstGeom prst="wedgeRectCallout">
            <a:avLst>
              <a:gd name="adj1" fmla="val 38025"/>
              <a:gd name="adj2" fmla="val -787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context </a:t>
            </a:r>
            <a:r>
              <a:rPr lang="en-US" sz="3200" dirty="0" smtClean="0"/>
              <a:t>information (usually empty)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5410200" y="4876800"/>
                <a:ext cx="2667000" cy="1143000"/>
              </a:xfrm>
              <a:prstGeom prst="wedgeRectCallout">
                <a:avLst>
                  <a:gd name="adj1" fmla="val -17577"/>
                  <a:gd name="adj2" fmla="val -9695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normal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context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76800"/>
                <a:ext cx="2667000" cy="1143000"/>
              </a:xfrm>
              <a:prstGeom prst="wedgeRectCallout">
                <a:avLst>
                  <a:gd name="adj1" fmla="val -17577"/>
                  <a:gd name="adj2" fmla="val -96959"/>
                </a:avLst>
              </a:prstGeom>
              <a:blipFill rotWithShape="1">
                <a:blip r:embed="rId4"/>
                <a:stretch>
                  <a:fillRect l="-3401" b="-8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typing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1540" y="1600199"/>
                <a:ext cx="513012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 smtClean="0"/>
                  <a:t>T :=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Φ</m:t>
                        </m:r>
                      </m:e>
                    </m:d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 smtClean="0"/>
                  <a:t>|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Φ</m:t>
                    </m:r>
                    <m:r>
                      <a:rPr lang="en-US" sz="4000" b="0" i="1" smtClean="0">
                        <a:latin typeface="Cambria Math"/>
                      </a:rPr>
                      <m:t>]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Φ</m:t>
                    </m:r>
                    <m:r>
                      <a:rPr lang="en-US" sz="4000" b="0" i="1" smtClean="0">
                        <a:latin typeface="Cambria Math"/>
                      </a:rPr>
                      <m:t>′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K :=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Φ</m:t>
                    </m:r>
                    <m:r>
                      <a:rPr lang="en-US" sz="4000" b="0" i="1" smtClean="0">
                        <a:latin typeface="Cambria Math"/>
                      </a:rPr>
                      <m:t>] </m:t>
                    </m:r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| 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Φ</m:t>
                        </m:r>
                      </m:e>
                    </m:d>
                    <m:r>
                      <a:rPr lang="en-US" sz="4000" b="0" i="1" smtClean="0">
                        <a:latin typeface="Cambria Math"/>
                      </a:rPr>
                      <m:t>𝑐𝑜𝑛𝑡𝑒𝑥𝑡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1600199"/>
                <a:ext cx="5130122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4276" t="-7798" b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1"/>
          <a:stretch/>
        </p:blipFill>
        <p:spPr bwMode="auto">
          <a:xfrm>
            <a:off x="381000" y="3198119"/>
            <a:ext cx="2413193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2" y="4026243"/>
            <a:ext cx="3427722" cy="172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89700"/>
            <a:ext cx="4382015" cy="131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Meta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variables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1540" y="1600199"/>
                <a:ext cx="379969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t</a:t>
                </a:r>
                <a:r>
                  <a:rPr lang="en-US" sz="4000" b="0" dirty="0" smtClean="0"/>
                  <a:t>  ≔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a:rPr lang="en-US" sz="4000" b="0" i="1" smtClean="0">
                        <a:latin typeface="Cambria Math"/>
                      </a:rPr>
                      <m:t>⋯| </m:t>
                    </m:r>
                    <m:r>
                      <a:rPr lang="en-US" sz="4000" b="0" i="1" smtClean="0">
                        <a:latin typeface="Cambria Math"/>
                      </a:rPr>
                      <m:t>𝑋</m:t>
                    </m:r>
                    <m:r>
                      <a:rPr lang="en-US" sz="4000" b="0" i="1" smtClean="0">
                        <a:latin typeface="Cambria Math"/>
                      </a:rPr>
                      <m:t>/</m:t>
                    </m:r>
                    <m:r>
                      <a:rPr lang="en-US" sz="4000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 smtClean="0"/>
                  <a:t>≔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/>
                      </a:rPr>
                      <m:t>      | </m:t>
                    </m:r>
                    <m:r>
                      <a:rPr lang="en-US" sz="4000" b="0" i="1" dirty="0" smtClean="0">
                        <a:latin typeface="Cambria Math"/>
                      </a:rPr>
                      <m:t>𝜎</m:t>
                    </m:r>
                    <m:r>
                      <a:rPr lang="en-US" sz="4000" b="0" i="1" dirty="0" smtClean="0">
                        <a:latin typeface="Cambria Math"/>
                      </a:rPr>
                      <m:t>, </m:t>
                    </m:r>
                    <m:r>
                      <a:rPr lang="en-US" sz="4000" b="0" i="1" dirty="0" smtClean="0">
                        <a:latin typeface="Cambria Math"/>
                      </a:rPr>
                      <m:t>𝑥</m:t>
                    </m:r>
                    <m:r>
                      <a:rPr lang="en-US" sz="4000" b="0" i="1" dirty="0" smtClean="0">
                        <a:latin typeface="Cambria Math"/>
                      </a:rPr>
                      <m:t>↦</m:t>
                    </m:r>
                    <m:r>
                      <a:rPr lang="en-US" sz="4000" b="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1600199"/>
                <a:ext cx="3799695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5778" t="-9174" b="-16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15116" r="84113" b="59161"/>
          <a:stretch/>
        </p:blipFill>
        <p:spPr bwMode="auto">
          <a:xfrm>
            <a:off x="3240282" y="2362200"/>
            <a:ext cx="293223" cy="42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61" y="3657600"/>
            <a:ext cx="48958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r="39483"/>
          <a:stretch/>
        </p:blipFill>
        <p:spPr bwMode="auto">
          <a:xfrm>
            <a:off x="381001" y="3061955"/>
            <a:ext cx="2057400" cy="526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4000"/>
            <a:ext cx="3514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2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4017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Extending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with meta terms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4017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0"/>
          <a:stretch/>
        </p:blipFill>
        <p:spPr bwMode="auto">
          <a:xfrm>
            <a:off x="1715904" y="1913290"/>
            <a:ext cx="2074984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0"/>
          <a:stretch/>
        </p:blipFill>
        <p:spPr bwMode="auto">
          <a:xfrm>
            <a:off x="1517709" y="4724400"/>
            <a:ext cx="247137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r="39483"/>
          <a:stretch/>
        </p:blipFill>
        <p:spPr bwMode="auto">
          <a:xfrm>
            <a:off x="1320799" y="3200400"/>
            <a:ext cx="286519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2372394" y="2590800"/>
            <a:ext cx="762000" cy="609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343077" y="3933825"/>
            <a:ext cx="7620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22680" y="1767064"/>
                <a:ext cx="4540319" cy="143333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/>
              </a:p>
              <a:p>
                <a:pPr marL="342900" indent="-342900" algn="ctr">
                  <a:buFontTx/>
                  <a:buChar char="-"/>
                </a:pPr>
                <a:r>
                  <a:rPr lang="en-US" sz="2800" dirty="0" smtClean="0"/>
                  <a:t>support </a:t>
                </a:r>
                <a:r>
                  <a:rPr lang="en-US" sz="2800" dirty="0" err="1" smtClean="0"/>
                  <a:t>metavariables</a:t>
                </a:r>
                <a:endParaRPr lang="en-US" sz="2800" dirty="0" smtClean="0"/>
              </a:p>
              <a:p>
                <a:pPr marL="342900" indent="-342900" algn="ctr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sz="2800" dirty="0" smtClean="0"/>
                  <a:t> context of </a:t>
                </a:r>
                <a:r>
                  <a:rPr lang="en-US" sz="2800" dirty="0" err="1" smtClean="0"/>
                  <a:t>metavars</a:t>
                </a:r>
                <a:endParaRPr lang="en-US" sz="2800" dirty="0" smtClean="0"/>
              </a:p>
              <a:p>
                <a:pPr marL="342900" indent="-342900" algn="ctr">
                  <a:buFontTx/>
                  <a:buChar char="-"/>
                </a:pPr>
                <a:r>
                  <a:rPr lang="en-US" sz="2800" dirty="0" smtClean="0"/>
                  <a:t>bound in comp. language</a:t>
                </a:r>
              </a:p>
              <a:p>
                <a:pPr marL="457200" indent="-457200" algn="ctr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80" y="1767064"/>
                <a:ext cx="4540319" cy="1433336"/>
              </a:xfrm>
              <a:prstGeom prst="rect">
                <a:avLst/>
              </a:prstGeom>
              <a:blipFill rotWithShape="1">
                <a:blip r:embed="rId4"/>
                <a:stretch>
                  <a:fillRect l="-1738" t="-3347" r="-1872" b="-669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14213" y="3324754"/>
            <a:ext cx="4540319" cy="14333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metaterms</a:t>
            </a:r>
            <a:r>
              <a:rPr lang="en-US" sz="2800" dirty="0" smtClean="0"/>
              <a:t> are derived form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222680" y="4848048"/>
            <a:ext cx="4540319" cy="14333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extensions are syntactic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soundness unaffected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1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VeriML = ML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4482"/>
          <a:stretch/>
        </p:blipFill>
        <p:spPr bwMode="auto">
          <a:xfrm>
            <a:off x="928868" y="1295400"/>
            <a:ext cx="7108216" cy="169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6" y="3657600"/>
            <a:ext cx="7481521" cy="238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368176" y="280416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chemeClr val="accent1"/>
                    </a:solidFill>
                  </a:rPr>
                  <a:t>… + dependent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constructs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6" y="2804160"/>
                <a:ext cx="8229600" cy="1143000"/>
              </a:xfrm>
              <a:prstGeom prst="rect">
                <a:avLst/>
              </a:prstGeom>
              <a:blipFill rotWithShape="1">
                <a:blip r:embed="rId4"/>
                <a:stretch>
                  <a:fillRect l="-1259" r="-12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7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 smtClean="0">
                    <a:solidFill>
                      <a:schemeClr val="accent1"/>
                    </a:solidFill>
                  </a:rPr>
                  <a:t>VeriML = ML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+ dependent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accent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constructs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7" y="2362200"/>
            <a:ext cx="62103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61975" y="152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1"/>
                </a:solidFill>
              </a:rPr>
              <a:t>example: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7556" y="3886200"/>
            <a:ext cx="8458438" cy="1866852"/>
            <a:chOff x="304800" y="3962400"/>
            <a:chExt cx="8197361" cy="180923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50"/>
            <a:stretch/>
          </p:blipFill>
          <p:spPr bwMode="auto">
            <a:xfrm>
              <a:off x="304800" y="3962400"/>
              <a:ext cx="1858109" cy="1428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371600" y="4343399"/>
              <a:ext cx="7130561" cy="1428231"/>
              <a:chOff x="1371600" y="4343399"/>
              <a:chExt cx="7130561" cy="1428231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3"/>
              <a:stretch/>
            </p:blipFill>
            <p:spPr bwMode="auto">
              <a:xfrm>
                <a:off x="1371600" y="4343399"/>
                <a:ext cx="6891704" cy="1428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53" t="39329" r="55355" b="40081"/>
              <a:stretch/>
            </p:blipFill>
            <p:spPr bwMode="auto">
              <a:xfrm>
                <a:off x="8091852" y="4468879"/>
                <a:ext cx="410309" cy="2940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929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VeriML typing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81250"/>
            <a:ext cx="5410200" cy="111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7" y="5105400"/>
            <a:ext cx="8588140" cy="123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0577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40237"/>
            <a:ext cx="5486400" cy="116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1447800" y="4466633"/>
            <a:ext cx="5943600" cy="638767"/>
          </a:xfrm>
          <a:prstGeom prst="wedgeRectCallout">
            <a:avLst>
              <a:gd name="adj1" fmla="val -17476"/>
              <a:gd name="adj2" fmla="val -377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Computational variables context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ular Callout 13"/>
              <p:cNvSpPr/>
              <p:nvPr/>
            </p:nvSpPr>
            <p:spPr>
              <a:xfrm>
                <a:off x="533400" y="3124200"/>
                <a:ext cx="2743200" cy="1066800"/>
              </a:xfrm>
              <a:prstGeom prst="wedgeRectCallout">
                <a:avLst>
                  <a:gd name="adj1" fmla="val 20320"/>
                  <a:gd name="adj2" fmla="val -13477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sz="3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l-GR" sz="3200" dirty="0" smtClean="0">
                    <a:solidFill>
                      <a:sysClr val="windowText" lastClr="000000"/>
                    </a:solidFill>
                  </a:rPr>
                  <a:t>μ</a:t>
                </a:r>
                <a:r>
                  <a:rPr lang="en-US" sz="3200" dirty="0" err="1" smtClean="0">
                    <a:solidFill>
                      <a:sysClr val="windowText" lastClr="000000"/>
                    </a:solidFill>
                  </a:rPr>
                  <a:t>meta</a:t>
                </a:r>
                <a:r>
                  <a:rPr lang="en-US" sz="3200" dirty="0" err="1" smtClean="0"/>
                  <a:t>context</a:t>
                </a:r>
                <a:endParaRPr lang="en-US" sz="3200" dirty="0"/>
              </a:p>
            </p:txBody>
          </p:sp>
        </mc:Choice>
        <mc:Fallback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2743200" cy="1066800"/>
              </a:xfrm>
              <a:prstGeom prst="wedgeRectCallout">
                <a:avLst>
                  <a:gd name="adj1" fmla="val 20320"/>
                  <a:gd name="adj2" fmla="val -134772"/>
                </a:avLst>
              </a:prstGeom>
              <a:blipFill rotWithShape="1">
                <a:blip r:embed="rId6"/>
                <a:stretch>
                  <a:fillRect l="-3965" r="-3524" b="-9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ular Callout 15"/>
          <p:cNvSpPr/>
          <p:nvPr/>
        </p:nvSpPr>
        <p:spPr>
          <a:xfrm>
            <a:off x="4038600" y="3206837"/>
            <a:ext cx="2743200" cy="1066800"/>
          </a:xfrm>
          <a:prstGeom prst="wedgeRectCallout">
            <a:avLst>
              <a:gd name="adj1" fmla="val -26866"/>
              <a:gd name="adj2" fmla="val -1336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store 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77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Extensible static checking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4375" y="2017226"/>
            <a:ext cx="7715250" cy="1657350"/>
            <a:chOff x="714375" y="2600325"/>
            <a:chExt cx="7715250" cy="165735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2600325"/>
              <a:ext cx="7715250" cy="1657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705600" y="3674576"/>
              <a:ext cx="1427318" cy="57928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1813" y="4038600"/>
            <a:ext cx="75901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Simplify goal and return proof of equivalence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Want to generate and check equivalence</a:t>
            </a:r>
            <a:br>
              <a:rPr lang="en-US" sz="2800" dirty="0" smtClean="0"/>
            </a:br>
            <a:r>
              <a:rPr lang="en-US" sz="2800" dirty="0" smtClean="0"/>
              <a:t>proofs </a:t>
            </a:r>
            <a:r>
              <a:rPr lang="en-US" sz="2800" b="1" dirty="0" smtClean="0"/>
              <a:t>statically</a:t>
            </a:r>
            <a:r>
              <a:rPr lang="en-US" sz="2800" dirty="0" smtClean="0"/>
              <a:t>!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Through already-defined tactics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308611" y="1143000"/>
                <a:ext cx="8229600" cy="1864826"/>
              </a:xfrm>
              <a:prstGeom prst="wedgeRectCallout">
                <a:avLst>
                  <a:gd name="adj1" fmla="val 31268"/>
                  <a:gd name="adj2" fmla="val 6392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Two new ingredients:</a:t>
                </a:r>
              </a:p>
              <a:p>
                <a:pPr marL="342900" indent="-342900" algn="ctr">
                  <a:buAutoNum type="arabicPeriod"/>
                </a:pPr>
                <a:r>
                  <a:rPr lang="en-US" sz="2800" dirty="0" smtClean="0"/>
                  <a:t>Staging in VeriML</a:t>
                </a:r>
              </a:p>
              <a:p>
                <a:pPr marL="342900" indent="-342900" algn="ctr">
                  <a:buAutoNum type="arabicPeriod"/>
                </a:pPr>
                <a:r>
                  <a:rPr lang="en-US" sz="2800" dirty="0" smtClean="0"/>
                  <a:t>Transformation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/>
                      </a:rPr>
                      <m:t>λHOL</m:t>
                    </m:r>
                  </m:oMath>
                </a14:m>
                <a:r>
                  <a:rPr lang="en-US" sz="2800" dirty="0" smtClean="0"/>
                  <a:t> meta terms to normal terms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1" y="1143000"/>
                <a:ext cx="8229600" cy="1864826"/>
              </a:xfrm>
              <a:prstGeom prst="wedgeRectCallout">
                <a:avLst>
                  <a:gd name="adj1" fmla="val 31268"/>
                  <a:gd name="adj2" fmla="val 63926"/>
                </a:avLst>
              </a:prstGeom>
              <a:blipFill rotWithShape="1">
                <a:blip r:embed="rId3"/>
                <a:stretch>
                  <a:fillRect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/>
              <p:cNvSpPr/>
              <p:nvPr/>
            </p:nvSpPr>
            <p:spPr>
              <a:xfrm>
                <a:off x="6033371" y="1315149"/>
                <a:ext cx="2771775" cy="762000"/>
              </a:xfrm>
              <a:prstGeom prst="wedgeRectCallout">
                <a:avLst>
                  <a:gd name="adj1" fmla="val 8369"/>
                  <a:gd name="adj2" fmla="val 530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71" y="1315149"/>
                <a:ext cx="2771775" cy="762000"/>
              </a:xfrm>
              <a:prstGeom prst="wedgeRectCallout">
                <a:avLst>
                  <a:gd name="adj1" fmla="val 8369"/>
                  <a:gd name="adj2" fmla="val 530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4799883" y="2588640"/>
                <a:ext cx="2771775" cy="2135759"/>
              </a:xfrm>
              <a:prstGeom prst="wedgeRectCallout">
                <a:avLst>
                  <a:gd name="adj1" fmla="val 8369"/>
                  <a:gd name="adj2" fmla="val 530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Ψ</m:t>
                      </m:r>
                      <m:r>
                        <a:rPr lang="en-US" sz="2800" b="0" i="1" smtClean="0">
                          <a:latin typeface="Cambria Math"/>
                        </a:rPr>
                        <m:t>⊢</m:t>
                      </m:r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latin typeface="Cambria Math"/>
                        </a:rPr>
                        <m:t> :</m:t>
                      </m:r>
                      <m:r>
                        <a:rPr lang="en-US" sz="28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⇄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Φ</m:t>
                      </m:r>
                      <m:r>
                        <a:rPr lang="en-US" sz="2800" b="0" i="1" smtClean="0">
                          <a:latin typeface="Cambria Math"/>
                        </a:rPr>
                        <m:t>⊢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 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⋅</m:t>
                      </m:r>
                      <m:r>
                        <a:rPr lang="en-US" sz="2800" b="0" i="1" smtClean="0">
                          <a:latin typeface="Cambria Math"/>
                        </a:rPr>
                        <m:t>𝜎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83" y="2588640"/>
                <a:ext cx="2771775" cy="2135759"/>
              </a:xfrm>
              <a:prstGeom prst="wedgeRectCallout">
                <a:avLst>
                  <a:gd name="adj1" fmla="val 8369"/>
                  <a:gd name="adj2" fmla="val 530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289175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accent1"/>
                </a:solidFill>
              </a:rPr>
              <a:t>Metatheory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r>
              <a:rPr lang="en-US" dirty="0"/>
              <a:t> </a:t>
            </a:r>
            <a:r>
              <a:rPr lang="en-US" dirty="0" smtClean="0"/>
              <a:t>= progress + preservation</a:t>
            </a:r>
          </a:p>
          <a:p>
            <a:pPr lvl="1"/>
            <a:r>
              <a:rPr lang="en-US" dirty="0" smtClean="0"/>
              <a:t>Basically: substitution lemma for </a:t>
            </a:r>
            <a:r>
              <a:rPr lang="en-US" dirty="0" err="1" smtClean="0"/>
              <a:t>ctxterms</a:t>
            </a:r>
            <a:endParaRPr lang="en-US" dirty="0" smtClean="0"/>
          </a:p>
          <a:p>
            <a:pPr lvl="1"/>
            <a:r>
              <a:rPr lang="en-US" dirty="0" smtClean="0"/>
              <a:t>And pattern matching determinacy</a:t>
            </a:r>
          </a:p>
          <a:p>
            <a:r>
              <a:rPr lang="en-US" dirty="0" smtClean="0"/>
              <a:t>Proof erasure semantics</a:t>
            </a:r>
          </a:p>
          <a:p>
            <a:r>
              <a:rPr lang="en-US" dirty="0" smtClean="0"/>
              <a:t>Collapsing transformation </a:t>
            </a:r>
            <a:r>
              <a:rPr lang="en-US" dirty="0" smtClean="0">
                <a:sym typeface="Wingdings" pitchFamily="2" charset="2"/>
              </a:rPr>
              <a:t> staging (meta terms become object terms)</a:t>
            </a:r>
          </a:p>
        </p:txBody>
      </p:sp>
    </p:spTree>
    <p:extLst>
      <p:ext uri="{BB962C8B-B14F-4D97-AF65-F5344CB8AC3E}">
        <p14:creationId xmlns:p14="http://schemas.microsoft.com/office/powerpoint/2010/main" val="26792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My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080" y="1295400"/>
            <a:ext cx="8108719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easy to develop new automation and extend background reasoning with it</a:t>
            </a:r>
          </a:p>
          <a:p>
            <a:pPr>
              <a:buFontTx/>
              <a:buChar char="-"/>
            </a:pPr>
            <a:r>
              <a:rPr lang="en-US" dirty="0" smtClean="0"/>
              <a:t>safely!</a:t>
            </a:r>
          </a:p>
          <a:p>
            <a:pPr>
              <a:buFontTx/>
              <a:buChar char="-"/>
            </a:pPr>
            <a:r>
              <a:rPr lang="en-US" dirty="0" smtClean="0"/>
              <a:t>extensible notion of formal </a:t>
            </a:r>
            <a:r>
              <a:rPr lang="en-US" dirty="0" smtClean="0"/>
              <a:t>proof</a:t>
            </a:r>
          </a:p>
          <a:p>
            <a:pPr>
              <a:buFontTx/>
              <a:buChar char="-"/>
            </a:pPr>
            <a:r>
              <a:rPr lang="en-US" dirty="0" smtClean="0"/>
              <a:t>leads to proofs without trivial details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simplifies development of further automation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7620009"/>
              </p:ext>
            </p:extLst>
          </p:nvPr>
        </p:nvGraphicFramePr>
        <p:xfrm>
          <a:off x="4136365" y="3962400"/>
          <a:ext cx="4572000" cy="25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818072" y="5105400"/>
            <a:ext cx="3505200" cy="1219200"/>
          </a:xfrm>
          <a:prstGeom prst="wedgeRectCallout">
            <a:avLst>
              <a:gd name="adj1" fmla="val -18372"/>
              <a:gd name="adj2" fmla="val -122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through proper layering!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14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Metatheoretic</a:t>
            </a:r>
            <a:r>
              <a:rPr lang="en-US" dirty="0" smtClean="0">
                <a:solidFill>
                  <a:schemeClr val="accent1"/>
                </a:solidFill>
              </a:rPr>
              <a:t> results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2103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914400" y="1143000"/>
            <a:ext cx="5410200" cy="1981200"/>
          </a:xfrm>
          <a:prstGeom prst="wedgeRectCallout">
            <a:avLst>
              <a:gd name="adj1" fmla="val 34856"/>
              <a:gd name="adj2" fmla="val 852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/>
              <a:t>Metatheory</a:t>
            </a:r>
            <a:r>
              <a:rPr lang="en-US" sz="2800" i="1" dirty="0" smtClean="0"/>
              <a:t> result 1</a:t>
            </a:r>
            <a:r>
              <a:rPr lang="en-US" sz="2800" dirty="0" smtClean="0"/>
              <a:t>. </a:t>
            </a:r>
            <a:r>
              <a:rPr lang="en-US" sz="2800" b="1" dirty="0" smtClean="0"/>
              <a:t>Type safety</a:t>
            </a:r>
          </a:p>
          <a:p>
            <a:pPr algn="ctr"/>
            <a:r>
              <a:rPr lang="en-US" sz="2800" dirty="0" smtClean="0"/>
              <a:t>If evaluation succeeds,</a:t>
            </a:r>
          </a:p>
          <a:p>
            <a:pPr algn="ctr"/>
            <a:r>
              <a:rPr lang="en-US" sz="2800" dirty="0" smtClean="0"/>
              <a:t>the returned proof object is valid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209800" y="4419600"/>
            <a:ext cx="5638800" cy="1846217"/>
          </a:xfrm>
          <a:prstGeom prst="wedgeRectCallout">
            <a:avLst>
              <a:gd name="adj1" fmla="val 11257"/>
              <a:gd name="adj2" fmla="val -667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/>
              <a:t>Metatheory</a:t>
            </a:r>
            <a:r>
              <a:rPr lang="en-US" sz="2800" i="1" dirty="0" smtClean="0"/>
              <a:t> result 2</a:t>
            </a:r>
            <a:r>
              <a:rPr lang="en-US" sz="2800" dirty="0" smtClean="0"/>
              <a:t>. </a:t>
            </a:r>
            <a:r>
              <a:rPr lang="en-US" sz="2800" b="1" dirty="0" smtClean="0"/>
              <a:t>Proof erasure</a:t>
            </a:r>
          </a:p>
          <a:p>
            <a:pPr algn="ctr"/>
            <a:r>
              <a:rPr lang="en-US" sz="2800" dirty="0"/>
              <a:t>I</a:t>
            </a:r>
            <a:r>
              <a:rPr lang="en-US" sz="2800" dirty="0" smtClean="0"/>
              <a:t>f evaluation succeeds, a valid proof object exists even if it’s not generated</a:t>
            </a:r>
          </a:p>
        </p:txBody>
      </p:sp>
    </p:spTree>
    <p:extLst>
      <p:ext uri="{BB962C8B-B14F-4D97-AF65-F5344CB8AC3E}">
        <p14:creationId xmlns:p14="http://schemas.microsoft.com/office/powerpoint/2010/main" val="26424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Basic recipe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0"/>
          <a:stretch/>
        </p:blipFill>
        <p:spPr bwMode="auto">
          <a:xfrm>
            <a:off x="3158059" y="1720652"/>
            <a:ext cx="2074984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0"/>
          <a:stretch/>
        </p:blipFill>
        <p:spPr bwMode="auto">
          <a:xfrm>
            <a:off x="2959865" y="3625652"/>
            <a:ext cx="247137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814551" y="2558852"/>
            <a:ext cx="7620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03"/>
          <a:stretch/>
        </p:blipFill>
        <p:spPr bwMode="auto">
          <a:xfrm>
            <a:off x="683895" y="1707316"/>
            <a:ext cx="1543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7"/>
          <a:stretch/>
        </p:blipFill>
        <p:spPr bwMode="auto">
          <a:xfrm>
            <a:off x="445770" y="3564692"/>
            <a:ext cx="20193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9600" y="1600200"/>
            <a:ext cx="1752600" cy="1066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5770" y="3458964"/>
            <a:ext cx="2019300" cy="1066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14551" y="4474766"/>
            <a:ext cx="7620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" y="5271056"/>
            <a:ext cx="3943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638800" y="1447800"/>
            <a:ext cx="320040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Starting from a typed language with well-behaved binding</a:t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r>
              <a:rPr lang="en-US" sz="2400" dirty="0" smtClean="0"/>
              <a:t>Internalize substitution and weakening as </a:t>
            </a:r>
            <a:r>
              <a:rPr lang="en-US" sz="2400" dirty="0" err="1" smtClean="0"/>
              <a:t>metavars</a:t>
            </a:r>
            <a:r>
              <a:rPr lang="en-US" sz="2400" dirty="0" smtClean="0"/>
              <a:t>; show meta-terms well-behaved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Show that meta-terms admit well-behaved patterns</a:t>
            </a:r>
          </a:p>
        </p:txBody>
      </p:sp>
    </p:spTree>
    <p:extLst>
      <p:ext uri="{BB962C8B-B14F-4D97-AF65-F5344CB8AC3E}">
        <p14:creationId xmlns:p14="http://schemas.microsoft.com/office/powerpoint/2010/main" val="39493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two key theorems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4080510"/>
            <a:ext cx="6715125" cy="166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0780" y="425577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1" r="44042" b="56027"/>
          <a:stretch/>
        </p:blipFill>
        <p:spPr bwMode="auto">
          <a:xfrm>
            <a:off x="2986088" y="4080510"/>
            <a:ext cx="1726882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84370" y="539877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5790" y="3569970"/>
            <a:ext cx="8229600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Pattern matching determinism &amp; decidability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141" y="1371600"/>
            <a:ext cx="8382000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Meta-substitution theorem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92" y="1974923"/>
            <a:ext cx="4447699" cy="14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2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8100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</a:rPr>
              <a:t>Implementation</a:t>
            </a:r>
            <a:br>
              <a:rPr lang="en-US" sz="8000" dirty="0" smtClean="0">
                <a:solidFill>
                  <a:schemeClr val="accent1"/>
                </a:solidFill>
              </a:rPr>
            </a:br>
            <a:r>
              <a:rPr lang="en-US" sz="8000" dirty="0" smtClean="0">
                <a:solidFill>
                  <a:schemeClr val="accent1"/>
                </a:solidFill>
              </a:rPr>
              <a:t>+</a:t>
            </a:r>
            <a:br>
              <a:rPr lang="en-US" sz="8000" dirty="0" smtClean="0">
                <a:solidFill>
                  <a:schemeClr val="accent1"/>
                </a:solidFill>
              </a:rPr>
            </a:br>
            <a:r>
              <a:rPr lang="en-US" sz="8000" dirty="0" smtClean="0">
                <a:solidFill>
                  <a:schemeClr val="accent1"/>
                </a:solidFill>
              </a:rPr>
              <a:t>Examples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Implementation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4669" y="2819400"/>
            <a:ext cx="4794662" cy="21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4000" dirty="0" smtClean="0"/>
              <a:t>Written </a:t>
            </a:r>
            <a:r>
              <a:rPr lang="en-US" sz="4000" dirty="0" smtClean="0"/>
              <a:t>in </a:t>
            </a:r>
            <a:r>
              <a:rPr lang="en-US" sz="4000" dirty="0" err="1" smtClean="0"/>
              <a:t>OCaml</a:t>
            </a:r>
            <a:endParaRPr lang="en-US" sz="4000" dirty="0"/>
          </a:p>
          <a:p>
            <a:pPr algn="ctr"/>
            <a:r>
              <a:rPr lang="en-US" sz="4000" dirty="0" smtClean="0"/>
              <a:t>~10k lines of code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Version 0.5</a:t>
            </a:r>
            <a:endParaRPr lang="en-US" sz="40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http://www.cs.yale.edu/homes/stampoulis/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Implementation Timeline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8600" y="3276600"/>
            <a:ext cx="8686800" cy="6096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156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9119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06764" y="1905000"/>
            <a:ext cx="1360236" cy="882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ysClr val="windowText" lastClr="000000"/>
                </a:solidFill>
              </a:rPr>
              <a:t>Version 0.1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Initial</a:t>
            </a:r>
          </a:p>
          <a:p>
            <a:r>
              <a:rPr lang="en-US" sz="1800" b="1" dirty="0" smtClean="0">
                <a:solidFill>
                  <a:sysClr val="windowText" lastClr="000000"/>
                </a:solidFill>
              </a:rPr>
              <a:t>Spring 2010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67001" y="1592774"/>
            <a:ext cx="1447799" cy="1194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ysClr val="windowText" lastClr="000000"/>
                </a:solidFill>
              </a:rPr>
              <a:t>Version </a:t>
            </a:r>
            <a:r>
              <a:rPr lang="en-US" sz="1800" dirty="0" smtClean="0">
                <a:solidFill>
                  <a:sysClr val="windowText" lastClr="000000"/>
                </a:solidFill>
              </a:rPr>
              <a:t>0.2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Extensible Conversion</a:t>
            </a:r>
          </a:p>
          <a:p>
            <a:r>
              <a:rPr lang="en-US" sz="1800" b="1" dirty="0" smtClean="0">
                <a:solidFill>
                  <a:sysClr val="windowText" lastClr="000000"/>
                </a:solidFill>
              </a:rPr>
              <a:t>Winter 2010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7536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14800" y="1905000"/>
            <a:ext cx="1653746" cy="882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ysClr val="windowText" lastClr="000000"/>
                </a:solidFill>
              </a:rPr>
              <a:t>Version 0.3</a:t>
            </a:r>
          </a:p>
          <a:p>
            <a:r>
              <a:rPr lang="en-US" sz="1800" dirty="0" err="1" smtClean="0">
                <a:solidFill>
                  <a:sysClr val="windowText" lastClr="000000"/>
                </a:solidFill>
              </a:rPr>
              <a:t>TypeInference</a:t>
            </a:r>
            <a:endParaRPr lang="en-US" sz="1800" dirty="0" smtClean="0">
              <a:solidFill>
                <a:sysClr val="windowText" lastClr="000000"/>
              </a:solidFill>
            </a:endParaRPr>
          </a:p>
          <a:p>
            <a:pPr algn="r"/>
            <a:r>
              <a:rPr lang="en-US" sz="1800" b="1" dirty="0" smtClean="0">
                <a:solidFill>
                  <a:sysClr val="windowText" lastClr="000000"/>
                </a:solidFill>
              </a:rPr>
              <a:t>Summer 2011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44250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02536" y="2971800"/>
            <a:ext cx="1524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1937" y="2140868"/>
            <a:ext cx="113043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Started</a:t>
            </a:r>
          </a:p>
          <a:p>
            <a:pPr algn="ctr"/>
            <a:r>
              <a:rPr lang="en-US" b="1" dirty="0" smtClean="0"/>
              <a:t>Nov 2009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768546" y="1905000"/>
            <a:ext cx="1470454" cy="882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ysClr val="windowText" lastClr="000000"/>
                </a:solidFill>
              </a:rPr>
              <a:t>Version 0.4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Compilation</a:t>
            </a:r>
          </a:p>
          <a:p>
            <a:r>
              <a:rPr lang="en-US" sz="1800" b="1" dirty="0" smtClean="0">
                <a:solidFill>
                  <a:sysClr val="windowText" lastClr="000000"/>
                </a:solidFill>
              </a:rPr>
              <a:t>Fall 2011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44054" y="1905000"/>
            <a:ext cx="1671346" cy="882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ysClr val="windowText" lastClr="000000"/>
                </a:solidFill>
              </a:rPr>
              <a:t>Version 0.5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Inductive </a:t>
            </a:r>
            <a:r>
              <a:rPr lang="en-US" sz="1800" dirty="0" err="1" smtClean="0">
                <a:solidFill>
                  <a:sysClr val="windowText" lastClr="000000"/>
                </a:solidFill>
              </a:rPr>
              <a:t>defs</a:t>
            </a:r>
            <a:endParaRPr lang="en-US" sz="1800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en-US" sz="1800" b="1" dirty="0" smtClean="0">
                <a:solidFill>
                  <a:sysClr val="windowText" lastClr="000000"/>
                </a:solidFill>
              </a:rPr>
              <a:t>Jan 2012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ular Callout 23"/>
              <p:cNvSpPr/>
              <p:nvPr/>
            </p:nvSpPr>
            <p:spPr>
              <a:xfrm>
                <a:off x="817882" y="3857368"/>
                <a:ext cx="6692936" cy="2743200"/>
              </a:xfrm>
              <a:prstGeom prst="wedgeRectCallout">
                <a:avLst>
                  <a:gd name="adj1" fmla="val -32280"/>
                  <a:gd name="adj2" fmla="val -8840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λHO</m:t>
                    </m:r>
                    <m:sSup>
                      <m:sSupPr>
                        <m:ctrlPr>
                          <a:rPr lang="en-US" sz="2400" b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ind</m:t>
                        </m:r>
                      </m:sup>
                    </m:sSup>
                  </m:oMath>
                </a14:m>
                <a:r>
                  <a:rPr lang="en-US" sz="2400" dirty="0" smtClean="0"/>
                  <a:t> with built-in conversion</a:t>
                </a:r>
              </a:p>
              <a:p>
                <a:pPr algn="ctr"/>
                <a:r>
                  <a:rPr lang="en-US" sz="2400" dirty="0" smtClean="0"/>
                  <a:t>VeriML type checker</a:t>
                </a:r>
              </a:p>
              <a:p>
                <a:pPr algn="ctr"/>
                <a:r>
                  <a:rPr lang="en-US" sz="2400" dirty="0" smtClean="0"/>
                  <a:t>VeriML interpreter</a:t>
                </a:r>
              </a:p>
              <a:p>
                <a:pPr algn="ctr"/>
                <a:r>
                  <a:rPr lang="en-US" sz="2400" dirty="0" smtClean="0"/>
                  <a:t>examples: tautology </a:t>
                </a:r>
                <a:r>
                  <a:rPr lang="en-US" sz="2400" dirty="0" err="1" smtClean="0"/>
                  <a:t>prover</a:t>
                </a:r>
                <a:r>
                  <a:rPr lang="en-US" sz="2400" dirty="0" smtClean="0"/>
                  <a:t>, equality with </a:t>
                </a:r>
                <a:r>
                  <a:rPr lang="en-US" sz="2400" dirty="0" err="1" smtClean="0"/>
                  <a:t>uninterpreted</a:t>
                </a:r>
                <a:r>
                  <a:rPr lang="en-US" sz="2400" dirty="0" smtClean="0"/>
                  <a:t> functions</a:t>
                </a:r>
              </a:p>
            </p:txBody>
          </p:sp>
        </mc:Choice>
        <mc:Fallback>
          <p:sp>
            <p:nvSpPr>
              <p:cNvPr id="24" name="Rectangular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2" y="3857368"/>
                <a:ext cx="6692936" cy="2743200"/>
              </a:xfrm>
              <a:prstGeom prst="wedgeRectCallout">
                <a:avLst>
                  <a:gd name="adj1" fmla="val -32280"/>
                  <a:gd name="adj2" fmla="val -88401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ular Callout 25"/>
              <p:cNvSpPr/>
              <p:nvPr/>
            </p:nvSpPr>
            <p:spPr>
              <a:xfrm>
                <a:off x="970282" y="3857368"/>
                <a:ext cx="6692936" cy="2743200"/>
              </a:xfrm>
              <a:prstGeom prst="wedgeRectCallout">
                <a:avLst>
                  <a:gd name="adj1" fmla="val -16772"/>
                  <a:gd name="adj2" fmla="val -8795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Proof erasure</a:t>
                </a:r>
              </a:p>
              <a:p>
                <a:pPr algn="ctr"/>
                <a:r>
                  <a:rPr lang="en-US" sz="2400" dirty="0" smtClean="0"/>
                  <a:t>Practical pattern matching support</a:t>
                </a:r>
                <a:br>
                  <a:rPr lang="en-US" sz="2400" dirty="0" smtClean="0"/>
                </a:br>
                <a:r>
                  <a:rPr lang="en-US" sz="2400" dirty="0" smtClean="0"/>
                  <a:t>(type refinement, simultaneous matching, context matching, etc.)</a:t>
                </a:r>
              </a:p>
              <a:p>
                <a:pPr algn="ctr"/>
                <a:r>
                  <a:rPr lang="en-US" sz="2400" dirty="0" smtClean="0"/>
                  <a:t>Initial support for collapsing transformation</a:t>
                </a:r>
              </a:p>
              <a:p>
                <a:pPr algn="ctr"/>
                <a:r>
                  <a:rPr lang="en-US" sz="2400" b="1" dirty="0" smtClean="0"/>
                  <a:t>Examples:</a:t>
                </a:r>
                <a:r>
                  <a:rPr lang="en-US" sz="2400" dirty="0" smtClean="0"/>
                  <a:t> user-defined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𝛽</m:t>
                    </m:r>
                    <m:r>
                      <a:rPr lang="en-US" sz="2400" b="0" i="1" smtClean="0">
                        <a:latin typeface="Cambria Math"/>
                      </a:rPr>
                      <m:t>− </m:t>
                    </m:r>
                  </m:oMath>
                </a14:m>
                <a:r>
                  <a:rPr lang="en-US" sz="2400" dirty="0" smtClean="0"/>
                  <a:t>conversion,</a:t>
                </a:r>
              </a:p>
              <a:p>
                <a:pPr algn="ctr"/>
                <a:r>
                  <a:rPr lang="en-US" sz="2400" dirty="0" smtClean="0"/>
                  <a:t>EUF as conversion, Dependent ML-like functions</a:t>
                </a:r>
              </a:p>
            </p:txBody>
          </p:sp>
        </mc:Choice>
        <mc:Fallback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2" y="3857368"/>
                <a:ext cx="6692936" cy="2743200"/>
              </a:xfrm>
              <a:prstGeom prst="wedgeRectCallout">
                <a:avLst>
                  <a:gd name="adj1" fmla="val -16772"/>
                  <a:gd name="adj2" fmla="val -87951"/>
                </a:avLst>
              </a:prstGeom>
              <a:blipFill rotWithShape="1">
                <a:blip r:embed="rId3"/>
                <a:stretch>
                  <a:fillRect l="-817" r="-907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ular Callout 26"/>
          <p:cNvSpPr/>
          <p:nvPr/>
        </p:nvSpPr>
        <p:spPr>
          <a:xfrm>
            <a:off x="1122682" y="3857368"/>
            <a:ext cx="6692936" cy="2743200"/>
          </a:xfrm>
          <a:prstGeom prst="wedgeRectCallout">
            <a:avLst>
              <a:gd name="adj1" fmla="val 767"/>
              <a:gd name="adj2" fmla="val -60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100-page </a:t>
            </a:r>
            <a:r>
              <a:rPr lang="en-US" sz="2400" dirty="0" err="1" smtClean="0"/>
              <a:t>Metatheory</a:t>
            </a:r>
            <a:r>
              <a:rPr lang="en-US" sz="2400" dirty="0" smtClean="0"/>
              <a:t> TR break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ular Callout 27"/>
              <p:cNvSpPr/>
              <p:nvPr/>
            </p:nvSpPr>
            <p:spPr>
              <a:xfrm>
                <a:off x="1275082" y="3871784"/>
                <a:ext cx="6692936" cy="2743200"/>
              </a:xfrm>
              <a:prstGeom prst="wedgeRectCallout">
                <a:avLst>
                  <a:gd name="adj1" fmla="val 8521"/>
                  <a:gd name="adj2" fmla="val -8795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Added type inference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λHOL</m:t>
                    </m:r>
                  </m:oMath>
                </a14:m>
                <a:r>
                  <a:rPr lang="en-US" sz="2400" dirty="0" smtClean="0"/>
                  <a:t> and VeriML</a:t>
                </a:r>
              </a:p>
              <a:p>
                <a:pPr algn="ctr"/>
                <a:r>
                  <a:rPr lang="en-US" sz="2400" dirty="0" smtClean="0"/>
                  <a:t>Ambient context to reduce verbosity</a:t>
                </a:r>
              </a:p>
              <a:p>
                <a:pPr algn="ctr"/>
                <a:r>
                  <a:rPr lang="en-US" sz="2400" dirty="0" smtClean="0"/>
                  <a:t>Implicit arguments</a:t>
                </a:r>
              </a:p>
              <a:p>
                <a:pPr algn="ctr"/>
                <a:r>
                  <a:rPr lang="en-US" sz="2400" dirty="0" smtClean="0"/>
                  <a:t>Tactic syntax, Proof General support</a:t>
                </a:r>
              </a:p>
              <a:p>
                <a:pPr algn="ctr"/>
                <a:r>
                  <a:rPr lang="en-US" sz="2400" b="1" dirty="0" smtClean="0"/>
                  <a:t>Examples:</a:t>
                </a:r>
                <a:r>
                  <a:rPr lang="en-US" sz="2400" dirty="0" smtClean="0"/>
                  <a:t> Layered conversion rule</a:t>
                </a:r>
              </a:p>
              <a:p>
                <a:pPr algn="ctr"/>
                <a:r>
                  <a:rPr lang="en-US" sz="2400" dirty="0" smtClean="0"/>
                  <a:t>Initial arithmetic simplification conversion</a:t>
                </a:r>
              </a:p>
              <a:p>
                <a:pPr algn="ctr"/>
                <a:r>
                  <a:rPr lang="en-US" sz="2400" dirty="0" smtClean="0"/>
                  <a:t>3mins 30sec for standard library</a:t>
                </a:r>
              </a:p>
            </p:txBody>
          </p:sp>
        </mc:Choice>
        <mc:Fallback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82" y="3871784"/>
                <a:ext cx="6692936" cy="2743200"/>
              </a:xfrm>
              <a:prstGeom prst="wedgeRectCallout">
                <a:avLst>
                  <a:gd name="adj1" fmla="val 8521"/>
                  <a:gd name="adj2" fmla="val -87951"/>
                </a:avLst>
              </a:prstGeom>
              <a:blipFill rotWithShape="1">
                <a:blip r:embed="rId4"/>
                <a:stretch>
                  <a:fillRect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ular Callout 29"/>
          <p:cNvSpPr/>
          <p:nvPr/>
        </p:nvSpPr>
        <p:spPr>
          <a:xfrm>
            <a:off x="1427482" y="3857368"/>
            <a:ext cx="6692936" cy="2743200"/>
          </a:xfrm>
          <a:prstGeom prst="wedgeRectCallout">
            <a:avLst>
              <a:gd name="adj1" fmla="val 23106"/>
              <a:gd name="adj2" fmla="val -888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support for translation to </a:t>
            </a:r>
            <a:r>
              <a:rPr lang="en-US" sz="2400" dirty="0" err="1" smtClean="0"/>
              <a:t>Ocaml</a:t>
            </a:r>
            <a:endParaRPr lang="en-US" sz="2400" dirty="0" smtClean="0"/>
          </a:p>
          <a:p>
            <a:pPr algn="ctr"/>
            <a:r>
              <a:rPr lang="en-US" sz="2400" dirty="0" smtClean="0"/>
              <a:t>VeriML AST </a:t>
            </a:r>
            <a:r>
              <a:rPr lang="en-US" sz="2400" dirty="0" smtClean="0">
                <a:sym typeface="Wingdings" pitchFamily="2" charset="2"/>
              </a:rPr>
              <a:t> Well-typed VeriML AST  </a:t>
            </a:r>
            <a:r>
              <a:rPr lang="en-US" sz="2400" dirty="0" err="1" smtClean="0">
                <a:sym typeface="Wingdings" pitchFamily="2" charset="2"/>
              </a:rPr>
              <a:t>OCaml</a:t>
            </a:r>
            <a:r>
              <a:rPr lang="en-US" sz="2400" dirty="0" smtClean="0">
                <a:sym typeface="Wingdings" pitchFamily="2" charset="2"/>
              </a:rPr>
              <a:t> AST</a:t>
            </a:r>
            <a:endParaRPr lang="en-US" sz="2400" dirty="0" smtClean="0"/>
          </a:p>
        </p:txBody>
      </p:sp>
      <p:sp>
        <p:nvSpPr>
          <p:cNvPr id="31" name="Rectangular Callout 30"/>
          <p:cNvSpPr/>
          <p:nvPr/>
        </p:nvSpPr>
        <p:spPr>
          <a:xfrm>
            <a:off x="1595205" y="3857368"/>
            <a:ext cx="6692936" cy="2743200"/>
          </a:xfrm>
          <a:prstGeom prst="wedgeRectCallout">
            <a:avLst>
              <a:gd name="adj1" fmla="val 42492"/>
              <a:gd name="adj2" fmla="val -888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Inductive definition support</a:t>
            </a:r>
          </a:p>
          <a:p>
            <a:pPr algn="ctr"/>
            <a:r>
              <a:rPr lang="en-US" sz="2400" dirty="0" smtClean="0"/>
              <a:t>Fully functional compilation through </a:t>
            </a:r>
            <a:r>
              <a:rPr lang="en-US" sz="2400" dirty="0" err="1" smtClean="0"/>
              <a:t>OCaml</a:t>
            </a:r>
            <a:endParaRPr lang="en-US" sz="2400" dirty="0" smtClean="0"/>
          </a:p>
          <a:p>
            <a:pPr algn="ctr"/>
            <a:r>
              <a:rPr lang="en-US" sz="2400" dirty="0" smtClean="0"/>
              <a:t>Real Staging support</a:t>
            </a:r>
          </a:p>
          <a:p>
            <a:pPr algn="ctr"/>
            <a:r>
              <a:rPr lang="en-US" sz="2400" dirty="0" smtClean="0"/>
              <a:t>Better type inference</a:t>
            </a:r>
          </a:p>
          <a:p>
            <a:pPr algn="ctr"/>
            <a:r>
              <a:rPr lang="en-US" sz="2400" b="1" dirty="0" smtClean="0"/>
              <a:t>Examples:</a:t>
            </a:r>
            <a:r>
              <a:rPr lang="en-US" sz="2400" dirty="0" smtClean="0"/>
              <a:t> the same (Auto, EUF, Arithmetic) but readable code, no axioms, </a:t>
            </a:r>
            <a:r>
              <a:rPr lang="en-US" sz="2400" b="1" dirty="0" smtClean="0"/>
              <a:t>10sec runtime</a:t>
            </a:r>
            <a:r>
              <a:rPr lang="en-US" sz="2400" dirty="0" smtClean="0"/>
              <a:t>!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67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Example: Arithmetic simplification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05900" cy="305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9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Example: Arithmetic simplification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241" y="1584366"/>
            <a:ext cx="8686800" cy="4241185"/>
            <a:chOff x="152400" y="1221179"/>
            <a:chExt cx="8686800" cy="424118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26"/>
            <a:stretch/>
          </p:blipFill>
          <p:spPr bwMode="auto">
            <a:xfrm>
              <a:off x="152400" y="2438400"/>
              <a:ext cx="8686800" cy="302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r="27592" b="80622"/>
            <a:stretch/>
          </p:blipFill>
          <p:spPr bwMode="auto">
            <a:xfrm>
              <a:off x="152400" y="1221179"/>
              <a:ext cx="6307777" cy="726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9" t="12467" r="3137" b="18070"/>
            <a:stretch/>
          </p:blipFill>
          <p:spPr bwMode="auto">
            <a:xfrm>
              <a:off x="4215740" y="1929741"/>
              <a:ext cx="4239492" cy="43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41" t="9689" r="40533" b="80621"/>
            <a:stretch/>
          </p:blipFill>
          <p:spPr bwMode="auto">
            <a:xfrm>
              <a:off x="4333959" y="2002054"/>
              <a:ext cx="323682" cy="363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9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 implemented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95450"/>
            <a:ext cx="7391400" cy="4495800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About 2.5k lines of examples in total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/>
              <a:t>Basic theory of natural </a:t>
            </a:r>
            <a:r>
              <a:rPr lang="en-US" sz="3200" dirty="0" smtClean="0"/>
              <a:t>numbers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Lists and insertion sort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Equality with </a:t>
            </a:r>
            <a:r>
              <a:rPr lang="en-US" sz="3200" dirty="0" err="1" smtClean="0"/>
              <a:t>Uninterpreted</a:t>
            </a:r>
            <a:r>
              <a:rPr lang="en-US" sz="3200" dirty="0" smtClean="0"/>
              <a:t> Functions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Arithmetic simplification </a:t>
            </a:r>
            <a:r>
              <a:rPr lang="en-US" sz="2400" dirty="0" smtClean="0"/>
              <a:t>(</a:t>
            </a:r>
            <a:r>
              <a:rPr lang="en-US" sz="2400" dirty="0" err="1" smtClean="0"/>
              <a:t>ring_simplify</a:t>
            </a:r>
            <a:r>
              <a:rPr lang="en-US" sz="2400" dirty="0" smtClean="0"/>
              <a:t>)</a:t>
            </a:r>
            <a:endParaRPr lang="en-US" sz="3200" dirty="0" smtClean="0"/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Both as conversion extensions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Minimal manual </a:t>
            </a:r>
            <a:r>
              <a:rPr lang="en-US" sz="3200" dirty="0" smtClean="0"/>
              <a:t>proof (~400 lines in total)</a:t>
            </a:r>
            <a:endParaRPr lang="en-US" sz="3200" dirty="0" smtClean="0"/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No proof-by-reflection, translation validation or </a:t>
            </a:r>
            <a:r>
              <a:rPr lang="en-US" sz="3200" dirty="0" err="1" smtClean="0"/>
              <a:t>metatheoretic</a:t>
            </a:r>
            <a:r>
              <a:rPr lang="en-US" sz="3200" dirty="0" smtClean="0"/>
              <a:t> extension </a:t>
            </a:r>
            <a:r>
              <a:rPr lang="en-US" sz="3200" dirty="0" smtClean="0"/>
              <a:t>needed</a:t>
            </a:r>
          </a:p>
          <a:p>
            <a:pPr marL="285750" indent="-285750">
              <a:buFont typeface="Fontin Sans Rg" pitchFamily="50" charset="0"/>
              <a:buChar char="—"/>
            </a:pPr>
            <a:r>
              <a:rPr lang="en-US" sz="3200" dirty="0" smtClean="0"/>
              <a:t>Contrast: 3.5k lines for </a:t>
            </a:r>
            <a:r>
              <a:rPr lang="en-US" sz="3200" dirty="0" err="1" smtClean="0"/>
              <a:t>ring_simplify</a:t>
            </a:r>
            <a:r>
              <a:rPr lang="en-US" sz="3200" dirty="0"/>
              <a:t> </a:t>
            </a:r>
            <a:r>
              <a:rPr lang="en-US" sz="3200" dirty="0" smtClean="0"/>
              <a:t>(1k lines of manual proof)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72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Related work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Tactic programming</a:t>
            </a:r>
          </a:p>
          <a:p>
            <a:pPr marL="0" indent="0" defTabSz="1947863">
              <a:buNone/>
            </a:pPr>
            <a:r>
              <a:rPr lang="en-US" dirty="0" smtClean="0">
                <a:solidFill>
                  <a:schemeClr val="accent1"/>
                </a:solidFill>
              </a:rPr>
              <a:t>ML</a:t>
            </a:r>
            <a:r>
              <a:rPr lang="en-US" dirty="0"/>
              <a:t>	expressive, not safe/convenient</a:t>
            </a:r>
          </a:p>
          <a:p>
            <a:pPr marL="0" indent="0" defTabSz="1947863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LTac</a:t>
            </a:r>
            <a:r>
              <a:rPr lang="en-US" dirty="0" smtClean="0"/>
              <a:t>	convenient, not expressive/safe</a:t>
            </a:r>
          </a:p>
          <a:p>
            <a:pPr marL="0" indent="0" defTabSz="1947863">
              <a:buNone/>
            </a:pPr>
            <a:r>
              <a:rPr lang="en-US" dirty="0" smtClean="0">
                <a:solidFill>
                  <a:schemeClr val="accent1"/>
                </a:solidFill>
              </a:rPr>
              <a:t>Reflection/</a:t>
            </a:r>
            <a:r>
              <a:rPr lang="en-US" dirty="0" smtClean="0"/>
              <a:t>	safe, not convenient/expressive</a:t>
            </a:r>
          </a:p>
          <a:p>
            <a:pPr marL="0" indent="0" defTabSz="1947863">
              <a:buNone/>
            </a:pPr>
            <a:r>
              <a:rPr lang="en-US" dirty="0" smtClean="0">
                <a:solidFill>
                  <a:schemeClr val="accent1"/>
                </a:solidFill>
              </a:rPr>
              <a:t>Canonical Structures</a:t>
            </a:r>
          </a:p>
          <a:p>
            <a:pPr marL="0" indent="0" defTabSz="1947863">
              <a:buNone/>
            </a:pPr>
            <a:endParaRPr lang="en-US" sz="1900" dirty="0" smtClean="0"/>
          </a:p>
          <a:p>
            <a:pPr marL="0" indent="0" algn="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Beluga, </a:t>
            </a:r>
            <a:r>
              <a:rPr lang="en-US" b="1" dirty="0" err="1" smtClean="0">
                <a:solidFill>
                  <a:schemeClr val="accent1"/>
                </a:solidFill>
              </a:rPr>
              <a:t>Delphin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dependently typed manipulation of contextual LF terms; language design similar yet different goals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Milawa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layering of verified proof checkers; similar to our conversion, yet restricted logic and PL used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1752600"/>
            <a:ext cx="58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4038600"/>
            <a:ext cx="58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5562600"/>
            <a:ext cx="58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VeriML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080" y="1295400"/>
            <a:ext cx="8108719" cy="2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novel programming language</a:t>
            </a:r>
          </a:p>
          <a:p>
            <a:pPr>
              <a:buFontTx/>
              <a:buChar char="-"/>
            </a:pPr>
            <a:r>
              <a:rPr lang="en-US" dirty="0" smtClean="0"/>
              <a:t>focus on writing automation procedures</a:t>
            </a:r>
          </a:p>
          <a:p>
            <a:pPr>
              <a:buFontTx/>
              <a:buChar char="-"/>
            </a:pPr>
            <a:r>
              <a:rPr lang="en-US" dirty="0" smtClean="0"/>
              <a:t>more generally: programs that construct proofs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079" y="3787715"/>
            <a:ext cx="8108719" cy="2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080" y="3787715"/>
            <a:ext cx="8108719" cy="2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5632" y="3505200"/>
            <a:ext cx="8229600" cy="289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</a:rPr>
              <a:t>Rich types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Rich programming model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First-class support for logic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550432" y="3124200"/>
            <a:ext cx="3733799" cy="663515"/>
          </a:xfrm>
          <a:prstGeom prst="wedgeRectCallout">
            <a:avLst>
              <a:gd name="adj1" fmla="val -86027"/>
              <a:gd name="adj2" fmla="val 111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Safety</a:t>
            </a:r>
            <a:endParaRPr lang="en-US" sz="4000" dirty="0"/>
          </a:p>
        </p:txBody>
      </p:sp>
      <p:sp>
        <p:nvSpPr>
          <p:cNvPr id="10" name="Rectangular Callout 9"/>
          <p:cNvSpPr/>
          <p:nvPr/>
        </p:nvSpPr>
        <p:spPr>
          <a:xfrm>
            <a:off x="4343400" y="3921424"/>
            <a:ext cx="4124861" cy="663515"/>
          </a:xfrm>
          <a:prstGeom prst="wedgeRectCallout">
            <a:avLst>
              <a:gd name="adj1" fmla="val -69894"/>
              <a:gd name="adj2" fmla="val 751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Expressiveness</a:t>
            </a:r>
            <a:endParaRPr lang="en-US" sz="4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1962" y="4724400"/>
            <a:ext cx="4124861" cy="663515"/>
          </a:xfrm>
          <a:prstGeom prst="wedgeRectCallout">
            <a:avLst>
              <a:gd name="adj1" fmla="val -67385"/>
              <a:gd name="adj2" fmla="val 621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Convenience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67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3124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</a:rPr>
              <a:t>Conclusion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Main ideas and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95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VeriML</a:t>
            </a:r>
            <a:r>
              <a:rPr lang="en-US" dirty="0" smtClean="0"/>
              <a:t> = rich programming model +</a:t>
            </a:r>
            <a:br>
              <a:rPr lang="en-US" dirty="0" smtClean="0"/>
            </a:br>
            <a:r>
              <a:rPr lang="en-US" dirty="0" smtClean="0"/>
              <a:t>typed manipulation of logical terms</a:t>
            </a:r>
            <a:br>
              <a:rPr lang="en-US" dirty="0" smtClean="0"/>
            </a:br>
            <a:endParaRPr lang="en-US" sz="2000" dirty="0" smtClean="0"/>
          </a:p>
          <a:p>
            <a:pPr marL="0" indent="0" algn="ctr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endParaRPr lang="en-US" sz="3000" dirty="0" smtClean="0"/>
          </a:p>
          <a:p>
            <a:pPr>
              <a:buFontTx/>
              <a:buChar char="-"/>
            </a:pPr>
            <a:r>
              <a:rPr lang="en-US" sz="2400" dirty="0" smtClean="0"/>
              <a:t>verified tactic development at lower cost than traditional approaches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novel alternative architecture for proof assistants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extensible static checking for proofs and tactics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8001000" cy="16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new PL Design, </a:t>
            </a:r>
            <a:r>
              <a:rPr lang="en-US" sz="2800" dirty="0" err="1" smtClean="0"/>
              <a:t>Metatheory</a:t>
            </a:r>
            <a:r>
              <a:rPr lang="en-US" sz="2800" dirty="0" smtClean="0"/>
              <a:t>, Implementation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Viewed as a new proof assistant</a:t>
            </a:r>
          </a:p>
        </p:txBody>
      </p:sp>
    </p:spTree>
    <p:extLst>
      <p:ext uri="{BB962C8B-B14F-4D97-AF65-F5344CB8AC3E}">
        <p14:creationId xmlns:p14="http://schemas.microsoft.com/office/powerpoint/2010/main" val="31754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Technical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Metatheory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Orthogonality</a:t>
            </a:r>
            <a:r>
              <a:rPr lang="en-US" dirty="0" smtClean="0"/>
              <a:t> between logic language and computational language</a:t>
            </a:r>
          </a:p>
          <a:p>
            <a:pPr lvl="1">
              <a:buFontTx/>
              <a:buChar char="-"/>
            </a:pPr>
            <a:r>
              <a:rPr lang="en-US" dirty="0" smtClean="0"/>
              <a:t>Hybrid </a:t>
            </a:r>
            <a:r>
              <a:rPr lang="en-US" dirty="0" err="1" smtClean="0"/>
              <a:t>deBruijn</a:t>
            </a:r>
            <a:r>
              <a:rPr lang="en-US" dirty="0" smtClean="0"/>
              <a:t> variables representation</a:t>
            </a:r>
          </a:p>
          <a:p>
            <a:pPr lvl="1">
              <a:buFontTx/>
              <a:buChar char="-"/>
            </a:pPr>
            <a:r>
              <a:rPr lang="en-US" dirty="0" smtClean="0"/>
              <a:t>Novel way to present pattern matching</a:t>
            </a:r>
          </a:p>
          <a:p>
            <a:pPr lvl="1">
              <a:buFontTx/>
              <a:buChar char="-"/>
            </a:pPr>
            <a:r>
              <a:rPr lang="en-US" dirty="0" smtClean="0"/>
              <a:t>Clean “recipe” for mixing typed object language with typed meta language</a:t>
            </a:r>
          </a:p>
          <a:p>
            <a:pPr>
              <a:buFontTx/>
              <a:buChar char="-"/>
            </a:pPr>
            <a:r>
              <a:rPr lang="en-US" dirty="0" smtClean="0"/>
              <a:t>Extensible conversion rule (open problem)</a:t>
            </a:r>
          </a:p>
          <a:p>
            <a:pPr>
              <a:buFontTx/>
              <a:buChar char="-"/>
            </a:pPr>
            <a:r>
              <a:rPr lang="en-US" dirty="0" smtClean="0"/>
              <a:t>Proof certificate format allowing post-hoc choice between trust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Develop VeriML into a realistic, high-level proof assistant.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32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3124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</a:rPr>
              <a:t>Thank you.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Thesis statement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080" y="1219200"/>
            <a:ext cx="8108719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A type-safe </a:t>
            </a:r>
            <a:r>
              <a:rPr lang="en-US" sz="4000" dirty="0" err="1" smtClean="0"/>
              <a:t>effectful</a:t>
            </a:r>
            <a:r>
              <a:rPr lang="en-US" sz="4000" dirty="0" smtClean="0"/>
              <a:t> language for manipulating logical terms is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079" y="2521788"/>
            <a:ext cx="8108720" cy="40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… theoretically possible</a:t>
            </a:r>
          </a:p>
          <a:p>
            <a:pPr marL="0" indent="0">
              <a:buNone/>
            </a:pPr>
            <a:r>
              <a:rPr lang="en-US" dirty="0" smtClean="0"/>
              <a:t>… practically implementable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viable architecture for proof assistants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with novel features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469866" y="2573549"/>
            <a:ext cx="3216933" cy="465826"/>
          </a:xfrm>
          <a:prstGeom prst="wedgeRectCallout">
            <a:avLst>
              <a:gd name="adj1" fmla="val -544"/>
              <a:gd name="adj2" fmla="val -2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dirty="0" err="1" smtClean="0"/>
              <a:t>metatheory</a:t>
            </a:r>
            <a:endParaRPr lang="en-US" sz="2800" dirty="0"/>
          </a:p>
        </p:txBody>
      </p:sp>
      <p:sp>
        <p:nvSpPr>
          <p:cNvPr id="7" name="Rectangular Callout 6"/>
          <p:cNvSpPr/>
          <p:nvPr/>
        </p:nvSpPr>
        <p:spPr>
          <a:xfrm>
            <a:off x="2116348" y="3679872"/>
            <a:ext cx="6570451" cy="480926"/>
          </a:xfrm>
          <a:prstGeom prst="wedgeRectCallout">
            <a:avLst>
              <a:gd name="adj1" fmla="val 10289"/>
              <a:gd name="adj2" fmla="val 101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dirty="0"/>
              <a:t>p</a:t>
            </a:r>
            <a:r>
              <a:rPr lang="en-US" sz="2800" dirty="0" smtClean="0"/>
              <a:t>rototype implementation</a:t>
            </a:r>
            <a:endParaRPr lang="en-US" sz="2800" dirty="0"/>
          </a:p>
        </p:txBody>
      </p:sp>
      <p:sp>
        <p:nvSpPr>
          <p:cNvPr id="8" name="Rectangular Callout 7"/>
          <p:cNvSpPr/>
          <p:nvPr/>
        </p:nvSpPr>
        <p:spPr>
          <a:xfrm>
            <a:off x="2116348" y="4741653"/>
            <a:ext cx="6570451" cy="457200"/>
          </a:xfrm>
          <a:prstGeom prst="wedgeRectCallout">
            <a:avLst>
              <a:gd name="adj1" fmla="val -8584"/>
              <a:gd name="adj2" fmla="val 111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examples of proofs and automation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685800" y="5867399"/>
            <a:ext cx="8000999" cy="914399"/>
          </a:xfrm>
          <a:prstGeom prst="wedgeRectCallout">
            <a:avLst>
              <a:gd name="adj1" fmla="val -8584"/>
              <a:gd name="adj2" fmla="val 111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demonstrate existing features + generalizations</a:t>
            </a:r>
            <a:br>
              <a:rPr lang="en-US" sz="2800" dirty="0" smtClean="0"/>
            </a:br>
            <a:r>
              <a:rPr lang="en-US" sz="2800" dirty="0" smtClean="0"/>
              <a:t>+ safe user-extensible static checking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6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Technical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Metatheory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Orthogonality</a:t>
            </a:r>
            <a:r>
              <a:rPr lang="en-US" dirty="0" smtClean="0"/>
              <a:t> between logic language and computational language</a:t>
            </a:r>
          </a:p>
          <a:p>
            <a:pPr lvl="1">
              <a:buFontTx/>
              <a:buChar char="-"/>
            </a:pPr>
            <a:r>
              <a:rPr lang="en-US" dirty="0" smtClean="0"/>
              <a:t>Hybrid </a:t>
            </a:r>
            <a:r>
              <a:rPr lang="en-US" dirty="0" err="1" smtClean="0"/>
              <a:t>deBruijn</a:t>
            </a:r>
            <a:r>
              <a:rPr lang="en-US" dirty="0" smtClean="0"/>
              <a:t> variables representation</a:t>
            </a:r>
          </a:p>
          <a:p>
            <a:pPr lvl="1">
              <a:buFontTx/>
              <a:buChar char="-"/>
            </a:pPr>
            <a:r>
              <a:rPr lang="en-US" dirty="0" smtClean="0"/>
              <a:t>Novel way to present pattern matching</a:t>
            </a:r>
          </a:p>
          <a:p>
            <a:pPr lvl="1">
              <a:buFontTx/>
              <a:buChar char="-"/>
            </a:pPr>
            <a:r>
              <a:rPr lang="en-US" dirty="0" smtClean="0"/>
              <a:t>Clean “recipe” for mixing typed object language with typed meta language</a:t>
            </a:r>
          </a:p>
          <a:p>
            <a:pPr>
              <a:buFontTx/>
              <a:buChar char="-"/>
            </a:pPr>
            <a:r>
              <a:rPr lang="en-US" dirty="0" smtClean="0"/>
              <a:t>Extensible conversion rule (open problem)</a:t>
            </a:r>
          </a:p>
          <a:p>
            <a:pPr>
              <a:buFontTx/>
              <a:buChar char="-"/>
            </a:pPr>
            <a:r>
              <a:rPr lang="en-US" dirty="0" smtClean="0"/>
              <a:t>Proof certificate format allowing post-hoc choice between trust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895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Informal overview of the language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3000" y="53340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/>
              <a:t>or the world’s fastest tutorial on constructive formal logic, tactic development through VeriML and the basic architecture of modern proof assistants.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ontin Sans Rg"/>
        <a:ea typeface=""/>
        <a:cs typeface=""/>
      </a:majorFont>
      <a:minorFont>
        <a:latin typeface="Fontin Sans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Words>1919</Words>
  <Application>Microsoft Office PowerPoint</Application>
  <PresentationFormat>On-screen Show (4:3)</PresentationFormat>
  <Paragraphs>513</Paragraphs>
  <Slides>64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VeriML</vt:lpstr>
      <vt:lpstr>A programming language is low-level when its programs require attention to the irrelevant.</vt:lpstr>
      <vt:lpstr>Software certification</vt:lpstr>
      <vt:lpstr>PowerPoint Presentation</vt:lpstr>
      <vt:lpstr>My system</vt:lpstr>
      <vt:lpstr>VeriML</vt:lpstr>
      <vt:lpstr>Thesis statement</vt:lpstr>
      <vt:lpstr>Technical contributions</vt:lpstr>
      <vt:lpstr>Informal overview of the language</vt:lpstr>
      <vt:lpstr>A simple logic</vt:lpstr>
      <vt:lpstr>A simple logic: Rules and proofs</vt:lpstr>
      <vt:lpstr>A simple logic: Creating proofs</vt:lpstr>
      <vt:lpstr>A simple logic: Checking proofs</vt:lpstr>
      <vt:lpstr>Tactics</vt:lpstr>
      <vt:lpstr>Coding “Auto” in VeriML</vt:lpstr>
      <vt:lpstr>Running “Auto”</vt:lpstr>
      <vt:lpstr>Proof scripts</vt:lpstr>
      <vt:lpstr>Main VeriML idea</vt:lpstr>
      <vt:lpstr>Main VeriML idea</vt:lpstr>
      <vt:lpstr>Why is this a good idea?</vt:lpstr>
      <vt:lpstr>Why is this a good idea?</vt:lpstr>
      <vt:lpstr>Why is this a good idea?</vt:lpstr>
      <vt:lpstr>Extensible background reasoning</vt:lpstr>
      <vt:lpstr>Trivial details in formal proofs</vt:lpstr>
      <vt:lpstr>Trivial details in formal proofs</vt:lpstr>
      <vt:lpstr>Conversion rule: background reasoning in logic</vt:lpstr>
      <vt:lpstr>Extensions to conversion?</vt:lpstr>
      <vt:lpstr>Extensions to conversion?</vt:lpstr>
      <vt:lpstr>Conversion rule in VeriML</vt:lpstr>
      <vt:lpstr>Conversion rule in VeriML</vt:lpstr>
      <vt:lpstr>Conversion rule in VeriML</vt:lpstr>
      <vt:lpstr>Formal details</vt:lpstr>
      <vt:lpstr>The Logic Language ..........</vt:lpstr>
      <vt:lpstr>The Logic Language ..........</vt:lpstr>
      <vt:lpstr>The Logic Language .......... Typing judgements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Extending λHOL with meta terms</vt:lpstr>
      <vt:lpstr>VeriML = ML</vt:lpstr>
      <vt:lpstr>VeriML = ML + dependent λHOL constructs</vt:lpstr>
      <vt:lpstr>VeriML typing</vt:lpstr>
      <vt:lpstr>Extensible static checking</vt:lpstr>
      <vt:lpstr>Metatheory</vt:lpstr>
      <vt:lpstr>Description of type safety</vt:lpstr>
      <vt:lpstr>Metatheoretic results</vt:lpstr>
      <vt:lpstr>PowerPoint Presentation</vt:lpstr>
      <vt:lpstr>The two key theorems</vt:lpstr>
      <vt:lpstr>Implementation + Examples</vt:lpstr>
      <vt:lpstr>Implementation</vt:lpstr>
      <vt:lpstr>Implementation Timeline</vt:lpstr>
      <vt:lpstr>Example: Arithmetic simplification</vt:lpstr>
      <vt:lpstr>Example: Arithmetic simplification</vt:lpstr>
      <vt:lpstr>Examples implemented</vt:lpstr>
      <vt:lpstr>Related work</vt:lpstr>
      <vt:lpstr>Conclusion</vt:lpstr>
      <vt:lpstr>Main ideas and contributions</vt:lpstr>
      <vt:lpstr>Technical contributions</vt:lpstr>
      <vt:lpstr>Future work</vt:lpstr>
      <vt:lpstr>Thank you.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VeriML</dc:title>
  <dc:creator>antonis</dc:creator>
  <cp:lastModifiedBy>antonis</cp:lastModifiedBy>
  <cp:revision>164</cp:revision>
  <dcterms:created xsi:type="dcterms:W3CDTF">2012-09-26T19:30:01Z</dcterms:created>
  <dcterms:modified xsi:type="dcterms:W3CDTF">2012-10-01T22:08:06Z</dcterms:modified>
</cp:coreProperties>
</file>