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</p:sldMasterIdLst>
  <p:notesMasterIdLst>
    <p:notesMasterId r:id="rId33"/>
  </p:notesMasterIdLst>
  <p:handoutMasterIdLst>
    <p:handoutMasterId r:id="rId34"/>
  </p:handoutMasterIdLst>
  <p:sldIdLst>
    <p:sldId id="534" r:id="rId3"/>
    <p:sldId id="276" r:id="rId4"/>
    <p:sldId id="410" r:id="rId5"/>
    <p:sldId id="547" r:id="rId6"/>
    <p:sldId id="474" r:id="rId7"/>
    <p:sldId id="476" r:id="rId8"/>
    <p:sldId id="478" r:id="rId9"/>
    <p:sldId id="535" r:id="rId10"/>
    <p:sldId id="491" r:id="rId11"/>
    <p:sldId id="493" r:id="rId12"/>
    <p:sldId id="507" r:id="rId13"/>
    <p:sldId id="508" r:id="rId14"/>
    <p:sldId id="494" r:id="rId15"/>
    <p:sldId id="492" r:id="rId16"/>
    <p:sldId id="536" r:id="rId17"/>
    <p:sldId id="511" r:id="rId18"/>
    <p:sldId id="512" r:id="rId19"/>
    <p:sldId id="514" r:id="rId20"/>
    <p:sldId id="513" r:id="rId21"/>
    <p:sldId id="515" r:id="rId22"/>
    <p:sldId id="516" r:id="rId23"/>
    <p:sldId id="538" r:id="rId24"/>
    <p:sldId id="444" r:id="rId25"/>
    <p:sldId id="519" r:id="rId26"/>
    <p:sldId id="523" r:id="rId27"/>
    <p:sldId id="544" r:id="rId28"/>
    <p:sldId id="545" r:id="rId29"/>
    <p:sldId id="546" r:id="rId30"/>
    <p:sldId id="466" r:id="rId31"/>
    <p:sldId id="506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FB0E319-3B19-4A38-B6AB-9533F556033F}">
          <p14:sldIdLst>
            <p14:sldId id="534"/>
            <p14:sldId id="276"/>
            <p14:sldId id="410"/>
          </p14:sldIdLst>
        </p14:section>
        <p14:section name="Selemiun Support Classes" id="{A52D56B1-3785-4DA1-A49F-2BE429D41B7B}">
          <p14:sldIdLst>
            <p14:sldId id="547"/>
            <p14:sldId id="474"/>
            <p14:sldId id="476"/>
            <p14:sldId id="478"/>
          </p14:sldIdLst>
        </p14:section>
        <p14:section name="Switch" id="{9F3ACB28-330C-4E54-8468-E2F8B96C4DC9}">
          <p14:sldIdLst>
            <p14:sldId id="535"/>
            <p14:sldId id="491"/>
            <p14:sldId id="493"/>
            <p14:sldId id="507"/>
            <p14:sldId id="508"/>
            <p14:sldId id="494"/>
            <p14:sldId id="492"/>
          </p14:sldIdLst>
        </p14:section>
        <p14:section name="Actions" id="{2B660324-135F-4A2B-A58F-41EF5E048134}">
          <p14:sldIdLst>
            <p14:sldId id="536"/>
            <p14:sldId id="511"/>
            <p14:sldId id="512"/>
            <p14:sldId id="514"/>
            <p14:sldId id="513"/>
            <p14:sldId id="515"/>
            <p14:sldId id="516"/>
            <p14:sldId id="538"/>
            <p14:sldId id="444"/>
            <p14:sldId id="519"/>
            <p14:sldId id="523"/>
            <p14:sldId id="544"/>
            <p14:sldId id="545"/>
            <p14:sldId id="546"/>
            <p14:sldId id="466"/>
          </p14:sldIdLst>
        </p14:section>
        <p14:section name="Conclusion" id="{95C23484-3EE9-488F-9A3A-833EF0DE4243}">
          <p14:sldIdLst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123" d="100"/>
          <a:sy n="123" d="100"/>
        </p:scale>
        <p:origin x="130" y="41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6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2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561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81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784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226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7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711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1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728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523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qa.com/wp-content/uploads/2014/08/Toolsqa.jpg" TargetMode="External"/><Relationship Id="rId2" Type="http://schemas.openxmlformats.org/officeDocument/2006/relationships/hyperlink" Target="http://toolsqa.com/automation-practice-switch-window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demo.guru99.com/test/drag_drop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automationpractice.com/index.php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3" y="914400"/>
            <a:ext cx="11963400" cy="1447800"/>
          </a:xfrm>
        </p:spPr>
        <p:txBody>
          <a:bodyPr>
            <a:normAutofit/>
          </a:bodyPr>
          <a:lstStyle/>
          <a:p>
            <a:r>
              <a:rPr lang="en-US" dirty="0"/>
              <a:t>Alerts, Actions, Data Bind Tests</a:t>
            </a:r>
            <a:br>
              <a:rPr lang="en-US" dirty="0"/>
            </a:br>
            <a:r>
              <a:rPr lang="en-US" dirty="0"/>
              <a:t>Simple Logger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 Advanced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754670"/>
            <a:ext cx="2950749" cy="705697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194983"/>
            <a:ext cx="2950749" cy="642346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650875"/>
            <a:ext cx="2950749" cy="958651"/>
          </a:xfrm>
        </p:spPr>
        <p:txBody>
          <a:bodyPr/>
          <a:lstStyle/>
          <a:p>
            <a:r>
              <a:rPr lang="en-US" noProof="1"/>
              <a:t>SoftUni Team</a:t>
            </a: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175133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514600"/>
            <a:ext cx="2113917" cy="1913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29" y="2833591"/>
            <a:ext cx="3065169" cy="12751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20112346">
            <a:off x="6845528" y="2191501"/>
            <a:ext cx="2894011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Automation</a:t>
            </a:r>
          </a:p>
        </p:txBody>
      </p:sp>
    </p:spTree>
    <p:extLst>
      <p:ext uri="{BB962C8B-B14F-4D97-AF65-F5344CB8AC3E}">
        <p14:creationId xmlns:p14="http://schemas.microsoft.com/office/powerpoint/2010/main" val="11622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03" y="1295400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/>
              <a:t>Methods available under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WebDriver API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Switch Commands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Switches focus to element that has focus at the moment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currently active dialog box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the window with specified name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SwitchTo()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8577" y="2539425"/>
            <a:ext cx="1017166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.ActiveElement();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08577" y="3987225"/>
            <a:ext cx="1017166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driver.SwitchTo()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.Alert();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08577" y="5515735"/>
            <a:ext cx="1017167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.Window(string windowName);</a:t>
            </a:r>
          </a:p>
        </p:txBody>
      </p:sp>
    </p:spTree>
    <p:extLst>
      <p:ext uri="{BB962C8B-B14F-4D97-AF65-F5344CB8AC3E}">
        <p14:creationId xmlns:p14="http://schemas.microsoft.com/office/powerpoint/2010/main" val="12972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317660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frame by given index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parent frame of currently selected frame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the first frame on the page or main document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SwitchTo()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70012" y="1933471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.Frame(int index);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70012" y="3625806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ParentFrame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370012" y="5334000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DefaultContent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644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Alerts can be Instantiate</a:t>
            </a:r>
          </a:p>
          <a:p>
            <a:endParaRPr lang="en-US" dirty="0"/>
          </a:p>
          <a:p>
            <a:r>
              <a:rPr lang="en-US" dirty="0"/>
              <a:t>Alert methods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Alert message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2224" y="1828800"/>
            <a:ext cx="9601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IAlert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 = driver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.SwitchTo().Alert();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92224" y="3200400"/>
            <a:ext cx="9601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.Accept();</a:t>
            </a:r>
          </a:p>
          <a:p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.Dismiss();</a:t>
            </a:r>
          </a:p>
          <a:p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.SendKeys("Any string");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92224" y="5663625"/>
            <a:ext cx="9601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Assert.AreEqual("Expected",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alert.Text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267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Open </a:t>
            </a:r>
            <a:r>
              <a:rPr lang="en-GB" noProof="1">
                <a:hlinkClick r:id="rId2"/>
              </a:rPr>
              <a:t>http://toolsqa.com/automation-practice-switch-windows/</a:t>
            </a:r>
            <a:endParaRPr lang="en-GB" noProof="1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noProof="1"/>
              <a:t>Click button "New Browser Tab"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Check logo have "src" attribute: </a:t>
            </a:r>
            <a:br>
              <a:rPr lang="en-US" dirty="0"/>
            </a:br>
            <a:r>
              <a:rPr lang="en-US" dirty="0">
                <a:hlinkClick r:id="rId3"/>
              </a:rPr>
              <a:t>http://toolsqa.com/wp-content/uploads/2014/08/Toolsqa.jpg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Close previous open tab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Check that driver handles</a:t>
            </a:r>
            <a:br>
              <a:rPr lang="en-US" dirty="0"/>
            </a:br>
            <a:r>
              <a:rPr lang="en-US" dirty="0"/>
              <a:t>only one window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Pop-up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4495800"/>
            <a:ext cx="5410200" cy="15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Alerts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9412" y="1386393"/>
            <a:ext cx="11430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 driver = new ChromeDriver();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driver.Url =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"http://toolsqa.com/automation-practice-switch-windows/";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GB" sz="1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newTabBtoon</a:t>
            </a:r>
            <a:r>
              <a:rPr lang="en-GB" sz="1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GB" sz="1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driver.FindElement(By.XPath(Add XPath));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newTabBtoon.Click();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newTabName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driver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.WindowHandles.Last();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newTab = driver.SwitchTo()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.Window(newTabName);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Assert.AreEqual("QA Automation Tools Tutorial",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driver.Title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newTab.Close();</a:t>
            </a:r>
          </a:p>
          <a:p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Assert.IsTrue(driver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.WindowHandles.Count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1);</a:t>
            </a:r>
          </a:p>
        </p:txBody>
      </p:sp>
    </p:spTree>
    <p:extLst>
      <p:ext uri="{BB962C8B-B14F-4D97-AF65-F5344CB8AC3E}">
        <p14:creationId xmlns:p14="http://schemas.microsoft.com/office/powerpoint/2010/main" val="9586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Keyboard and Mouse Events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84" y="1676400"/>
            <a:ext cx="2286000" cy="19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371600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/>
              <a:t>Handling special keyboard and mouse events are done using the </a:t>
            </a:r>
            <a:r>
              <a:rPr lang="en-GB" dirty="0"/>
              <a:t>using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OpenQA.Selenium.Interactions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Actions Builder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and mouse Events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0039" y="3352800"/>
            <a:ext cx="1072637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Actions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builder = new Actions(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.Perform()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26322" y="4968965"/>
            <a:ext cx="3276600" cy="1213563"/>
          </a:xfrm>
          <a:prstGeom prst="wedgeRoundRectCallout">
            <a:avLst>
              <a:gd name="adj1" fmla="val -6327"/>
              <a:gd name="adj2" fmla="val -98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Executing the action object 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361867"/>
            <a:ext cx="11815018" cy="5201066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KeyDown() </a:t>
            </a:r>
            <a:r>
              <a:rPr lang="en-US" dirty="0"/>
              <a:t>is press key and hold it pressed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4000" dirty="0"/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KeyUp() </a:t>
            </a:r>
            <a:r>
              <a:rPr lang="en-US" dirty="0"/>
              <a:t>is used to release a key you already hold</a:t>
            </a: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SendKeys() </a:t>
            </a:r>
            <a:r>
              <a:rPr lang="en-US" dirty="0"/>
              <a:t>sends a series of keystrokes onto the element. 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Keyboard Events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29825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builder.KeyDown(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3377625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builder.KeyUp(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1" y="4876800"/>
            <a:ext cx="8153401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builder.KeyDown(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.SendKeys(element, "hello");</a:t>
            </a:r>
          </a:p>
        </p:txBody>
      </p:sp>
    </p:spTree>
    <p:extLst>
      <p:ext uri="{BB962C8B-B14F-4D97-AF65-F5344CB8AC3E}">
        <p14:creationId xmlns:p14="http://schemas.microsoft.com/office/powerpoint/2010/main" val="16898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374279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 left button </a:t>
            </a:r>
            <a:r>
              <a:rPr lang="en-US" dirty="0"/>
              <a:t>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/>
              <a:t>.</a:t>
            </a:r>
          </a:p>
          <a:p>
            <a:endParaRPr lang="en-US" sz="4000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 right button</a:t>
            </a:r>
            <a:r>
              <a:rPr lang="en-US" dirty="0"/>
              <a:t>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click </a:t>
            </a:r>
            <a:r>
              <a:rPr lang="en-US" dirty="0"/>
              <a:t>left button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Mouse Events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29825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3682425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ContextClick();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6612" y="54102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DoubleClick();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Moves</a:t>
            </a:r>
            <a:r>
              <a:rPr lang="en-US" dirty="0"/>
              <a:t> the mouse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middle of the element</a:t>
            </a:r>
            <a:r>
              <a:rPr lang="en-US" dirty="0"/>
              <a:t>.</a:t>
            </a:r>
          </a:p>
          <a:p>
            <a:endParaRPr lang="en-US" sz="4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</a:t>
            </a:r>
            <a:r>
              <a:rPr lang="en-US" dirty="0"/>
              <a:t> (without releasing)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/>
              <a:t>.</a:t>
            </a: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Releases</a:t>
            </a:r>
            <a:r>
              <a:rPr lang="en-US" dirty="0"/>
              <a:t> the pressed left mouse button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 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Mouse Events (2)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050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MoveToElement(field);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3353529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builder.MoveToElement(field).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ClickAndHold()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2" y="54102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builder.MoveToElement(field).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Release()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7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Selenium Support Classes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Pop-ups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Handle pop-up, alerts, new tabs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Actions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Keyboard and Mouse Events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595731"/>
            <a:ext cx="4403106" cy="56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click-and-hold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 element</a:t>
            </a:r>
            <a:r>
              <a:rPr lang="en-US" dirty="0"/>
              <a:t>, moves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target element</a:t>
            </a:r>
            <a:r>
              <a:rPr lang="en-US" dirty="0"/>
              <a:t>, then releases the mouse</a:t>
            </a:r>
          </a:p>
          <a:p>
            <a:endParaRPr lang="en-US" sz="1800" dirty="0"/>
          </a:p>
          <a:p>
            <a:endParaRPr lang="en-US" sz="1050" dirty="0"/>
          </a:p>
          <a:p>
            <a:r>
              <a:rPr lang="en-US" dirty="0"/>
              <a:t>Performs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click-and-hold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 element</a:t>
            </a:r>
            <a:r>
              <a:rPr lang="en-US" dirty="0"/>
              <a:t>, moves 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offset</a:t>
            </a:r>
            <a:r>
              <a:rPr lang="en-US" dirty="0"/>
              <a:t>, then releases the mouse.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dirty="0"/>
              <a:t> offset is moving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 on X </a:t>
            </a:r>
            <a:r>
              <a:rPr lang="en-US" dirty="0"/>
              <a:t>and moving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top on 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DragAndDrop()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24384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Builder.DragAndDrop(</a:t>
            </a:r>
            <a:r>
              <a:rPr lang="en-GB" sz="3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sourseElem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targetElem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6612" y="4419600"/>
            <a:ext cx="10058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Builder.DragAndDropToOffset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sourseElem, OffsetX, OffsetY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371600"/>
            <a:ext cx="11815018" cy="520106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Open </a:t>
            </a:r>
            <a:r>
              <a:rPr lang="en-GB" noProof="1">
                <a:hlinkClick r:id="rId2"/>
              </a:rPr>
              <a:t>http://demo.guru99.com/test/drag_drop.html</a:t>
            </a:r>
            <a:endParaRPr lang="en-GB" noProof="1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noProof="1"/>
              <a:t>Move elements to right places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noProof="1"/>
              <a:t>Assert for button “Perfect”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DragAndDrop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2981267"/>
            <a:ext cx="5953125" cy="34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Driven Tests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Bind by Excel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914400"/>
            <a:ext cx="6196825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90353" y="1295400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Data-driven testing </a:t>
            </a:r>
            <a:r>
              <a:rPr lang="en-US" dirty="0"/>
              <a:t>is the creation of test scripts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together with their related data</a:t>
            </a:r>
            <a:r>
              <a:rPr lang="en-US" dirty="0"/>
              <a:t> sets in a framework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Table of conditions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directly as test </a:t>
            </a:r>
            <a:r>
              <a:rPr lang="en-US" dirty="0"/>
              <a:t>inputs and verifiable outputs</a:t>
            </a:r>
            <a:endParaRPr lang="en-US" noProof="1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Process where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environment settings </a:t>
            </a:r>
            <a:r>
              <a:rPr lang="en-US" dirty="0"/>
              <a:t>and control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NOT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hard-coded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Data Driven Testing?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90413" y="1371600"/>
            <a:ext cx="11804822" cy="534987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Data pools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Excel files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ADO objects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CSV files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Json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Data Formats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9812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447800"/>
            <a:ext cx="11804822" cy="52736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ExcelDataReader is simple library for excel doc manipulation</a:t>
            </a:r>
          </a:p>
          <a:p>
            <a:r>
              <a:rPr lang="en-US" dirty="0"/>
              <a:t>Get it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Data Reader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3641725"/>
            <a:ext cx="5743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Data Reader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7755" y="1219200"/>
            <a:ext cx="114300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stream = File.Open(filePath, FileMode.Open, FileAccess.Read))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reader = 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ExcelReaderFactory.CreateReader(stream)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while (reader.Read())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 // reader.GetDouble(0);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while (reader.NextResult());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7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Data Reader Usage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9413" y="1219200"/>
            <a:ext cx="111839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stream = File.Open(filePath, FileMode.Open, FileAccess.Read))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reader = </a:t>
            </a:r>
            <a:r>
              <a:rPr lang="en-GB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ExcelReaderFactory.CreateReader(stream)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= reader.AsDataSet(new ExcelDataSetConfiguration()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ConfigureDataTable = (tableReader) =&gt; </a:t>
            </a:r>
            <a:br>
              <a:rPr lang="en-GB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new ExcelDataTableConfiguration()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UseHeaderRow = true,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}});</a:t>
            </a:r>
            <a:b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3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447800"/>
            <a:ext cx="11804822" cy="52736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.Net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Core we need to add one more dependency </a:t>
            </a:r>
          </a:p>
          <a:p>
            <a:r>
              <a:rPr lang="en-US" dirty="0"/>
              <a:t>You need to add it manually by opening .</a:t>
            </a:r>
            <a:r>
              <a:rPr lang="en-US" dirty="0" err="1"/>
              <a:t>csproj</a:t>
            </a:r>
            <a:r>
              <a:rPr lang="en-US" dirty="0"/>
              <a:t> file </a:t>
            </a:r>
          </a:p>
          <a:p>
            <a:r>
              <a:rPr lang="en-US" dirty="0"/>
              <a:t>You can right click on project and select edit *.</a:t>
            </a:r>
            <a:r>
              <a:rPr lang="en-US" dirty="0" err="1"/>
              <a:t>csproj</a:t>
            </a:r>
            <a:endParaRPr lang="en-US" dirty="0"/>
          </a:p>
          <a:p>
            <a:r>
              <a:rPr lang="en-US" dirty="0"/>
              <a:t>Add new Package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Data Reader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4050" y="4495800"/>
            <a:ext cx="1161905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&lt;PackageReference Include="System.Text.Encoding.CodePages" Version="4.0.0"/&gt;</a:t>
            </a:r>
            <a:endParaRPr lang="en-GB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361867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riven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est for login in </a:t>
            </a:r>
            <a:r>
              <a:rPr lang="en-US" dirty="0" err="1"/>
              <a:t>Softuni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Add one positive test case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Add one negative test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GB" dirty="0"/>
              <a:t>Create Data </a:t>
            </a:r>
            <a:r>
              <a:rPr lang="en-US" dirty="0"/>
              <a:t>Bind SoftUni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3886200"/>
            <a:ext cx="5561684" cy="2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#QA-Auto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295400"/>
            <a:ext cx="11815018" cy="5201066"/>
          </a:xfrm>
        </p:spPr>
        <p:txBody>
          <a:bodyPr>
            <a:no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Pop-ups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Handle pop-up, alerts, new tabs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Actions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Keyboard and </a:t>
            </a:r>
            <a:r>
              <a:rPr lang="en-US"/>
              <a:t>Mouse Events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590800"/>
            <a:ext cx="4783890" cy="35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4305F-8646-4B6B-88D5-6D9AFA85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Support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E5C3C-8371-4C3A-8B2C-8B89C608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762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3600" dirty="0"/>
              <a:t>Install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Selemium.Support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ExpectedConditions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Support Classes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4" y="1914388"/>
            <a:ext cx="7320550" cy="1057412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425" y="4077831"/>
            <a:ext cx="1153480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 wait = new WebDriverWait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(driver, TimeSpan.FromSeconds(10));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element = wait.Until(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ExpectedConditions</a:t>
            </a:r>
          </a:p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.ElementToBeClickable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(By.Id("someid")));</a:t>
            </a:r>
          </a:p>
        </p:txBody>
      </p:sp>
    </p:spTree>
    <p:extLst>
      <p:ext uri="{BB962C8B-B14F-4D97-AF65-F5344CB8AC3E}">
        <p14:creationId xmlns:p14="http://schemas.microsoft.com/office/powerpoint/2010/main" val="48960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sz="3600" dirty="0"/>
              <a:t>HTML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drop down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endParaRPr lang="en-US" sz="36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Select Element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SelectElement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3112" y="4800600"/>
            <a:ext cx="106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selectElement = new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(driver.FindElement(By.XPath("/html/body/select")));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selectElement.SelectByText("Saab");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766" y="1994118"/>
            <a:ext cx="10653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&lt;select&gt;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value="volvo"&gt;Volvo&lt;/option&gt;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saab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"&gt;Saab&lt;/option&gt;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5908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u="sng" dirty="0">
                <a:hlinkClick r:id="rId2"/>
              </a:rPr>
              <a:t>http://automationpractice.com/index.php</a:t>
            </a:r>
            <a:endParaRPr lang="en-US" u="sng" dirty="0"/>
          </a:p>
          <a:p>
            <a:r>
              <a:rPr lang="en-US" dirty="0"/>
              <a:t>Open Sign In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Fill valid email and click create account </a:t>
            </a:r>
          </a:p>
          <a:p>
            <a:r>
              <a:rPr lang="en-US" dirty="0"/>
              <a:t>Fill all fiends with valid data</a:t>
            </a:r>
          </a:p>
          <a:p>
            <a:r>
              <a:rPr lang="en-US" dirty="0"/>
              <a:t>Submit form successfully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Create New Account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3252914"/>
            <a:ext cx="39814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Pop-up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Handle Pop-ups and Alerts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412507"/>
            <a:ext cx="2667000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4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Graphical user interface </a:t>
            </a:r>
            <a:r>
              <a:rPr lang="en-US" dirty="0"/>
              <a:t>display area,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suddenly appears </a:t>
            </a:r>
            <a:r>
              <a:rPr lang="en-US" dirty="0"/>
              <a:t>in the foreground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interface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>
                <a:solidFill>
                  <a:schemeClr val="bg1"/>
                </a:solidFill>
              </a:rPr>
              <a:t>Alerts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>
                <a:solidFill>
                  <a:schemeClr val="bg1"/>
                </a:solidFill>
              </a:rPr>
              <a:t>Windows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>
                <a:solidFill>
                  <a:schemeClr val="bg1"/>
                </a:solidFill>
              </a:rPr>
              <a:t>Tabs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>
                <a:solidFill>
                  <a:schemeClr val="bg1"/>
                </a:solidFill>
              </a:rPr>
              <a:t>Frames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Pop-up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3429000"/>
            <a:ext cx="5074107" cy="1733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79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1104</Words>
  <Application>Microsoft Office PowerPoint</Application>
  <PresentationFormat>По избор</PresentationFormat>
  <Paragraphs>241</Paragraphs>
  <Slides>30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1_SoftUni3_1</vt:lpstr>
      <vt:lpstr>WebDriver Advanced</vt:lpstr>
      <vt:lpstr>Table of Contents</vt:lpstr>
      <vt:lpstr>Have a Question?</vt:lpstr>
      <vt:lpstr>Презентация на PowerPoint</vt:lpstr>
      <vt:lpstr>Selenium Support Classes </vt:lpstr>
      <vt:lpstr>SelectElement</vt:lpstr>
      <vt:lpstr>Problem: Create New Account</vt:lpstr>
      <vt:lpstr>Презентация на PowerPoint</vt:lpstr>
      <vt:lpstr>Pop-up</vt:lpstr>
      <vt:lpstr>SwitchTo()</vt:lpstr>
      <vt:lpstr>SwitchTo() </vt:lpstr>
      <vt:lpstr>Alerts</vt:lpstr>
      <vt:lpstr>Problem: Pop-up</vt:lpstr>
      <vt:lpstr>Solution: Alerts</vt:lpstr>
      <vt:lpstr>Презентация на PowerPoint</vt:lpstr>
      <vt:lpstr>Keyboard and mouse Events </vt:lpstr>
      <vt:lpstr>Keyboard Events </vt:lpstr>
      <vt:lpstr>Mouse Events </vt:lpstr>
      <vt:lpstr>Mouse Events (2)  </vt:lpstr>
      <vt:lpstr>DragAndDrop()</vt:lpstr>
      <vt:lpstr>Problem: DragAndDrop</vt:lpstr>
      <vt:lpstr>Презентация на PowerPoint</vt:lpstr>
      <vt:lpstr>What is Data Driven Testing? </vt:lpstr>
      <vt:lpstr>Data Formats</vt:lpstr>
      <vt:lpstr>Excel Data Reader</vt:lpstr>
      <vt:lpstr>Excel Data Reader Usage</vt:lpstr>
      <vt:lpstr>Excel Data Reader Usage (2)</vt:lpstr>
      <vt:lpstr>Excel Data Reader</vt:lpstr>
      <vt:lpstr>Problem: Create Data Bind SoftUni Login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WebDriver Advanced</dc:title>
  <dc:subject>Software Development Course</dc:subject>
  <dc:creator/>
  <cp:keywords>SoftUni, Software University, programming, software development, qa engineering, course, quality, qaautomation, Alerts, Actions, DataBind, Logger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2019-09-19T05:54:46Z</dcterms:modified>
  <cp:category>programming, computer programming, software development, quality assurance, QAAutomation, Selenium WebDriver, Alerts, Actions, DataBind, Logger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