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22" d="100"/>
          <a:sy n="2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DD44-6290-4FA0-A881-1C669792FE2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6DA8-FE18-4883-B3EA-4ED8F78C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38AD956-C222-49CF-A80F-E88B3C2AAB30}"/>
              </a:ext>
            </a:extLst>
          </p:cNvPr>
          <p:cNvSpPr txBox="1">
            <a:spLocks/>
          </p:cNvSpPr>
          <p:nvPr/>
        </p:nvSpPr>
        <p:spPr>
          <a:xfrm>
            <a:off x="-492094" y="1049037"/>
            <a:ext cx="43487654" cy="3571866"/>
          </a:xfrm>
          <a:prstGeom prst="rect">
            <a:avLst/>
          </a:prstGeom>
          <a:noFill/>
          <a:ln>
            <a:noFill/>
          </a:ln>
        </p:spPr>
        <p:txBody>
          <a:bodyPr lIns="329130" tIns="329130" rIns="329130" bIns="32913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Source Sans Pro"/>
              <a:buNone/>
              <a:defRPr sz="2601" b="0" i="0" u="none" strike="noStrike" cap="none">
                <a:solidFill>
                  <a:schemeClr val="dk1"/>
                </a:solidFill>
                <a:latin typeface="+mj-lt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1"/>
            </a:lvl2pPr>
            <a:lvl3pPr lvl="2" indent="0">
              <a:spcBef>
                <a:spcPts val="0"/>
              </a:spcBef>
              <a:buNone/>
              <a:defRPr sz="1801"/>
            </a:lvl3pPr>
            <a:lvl4pPr lvl="3" indent="0">
              <a:spcBef>
                <a:spcPts val="0"/>
              </a:spcBef>
              <a:buNone/>
              <a:defRPr sz="1801"/>
            </a:lvl4pPr>
            <a:lvl5pPr lvl="4" indent="0">
              <a:spcBef>
                <a:spcPts val="0"/>
              </a:spcBef>
              <a:buNone/>
              <a:defRPr sz="1801"/>
            </a:lvl5pPr>
            <a:lvl6pPr lvl="5" indent="0">
              <a:spcBef>
                <a:spcPts val="0"/>
              </a:spcBef>
              <a:buNone/>
              <a:defRPr sz="1801"/>
            </a:lvl6pPr>
            <a:lvl7pPr lvl="6" indent="0">
              <a:spcBef>
                <a:spcPts val="0"/>
              </a:spcBef>
              <a:buNone/>
              <a:defRPr sz="1801"/>
            </a:lvl7pPr>
            <a:lvl8pPr lvl="7" indent="0">
              <a:spcBef>
                <a:spcPts val="0"/>
              </a:spcBef>
              <a:buNone/>
              <a:defRPr sz="1801"/>
            </a:lvl8pPr>
            <a:lvl9pPr lvl="8" indent="0">
              <a:spcBef>
                <a:spcPts val="0"/>
              </a:spcBef>
              <a:buNone/>
              <a:defRPr sz="1801"/>
            </a:lvl9pPr>
          </a:lstStyle>
          <a:p>
            <a:pPr defTabSz="3291840">
              <a:buClr>
                <a:srgbClr val="000000"/>
              </a:buClr>
              <a:defRPr/>
            </a:pPr>
            <a:r>
              <a:rPr lang="en-US" sz="8640" kern="0" dirty="0">
                <a:solidFill>
                  <a:srgbClr val="000000"/>
                </a:solidFill>
                <a:latin typeface="Arial" panose="020B0604020202020204"/>
              </a:rPr>
              <a:t>System of Networked Sensors for Detection and </a:t>
            </a:r>
          </a:p>
          <a:p>
            <a:pPr defTabSz="3291840">
              <a:buClr>
                <a:srgbClr val="000000"/>
              </a:buClr>
              <a:defRPr/>
            </a:pPr>
            <a:r>
              <a:rPr lang="en-US" sz="8640" kern="0" dirty="0">
                <a:solidFill>
                  <a:srgbClr val="000000"/>
                </a:solidFill>
                <a:latin typeface="Arial" panose="020B0604020202020204"/>
              </a:rPr>
              <a:t>Characterization of Underground Activity</a:t>
            </a:r>
            <a:br>
              <a:rPr lang="en-US" sz="11520" kern="0" dirty="0">
                <a:solidFill>
                  <a:srgbClr val="000000"/>
                </a:solidFill>
                <a:latin typeface="Arial" panose="020B0604020202020204"/>
              </a:rPr>
            </a:br>
            <a:r>
              <a:rPr lang="en-US" sz="6480" kern="0" dirty="0">
                <a:solidFill>
                  <a:srgbClr val="000000"/>
                </a:solidFill>
                <a:latin typeface="Arial" panose="020B0604020202020204"/>
              </a:rPr>
              <a:t>Augustus Standeven, Tyler McKean, Vulindsky Fanfan, Yohannes Kidane</a:t>
            </a:r>
          </a:p>
          <a:p>
            <a:pPr defTabSz="3291840">
              <a:buClr>
                <a:srgbClr val="000000"/>
              </a:buClr>
              <a:defRPr/>
            </a:pPr>
            <a:r>
              <a:rPr lang="en-US" sz="5760" kern="0" dirty="0">
                <a:solidFill>
                  <a:srgbClr val="000000"/>
                </a:solidFill>
                <a:latin typeface="Arial" panose="020B0604020202020204"/>
              </a:rPr>
              <a:t>Department of Engineering – University of Massachusetts Boston</a:t>
            </a:r>
          </a:p>
        </p:txBody>
      </p:sp>
      <p:sp>
        <p:nvSpPr>
          <p:cNvPr id="5" name="Shape 141">
            <a:extLst>
              <a:ext uri="{FF2B5EF4-FFF2-40B4-BE49-F238E27FC236}">
                <a16:creationId xmlns:a16="http://schemas.microsoft.com/office/drawing/2014/main" id="{C440DC9D-48A1-4842-8DDA-9FC4E4E08209}"/>
              </a:ext>
            </a:extLst>
          </p:cNvPr>
          <p:cNvSpPr/>
          <p:nvPr/>
        </p:nvSpPr>
        <p:spPr>
          <a:xfrm>
            <a:off x="2890613" y="13182696"/>
            <a:ext cx="10444774" cy="3274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Commercial systems are expensive, complex, time consuming to setup, and can be difficult to interpret.</a:t>
            </a:r>
          </a:p>
          <a:p>
            <a:pPr marL="617220" indent="-617220">
              <a:buClr>
                <a:schemeClr val="bg2">
                  <a:lumMod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Goal: Create a system that is portable, cheap, easy to setup, and user-friendly with intentions that project could be scaled up for another Design team in the future.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D4AB9-B389-4821-B263-AE66B9C3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8266" y="9951829"/>
            <a:ext cx="3161444" cy="295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1FF3D-6715-438A-93DE-6AE0DFB1A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362" y="9758162"/>
            <a:ext cx="5207141" cy="3208720"/>
          </a:xfrm>
          <a:prstGeom prst="rect">
            <a:avLst/>
          </a:prstGeom>
        </p:spPr>
      </p:pic>
      <p:sp>
        <p:nvSpPr>
          <p:cNvPr id="8" name="Shape 141">
            <a:extLst>
              <a:ext uri="{FF2B5EF4-FFF2-40B4-BE49-F238E27FC236}">
                <a16:creationId xmlns:a16="http://schemas.microsoft.com/office/drawing/2014/main" id="{59EE9588-2FB6-45A9-BFE7-888E68F05AA9}"/>
              </a:ext>
            </a:extLst>
          </p:cNvPr>
          <p:cNvSpPr/>
          <p:nvPr/>
        </p:nvSpPr>
        <p:spPr>
          <a:xfrm>
            <a:off x="4027862" y="9053122"/>
            <a:ext cx="8224175" cy="564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Clr>
                <a:srgbClr val="CC0066"/>
              </a:buClr>
            </a:pPr>
            <a:r>
              <a:rPr lang="en-US" sz="3780" dirty="0">
                <a:solidFill>
                  <a:srgbClr val="FF0000"/>
                </a:solidFill>
              </a:rPr>
              <a:t>Underground Detection Systems</a:t>
            </a:r>
          </a:p>
        </p:txBody>
      </p:sp>
      <p:sp>
        <p:nvSpPr>
          <p:cNvPr id="9" name="Shape 141">
            <a:extLst>
              <a:ext uri="{FF2B5EF4-FFF2-40B4-BE49-F238E27FC236}">
                <a16:creationId xmlns:a16="http://schemas.microsoft.com/office/drawing/2014/main" id="{856653C2-8079-4F2A-B5D0-D71AD1909DE6}"/>
              </a:ext>
            </a:extLst>
          </p:cNvPr>
          <p:cNvSpPr/>
          <p:nvPr/>
        </p:nvSpPr>
        <p:spPr>
          <a:xfrm>
            <a:off x="3060931" y="22014573"/>
            <a:ext cx="10454346" cy="4187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617220" indent="-61722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40" dirty="0">
                <a:solidFill>
                  <a:srgbClr val="FF0000"/>
                </a:solidFill>
              </a:rPr>
              <a:t>Data Acquisition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240" dirty="0"/>
              <a:t>Geophone sensors to capture ground vibrations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240" dirty="0"/>
              <a:t>PCB to acquire full oscillation information  </a:t>
            </a:r>
          </a:p>
          <a:p>
            <a:pPr marL="617220" indent="-61722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40" dirty="0">
                <a:solidFill>
                  <a:schemeClr val="accent5">
                    <a:lumMod val="75000"/>
                  </a:schemeClr>
                </a:solidFill>
              </a:rPr>
              <a:t>Arduino Due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240" dirty="0"/>
              <a:t>Analog-to-Digital Conversion</a:t>
            </a:r>
            <a:r>
              <a:rPr lang="en-US" sz="3420" dirty="0"/>
              <a:t> </a:t>
            </a:r>
          </a:p>
          <a:p>
            <a:pPr marL="617220" indent="-61722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240" dirty="0">
                <a:solidFill>
                  <a:schemeClr val="accent6">
                    <a:lumMod val="75000"/>
                  </a:schemeClr>
                </a:solidFill>
              </a:rPr>
              <a:t>Raspberry Pi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240" dirty="0"/>
              <a:t>Data Logging, Processing, and Display Results to Display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240" dirty="0"/>
              <a:t>Power Brick Battery daisy-chains power to components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endParaRPr lang="en-US" sz="3420" dirty="0"/>
          </a:p>
          <a:p>
            <a:endParaRPr lang="en-US" sz="1080" dirty="0"/>
          </a:p>
          <a:p>
            <a:pPr marL="422910">
              <a:buClr>
                <a:srgbClr val="00B050"/>
              </a:buClr>
            </a:pPr>
            <a:endParaRPr lang="en-US" sz="360" dirty="0"/>
          </a:p>
        </p:txBody>
      </p:sp>
      <p:sp>
        <p:nvSpPr>
          <p:cNvPr id="22" name="Shape 141">
            <a:extLst>
              <a:ext uri="{FF2B5EF4-FFF2-40B4-BE49-F238E27FC236}">
                <a16:creationId xmlns:a16="http://schemas.microsoft.com/office/drawing/2014/main" id="{8A270389-F55E-4DA1-898B-B209916717C3}"/>
              </a:ext>
            </a:extLst>
          </p:cNvPr>
          <p:cNvSpPr/>
          <p:nvPr/>
        </p:nvSpPr>
        <p:spPr>
          <a:xfrm>
            <a:off x="16381289" y="15599345"/>
            <a:ext cx="11128622" cy="10317078"/>
          </a:xfrm>
          <a:prstGeom prst="rect">
            <a:avLst/>
          </a:prstGeom>
          <a:noFill/>
          <a:ln>
            <a:noFill/>
          </a:ln>
        </p:spPr>
        <p:txBody>
          <a:bodyPr lIns="164592" tIns="0" rIns="164592" bIns="0" anchor="t" anchorCtr="0">
            <a:noAutofit/>
          </a:bodyPr>
          <a:lstStyle/>
          <a:p>
            <a:r>
              <a:rPr lang="en-US" sz="3600" dirty="0"/>
              <a:t>The system is mainly composed of three parts:</a:t>
            </a:r>
          </a:p>
          <a:p>
            <a:endParaRPr lang="en-US" sz="1440" dirty="0"/>
          </a:p>
          <a:p>
            <a:pPr marL="617220" indent="-61722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Geophone Sensors with DC Offset PCB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Passive Vibration sensors will be offset by 1.65V to capture peaks and troughs of oscillations.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endParaRPr lang="en-US" sz="1440" dirty="0"/>
          </a:p>
          <a:p>
            <a:pPr marL="617220" indent="-61722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Arduino Due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12-bit Resolution for Analog-to-Digital Conversion</a:t>
            </a:r>
            <a:endParaRPr lang="en-US" sz="720" dirty="0"/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Serial communication via USB port to Rpi for data logging.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endParaRPr lang="en-US" sz="1440" dirty="0"/>
          </a:p>
          <a:p>
            <a:pPr marL="617220" indent="-61722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Raspberry Pi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Data logging of Serial data from Arduino.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Python scripts that Preprocess logged data and Extracts Statistical and Analytical Features that are imported into a KNN Machine Learning Model. 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Displays predictions of Vibrations to GUI, which includes History tab for previously occurred events.</a:t>
            </a:r>
          </a:p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600" dirty="0"/>
              <a:t>Power Brick Battery</a:t>
            </a:r>
          </a:p>
          <a:p>
            <a:pPr marL="834390" indent="-617220">
              <a:buFont typeface="Wingdings" panose="05000000000000000000" pitchFamily="2" charset="2"/>
              <a:buChar char="q"/>
            </a:pPr>
            <a:r>
              <a:rPr lang="en-US" sz="3600" dirty="0"/>
              <a:t>Provides 12V 6000mAh/5V USB DC voltage</a:t>
            </a:r>
          </a:p>
          <a:p>
            <a:pPr marL="217170"/>
            <a:endParaRPr lang="en-US"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F62CE4-2C10-456C-8D0A-BDAA4AE4F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118" y="9055053"/>
            <a:ext cx="3846427" cy="32853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3A5C3C-255A-4B82-9A77-F31E4A016174}"/>
              </a:ext>
            </a:extLst>
          </p:cNvPr>
          <p:cNvSpPr txBox="1"/>
          <p:nvPr/>
        </p:nvSpPr>
        <p:spPr>
          <a:xfrm>
            <a:off x="31846124" y="12340436"/>
            <a:ext cx="5815912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20" b="1" dirty="0"/>
              <a:t>MATLAB Classification Learner verified KNN model’s accuracy will be 80-85%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33395-1623-41AF-95BB-904EB030436D}"/>
              </a:ext>
            </a:extLst>
          </p:cNvPr>
          <p:cNvSpPr txBox="1"/>
          <p:nvPr/>
        </p:nvSpPr>
        <p:spPr>
          <a:xfrm>
            <a:off x="37664442" y="12158687"/>
            <a:ext cx="4457002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20" b="1" dirty="0"/>
              <a:t>Python’s individual accuracy for 5 different class of vibrations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00B8E8-54D7-4877-9B23-97B6A110CAFC}"/>
              </a:ext>
            </a:extLst>
          </p:cNvPr>
          <p:cNvSpPr txBox="1"/>
          <p:nvPr/>
        </p:nvSpPr>
        <p:spPr>
          <a:xfrm>
            <a:off x="32480127" y="16396276"/>
            <a:ext cx="12253806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20" b="1" dirty="0"/>
              <a:t>GUI displays 89% accuracy for 1200 observations of 5 vibration classes</a:t>
            </a:r>
          </a:p>
        </p:txBody>
      </p:sp>
      <p:sp>
        <p:nvSpPr>
          <p:cNvPr id="30" name="Shape 141">
            <a:extLst>
              <a:ext uri="{FF2B5EF4-FFF2-40B4-BE49-F238E27FC236}">
                <a16:creationId xmlns:a16="http://schemas.microsoft.com/office/drawing/2014/main" id="{295D8A14-FDF7-4120-8B4A-C5E3F38C69F3}"/>
              </a:ext>
            </a:extLst>
          </p:cNvPr>
          <p:cNvSpPr/>
          <p:nvPr/>
        </p:nvSpPr>
        <p:spPr>
          <a:xfrm>
            <a:off x="32166063" y="18550138"/>
            <a:ext cx="10036004" cy="7861788"/>
          </a:xfrm>
          <a:prstGeom prst="rect">
            <a:avLst/>
          </a:prstGeom>
          <a:noFill/>
          <a:ln>
            <a:noFill/>
          </a:ln>
        </p:spPr>
        <p:txBody>
          <a:bodyPr lIns="164592" tIns="0" rIns="164592" bIns="0" anchor="t" anchorCtr="0">
            <a:noAutofit/>
          </a:bodyPr>
          <a:lstStyle/>
          <a:p>
            <a:r>
              <a:rPr lang="en-US" sz="3780" dirty="0"/>
              <a:t>Networked Sensors System featuring:</a:t>
            </a:r>
            <a:endParaRPr lang="en-US" sz="1800" dirty="0"/>
          </a:p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Low Cost, Portable, Minimal Size, and Weight system that’s simple to setup</a:t>
            </a:r>
          </a:p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Machine Learning model trained for 5 different vibration classes with an accuracy  range of 80-90% </a:t>
            </a:r>
          </a:p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GUI displaying Accuracy and History of Predictions to Rpi 4” LCD screen </a:t>
            </a:r>
          </a:p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Power Brick Battery that can self-power system for about 10-11 hours</a:t>
            </a:r>
          </a:p>
          <a:p>
            <a:pPr marL="617220" indent="-61722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600" dirty="0"/>
              <a:t>Project could be expanded by scaling up number of sensors, including filtering/amplifiers to sensors, and increasing signal library to train model to classify more vibration sources</a:t>
            </a:r>
          </a:p>
          <a:p>
            <a:pPr marL="617220" indent="-617220">
              <a:buClr>
                <a:srgbClr val="CC0066"/>
              </a:buClr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32" name="Shape 29">
            <a:extLst>
              <a:ext uri="{FF2B5EF4-FFF2-40B4-BE49-F238E27FC236}">
                <a16:creationId xmlns:a16="http://schemas.microsoft.com/office/drawing/2014/main" id="{432ACB27-24F2-465F-9E80-54CCC6CB2CFD}"/>
              </a:ext>
            </a:extLst>
          </p:cNvPr>
          <p:cNvSpPr/>
          <p:nvPr/>
        </p:nvSpPr>
        <p:spPr>
          <a:xfrm>
            <a:off x="2792819" y="8810151"/>
            <a:ext cx="10863072" cy="810573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3" name="Shape 32">
            <a:extLst>
              <a:ext uri="{FF2B5EF4-FFF2-40B4-BE49-F238E27FC236}">
                <a16:creationId xmlns:a16="http://schemas.microsoft.com/office/drawing/2014/main" id="{729771D1-407E-49B7-A6C9-CDD185518C65}"/>
              </a:ext>
            </a:extLst>
          </p:cNvPr>
          <p:cNvSpPr/>
          <p:nvPr/>
        </p:nvSpPr>
        <p:spPr>
          <a:xfrm>
            <a:off x="2779862" y="18334289"/>
            <a:ext cx="10863072" cy="807763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4" name="Shape 34">
            <a:extLst>
              <a:ext uri="{FF2B5EF4-FFF2-40B4-BE49-F238E27FC236}">
                <a16:creationId xmlns:a16="http://schemas.microsoft.com/office/drawing/2014/main" id="{DD19CCB3-1452-4CDA-8FAD-E7C4DEA09E9A}"/>
              </a:ext>
            </a:extLst>
          </p:cNvPr>
          <p:cNvSpPr/>
          <p:nvPr/>
        </p:nvSpPr>
        <p:spPr>
          <a:xfrm>
            <a:off x="15895276" y="8974742"/>
            <a:ext cx="11950693" cy="1746711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5" name="Shape 40">
            <a:extLst>
              <a:ext uri="{FF2B5EF4-FFF2-40B4-BE49-F238E27FC236}">
                <a16:creationId xmlns:a16="http://schemas.microsoft.com/office/drawing/2014/main" id="{D4F4ACDE-0ED2-4ECD-AF6D-8F574B755929}"/>
              </a:ext>
            </a:extLst>
          </p:cNvPr>
          <p:cNvSpPr/>
          <p:nvPr/>
        </p:nvSpPr>
        <p:spPr>
          <a:xfrm>
            <a:off x="7368968" y="17080474"/>
            <a:ext cx="1434820" cy="1098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6" name="Shape 42">
            <a:extLst>
              <a:ext uri="{FF2B5EF4-FFF2-40B4-BE49-F238E27FC236}">
                <a16:creationId xmlns:a16="http://schemas.microsoft.com/office/drawing/2014/main" id="{EF5697C3-1F9D-4A7F-9791-981F65395518}"/>
              </a:ext>
            </a:extLst>
          </p:cNvPr>
          <p:cNvSpPr/>
          <p:nvPr/>
        </p:nvSpPr>
        <p:spPr>
          <a:xfrm rot="-5400000">
            <a:off x="27647546" y="12735187"/>
            <a:ext cx="2005841" cy="7860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7" name="Shape 43">
            <a:extLst>
              <a:ext uri="{FF2B5EF4-FFF2-40B4-BE49-F238E27FC236}">
                <a16:creationId xmlns:a16="http://schemas.microsoft.com/office/drawing/2014/main" id="{F915C682-028C-4C00-9F9A-20277723D92E}"/>
              </a:ext>
            </a:extLst>
          </p:cNvPr>
          <p:cNvSpPr/>
          <p:nvPr/>
        </p:nvSpPr>
        <p:spPr>
          <a:xfrm>
            <a:off x="36581535" y="17144673"/>
            <a:ext cx="1434820" cy="10989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8" name="Shape 29">
            <a:extLst>
              <a:ext uri="{FF2B5EF4-FFF2-40B4-BE49-F238E27FC236}">
                <a16:creationId xmlns:a16="http://schemas.microsoft.com/office/drawing/2014/main" id="{ED4F1B50-AF13-4514-A1AC-8C878A9E55A3}"/>
              </a:ext>
            </a:extLst>
          </p:cNvPr>
          <p:cNvSpPr/>
          <p:nvPr/>
        </p:nvSpPr>
        <p:spPr>
          <a:xfrm>
            <a:off x="31629222" y="8892447"/>
            <a:ext cx="10863072" cy="810573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39" name="Shape 29">
            <a:extLst>
              <a:ext uri="{FF2B5EF4-FFF2-40B4-BE49-F238E27FC236}">
                <a16:creationId xmlns:a16="http://schemas.microsoft.com/office/drawing/2014/main" id="{B281C49D-B5DF-4CC1-9888-247C30A6E6FB}"/>
              </a:ext>
            </a:extLst>
          </p:cNvPr>
          <p:cNvSpPr/>
          <p:nvPr/>
        </p:nvSpPr>
        <p:spPr>
          <a:xfrm>
            <a:off x="31559926" y="18336125"/>
            <a:ext cx="10863072" cy="810573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341FFD-5F29-443E-B8D8-1B268A9FDE91}"/>
              </a:ext>
            </a:extLst>
          </p:cNvPr>
          <p:cNvSpPr txBox="1"/>
          <p:nvPr/>
        </p:nvSpPr>
        <p:spPr>
          <a:xfrm rot="16200000">
            <a:off x="-2025502" y="12341596"/>
            <a:ext cx="8097016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20" dirty="0">
                <a:solidFill>
                  <a:srgbClr val="366092"/>
                </a:solidFill>
              </a:rPr>
              <a:t>MOTIVATION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286A40-C982-4862-A5C2-778A615A69F0}"/>
              </a:ext>
            </a:extLst>
          </p:cNvPr>
          <p:cNvSpPr txBox="1"/>
          <p:nvPr/>
        </p:nvSpPr>
        <p:spPr>
          <a:xfrm rot="16200000">
            <a:off x="-2019769" y="21810697"/>
            <a:ext cx="816834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20" dirty="0">
                <a:solidFill>
                  <a:srgbClr val="366092"/>
                </a:solidFill>
              </a:rPr>
              <a:t>PROJECT DEFINITION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ACEE3-4AFF-428B-AAB5-C0CAB900C0C7}"/>
              </a:ext>
            </a:extLst>
          </p:cNvPr>
          <p:cNvSpPr txBox="1"/>
          <p:nvPr/>
        </p:nvSpPr>
        <p:spPr>
          <a:xfrm rot="16200000">
            <a:off x="5909630" y="17075905"/>
            <a:ext cx="17556480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20" dirty="0">
                <a:solidFill>
                  <a:srgbClr val="366092"/>
                </a:solidFill>
              </a:rPr>
              <a:t>           DESIGN  DESCRIPTION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F7FF12-D2E4-4623-B2CD-72A807B4F868}"/>
              </a:ext>
            </a:extLst>
          </p:cNvPr>
          <p:cNvSpPr txBox="1"/>
          <p:nvPr/>
        </p:nvSpPr>
        <p:spPr>
          <a:xfrm rot="16200000">
            <a:off x="26061952" y="12345959"/>
            <a:ext cx="867556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20" dirty="0">
                <a:solidFill>
                  <a:srgbClr val="366092"/>
                </a:solidFill>
              </a:rPr>
              <a:t>DESIGN VALIDATION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D4F187-F8BC-4E2A-8B39-7BF0BE1281A8}"/>
              </a:ext>
            </a:extLst>
          </p:cNvPr>
          <p:cNvSpPr txBox="1"/>
          <p:nvPr/>
        </p:nvSpPr>
        <p:spPr>
          <a:xfrm rot="16200000">
            <a:off x="25939426" y="20886490"/>
            <a:ext cx="8133163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20" dirty="0">
                <a:solidFill>
                  <a:srgbClr val="366092"/>
                </a:solidFill>
              </a:rPr>
              <a:t>FINAL PRODUCT,  CONCLUSIONS &amp; FUTURE PLAN</a:t>
            </a:r>
          </a:p>
        </p:txBody>
      </p:sp>
      <p:sp>
        <p:nvSpPr>
          <p:cNvPr id="45" name="Shape 42">
            <a:extLst>
              <a:ext uri="{FF2B5EF4-FFF2-40B4-BE49-F238E27FC236}">
                <a16:creationId xmlns:a16="http://schemas.microsoft.com/office/drawing/2014/main" id="{B4316751-CFAC-4810-8D1B-FB602DF617D8}"/>
              </a:ext>
            </a:extLst>
          </p:cNvPr>
          <p:cNvSpPr/>
          <p:nvPr/>
        </p:nvSpPr>
        <p:spPr>
          <a:xfrm rot="-5400000">
            <a:off x="13683949" y="22199861"/>
            <a:ext cx="2005841" cy="7860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46" name="Shape 29">
            <a:extLst>
              <a:ext uri="{FF2B5EF4-FFF2-40B4-BE49-F238E27FC236}">
                <a16:creationId xmlns:a16="http://schemas.microsoft.com/office/drawing/2014/main" id="{9B47FE0A-39E0-4BC8-9045-E528C5A385B5}"/>
              </a:ext>
            </a:extLst>
          </p:cNvPr>
          <p:cNvSpPr/>
          <p:nvPr/>
        </p:nvSpPr>
        <p:spPr>
          <a:xfrm>
            <a:off x="2906291" y="26843573"/>
            <a:ext cx="18345442" cy="16814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47" name="Shape 29">
            <a:extLst>
              <a:ext uri="{FF2B5EF4-FFF2-40B4-BE49-F238E27FC236}">
                <a16:creationId xmlns:a16="http://schemas.microsoft.com/office/drawing/2014/main" id="{55FBE4F4-436E-4C60-8927-3CC32CFD9578}"/>
              </a:ext>
            </a:extLst>
          </p:cNvPr>
          <p:cNvSpPr/>
          <p:nvPr/>
        </p:nvSpPr>
        <p:spPr>
          <a:xfrm>
            <a:off x="22639484" y="26861670"/>
            <a:ext cx="19681290" cy="16814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29134" tIns="164520" rIns="329134" bIns="164520" anchor="ctr" anchorCtr="0">
            <a:noAutofit/>
          </a:bodyPr>
          <a:lstStyle/>
          <a:p>
            <a:pPr algn="ctr"/>
            <a:endParaRPr sz="6484">
              <a:solidFill>
                <a:srgbClr val="FFFF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9398B-6CA7-47BF-B781-899FB2596840}"/>
              </a:ext>
            </a:extLst>
          </p:cNvPr>
          <p:cNvSpPr txBox="1"/>
          <p:nvPr/>
        </p:nvSpPr>
        <p:spPr>
          <a:xfrm>
            <a:off x="2889722" y="26884298"/>
            <a:ext cx="429651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6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A41587-A868-452D-B77F-B6BEA9CE7BDF}"/>
              </a:ext>
            </a:extLst>
          </p:cNvPr>
          <p:cNvSpPr txBox="1"/>
          <p:nvPr/>
        </p:nvSpPr>
        <p:spPr>
          <a:xfrm>
            <a:off x="25093706" y="27130324"/>
            <a:ext cx="5511958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40" dirty="0">
                <a:solidFill>
                  <a:schemeClr val="accent1">
                    <a:lumMod val="75000"/>
                  </a:schemeClr>
                </a:solidFill>
              </a:rPr>
              <a:t>Acknowledgements:</a:t>
            </a:r>
          </a:p>
        </p:txBody>
      </p:sp>
      <p:pic>
        <p:nvPicPr>
          <p:cNvPr id="53" name="Picture 52" descr="Logo&#10;&#10;Description automatically generated">
            <a:extLst>
              <a:ext uri="{FF2B5EF4-FFF2-40B4-BE49-F238E27FC236}">
                <a16:creationId xmlns:a16="http://schemas.microsoft.com/office/drawing/2014/main" id="{B778B201-43C1-4D4A-A23D-AA260B054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8" y="617270"/>
            <a:ext cx="3016307" cy="4004406"/>
          </a:xfrm>
          <a:prstGeom prst="rect">
            <a:avLst/>
          </a:prstGeom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E2C930E-7DE7-4876-8204-B6C5742E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758" y="729439"/>
            <a:ext cx="4392544" cy="439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0DB0A5CD-4EC5-40CF-9596-E11F2F4F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835" y="10085657"/>
            <a:ext cx="11151554" cy="52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A4E9D-41C2-4D5E-8D44-B1E3E4BE76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2425" y="18436407"/>
            <a:ext cx="10417946" cy="38009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665E0-8173-41DC-9606-73335BBA8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68233" r="62427" b="5597"/>
          <a:stretch/>
        </p:blipFill>
        <p:spPr bwMode="auto">
          <a:xfrm>
            <a:off x="36754837" y="9924206"/>
            <a:ext cx="5364346" cy="215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1D10E9-632B-4B32-92A9-6C796D023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5" t="8707" r="8419" b="15105"/>
          <a:stretch/>
        </p:blipFill>
        <p:spPr bwMode="auto">
          <a:xfrm>
            <a:off x="34896226" y="13080780"/>
            <a:ext cx="4805417" cy="331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6DACE54-B8D2-4FE8-87AC-C6F0307BFC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93" y="26953499"/>
            <a:ext cx="13540201" cy="13540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7AF27E4-5592-40B2-BEB2-427B452D86B6}"/>
              </a:ext>
            </a:extLst>
          </p:cNvPr>
          <p:cNvSpPr txBox="1"/>
          <p:nvPr/>
        </p:nvSpPr>
        <p:spPr>
          <a:xfrm>
            <a:off x="30627936" y="27042540"/>
            <a:ext cx="1225380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40" dirty="0"/>
              <a:t>Our group would like to acknowledge the input and support of our CM: William Shepherd and TM: Dr. Tomas Materdey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BA81B0-2DD7-4E9E-9BD7-AAE695ED6E0A}"/>
              </a:ext>
            </a:extLst>
          </p:cNvPr>
          <p:cNvSpPr txBox="1"/>
          <p:nvPr/>
        </p:nvSpPr>
        <p:spPr>
          <a:xfrm>
            <a:off x="22669285" y="27130325"/>
            <a:ext cx="372689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>
                <a:solidFill>
                  <a:schemeClr val="accent1">
                    <a:lumMod val="75000"/>
                  </a:schemeClr>
                </a:solidFill>
              </a:rPr>
              <a:t>4/14/21</a:t>
            </a:r>
          </a:p>
        </p:txBody>
      </p:sp>
    </p:spTree>
    <p:extLst>
      <p:ext uri="{BB962C8B-B14F-4D97-AF65-F5344CB8AC3E}">
        <p14:creationId xmlns:p14="http://schemas.microsoft.com/office/powerpoint/2010/main" val="1244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395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Materdey</dc:creator>
  <cp:lastModifiedBy>Tyler B McKean</cp:lastModifiedBy>
  <cp:revision>31</cp:revision>
  <dcterms:created xsi:type="dcterms:W3CDTF">2021-01-30T03:22:18Z</dcterms:created>
  <dcterms:modified xsi:type="dcterms:W3CDTF">2021-05-01T00:29:47Z</dcterms:modified>
</cp:coreProperties>
</file>