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94" autoAdjust="0"/>
  </p:normalViewPr>
  <p:slideViewPr>
    <p:cSldViewPr snapToGrid="0" snapToObjects="1" showGuides="1">
      <p:cViewPr>
        <p:scale>
          <a:sx n="20" d="100"/>
          <a:sy n="20" d="100"/>
        </p:scale>
        <p:origin x="1332" y="120"/>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B7B168FD-0A5A-5F40-9FCF-B40091915A23}"/>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CFEFF31D-6718-604F-8725-06546ED41CAF}"/>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49">
            <a:extLst>
              <a:ext uri="{FF2B5EF4-FFF2-40B4-BE49-F238E27FC236}">
                <a16:creationId xmlns:a16="http://schemas.microsoft.com/office/drawing/2014/main" id="{9ED69A3F-45FE-694E-BAB2-253229E2C5E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759907C-C695-3245-9CDB-A23BD0939A57}"/>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41" name="Table 40">
            <a:extLst>
              <a:ext uri="{FF2B5EF4-FFF2-40B4-BE49-F238E27FC236}">
                <a16:creationId xmlns:a16="http://schemas.microsoft.com/office/drawing/2014/main" id="{8757AEA5-2F05-D545-BE0F-31E8287BC71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F8F0F4C9-9693-AD40-8CD2-77CBC1089DB8}"/>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6378481"/>
            <a:ext cx="10056813" cy="7663614"/>
          </a:xfrm>
        </p:spPr>
        <p:txBody>
          <a:bodyPr/>
          <a:lstStyle/>
          <a:p>
            <a:r>
              <a:rPr lang="en-US" sz="3600" b="0" i="0" u="none" strike="noStrike" dirty="0">
                <a:solidFill>
                  <a:srgbClr val="111111"/>
                </a:solidFill>
                <a:effectLst/>
                <a:latin typeface="Times New Roman" panose="02020603050405020304" pitchFamily="18" charset="0"/>
              </a:rPr>
              <a:t>The detection of unauthorized underground activity is costly, complex, time consuming to set up, calibrate, maintain, and often difficult to interpret, </a:t>
            </a:r>
            <a:r>
              <a:rPr lang="en-US" sz="3600" dirty="0">
                <a:solidFill>
                  <a:srgbClr val="111111"/>
                </a:solidFill>
              </a:rPr>
              <a:t>resulting in an </a:t>
            </a:r>
            <a:r>
              <a:rPr lang="en-US" sz="3600" b="0" i="0" u="none" strike="noStrike" dirty="0">
                <a:solidFill>
                  <a:srgbClr val="111111"/>
                </a:solidFill>
                <a:effectLst/>
                <a:latin typeface="Times New Roman" panose="02020603050405020304" pitchFamily="18" charset="0"/>
              </a:rPr>
              <a:t>output </a:t>
            </a:r>
            <a:r>
              <a:rPr lang="en-US" sz="3600" dirty="0">
                <a:solidFill>
                  <a:srgbClr val="111111"/>
                </a:solidFill>
              </a:rPr>
              <a:t>of</a:t>
            </a:r>
            <a:r>
              <a:rPr lang="en-US" sz="3600" b="0" i="0" u="none" strike="noStrike" dirty="0">
                <a:solidFill>
                  <a:srgbClr val="111111"/>
                </a:solidFill>
                <a:effectLst/>
                <a:latin typeface="Times New Roman" panose="02020603050405020304" pitchFamily="18" charset="0"/>
              </a:rPr>
              <a:t> ambiguous information. Factoring for these obstacles, our team was committed to designing a cheaper and more accurate sensor array that can detect and characterize underground vibration activity than the available market systems. Our goal was to create a system that is portable, cheap, easy to setup, and  user friendly with the intention that the project could be scaled up in size for another Senior Design Team in the future. </a:t>
            </a:r>
            <a:endParaRPr lang="en-US" sz="3600" dirty="0"/>
          </a:p>
        </p:txBody>
      </p:sp>
      <p:sp>
        <p:nvSpPr>
          <p:cNvPr id="3" name="Text Placeholder 2"/>
          <p:cNvSpPr>
            <a:spLocks noGrp="1"/>
          </p:cNvSpPr>
          <p:nvPr>
            <p:ph type="body" sz="quarter" idx="11"/>
          </p:nvPr>
        </p:nvSpPr>
        <p:spPr>
          <a:xfrm>
            <a:off x="459674" y="5494889"/>
            <a:ext cx="10048875" cy="861766"/>
          </a:xfrm>
          <a:solidFill>
            <a:schemeClr val="accent1">
              <a:lumMod val="60000"/>
              <a:lumOff val="40000"/>
            </a:schemeClr>
          </a:solidFill>
          <a:ln>
            <a:solidFill>
              <a:schemeClr val="accent1"/>
            </a:solidFill>
          </a:ln>
        </p:spPr>
        <p:txBody>
          <a:bodyPr/>
          <a:lstStyle/>
          <a:p>
            <a:r>
              <a:rPr lang="en-US" sz="4400" dirty="0">
                <a:solidFill>
                  <a:schemeClr val="bg1"/>
                </a:solidFill>
              </a:rPr>
              <a:t>Motivation</a:t>
            </a:r>
          </a:p>
        </p:txBody>
      </p:sp>
      <p:sp>
        <p:nvSpPr>
          <p:cNvPr id="4" name="Text Placeholder 3"/>
          <p:cNvSpPr>
            <a:spLocks noGrp="1"/>
          </p:cNvSpPr>
          <p:nvPr>
            <p:ph type="body" sz="quarter" idx="20"/>
          </p:nvPr>
        </p:nvSpPr>
        <p:spPr>
          <a:xfrm>
            <a:off x="453890" y="14158653"/>
            <a:ext cx="10038662" cy="792899"/>
          </a:xfrm>
          <a:solidFill>
            <a:schemeClr val="accent1">
              <a:lumMod val="60000"/>
              <a:lumOff val="40000"/>
            </a:schemeClr>
          </a:solidFill>
          <a:ln>
            <a:solidFill>
              <a:schemeClr val="accent1"/>
            </a:solidFill>
          </a:ln>
        </p:spPr>
        <p:txBody>
          <a:bodyPr/>
          <a:lstStyle/>
          <a:p>
            <a:r>
              <a:rPr lang="en-US" sz="4400" dirty="0">
                <a:solidFill>
                  <a:schemeClr val="bg1"/>
                </a:solidFill>
              </a:rPr>
              <a:t>Project Definition</a:t>
            </a:r>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a:xfrm>
            <a:off x="11427615" y="5494889"/>
            <a:ext cx="10048875" cy="861766"/>
          </a:xfrm>
          <a:solidFill>
            <a:schemeClr val="accent1">
              <a:lumMod val="60000"/>
              <a:lumOff val="40000"/>
            </a:schemeClr>
          </a:solidFill>
          <a:ln>
            <a:solidFill>
              <a:schemeClr val="accent1"/>
            </a:solidFill>
          </a:ln>
        </p:spPr>
        <p:txBody>
          <a:bodyPr/>
          <a:lstStyle/>
          <a:p>
            <a:r>
              <a:rPr lang="en-US" sz="4400" dirty="0">
                <a:solidFill>
                  <a:schemeClr val="bg1"/>
                </a:solidFill>
              </a:rPr>
              <a:t>Design Description</a:t>
            </a: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a:xfrm>
            <a:off x="22404191" y="5494889"/>
            <a:ext cx="10058400" cy="861766"/>
          </a:xfrm>
          <a:solidFill>
            <a:schemeClr val="accent1">
              <a:lumMod val="60000"/>
              <a:lumOff val="40000"/>
            </a:schemeClr>
          </a:solidFill>
          <a:ln>
            <a:solidFill>
              <a:schemeClr val="accent1"/>
            </a:solidFill>
          </a:ln>
        </p:spPr>
        <p:txBody>
          <a:bodyPr/>
          <a:lstStyle/>
          <a:p>
            <a:r>
              <a:rPr lang="en-US" sz="4400" dirty="0">
                <a:solidFill>
                  <a:schemeClr val="bg1"/>
                </a:solidFill>
              </a:rPr>
              <a:t>Design Validation</a:t>
            </a:r>
          </a:p>
        </p:txBody>
      </p:sp>
      <p:sp>
        <p:nvSpPr>
          <p:cNvPr id="9" name="Text Placeholder 8"/>
          <p:cNvSpPr>
            <a:spLocks noGrp="1"/>
          </p:cNvSpPr>
          <p:nvPr>
            <p:ph type="body" sz="quarter" idx="25"/>
          </p:nvPr>
        </p:nvSpPr>
        <p:spPr>
          <a:xfrm>
            <a:off x="33384508" y="5496035"/>
            <a:ext cx="10047018" cy="861766"/>
          </a:xfrm>
          <a:solidFill>
            <a:schemeClr val="accent1">
              <a:lumMod val="60000"/>
              <a:lumOff val="40000"/>
            </a:schemeClr>
          </a:solidFill>
          <a:ln>
            <a:solidFill>
              <a:schemeClr val="accent1"/>
            </a:solidFill>
          </a:ln>
        </p:spPr>
        <p:txBody>
          <a:bodyPr/>
          <a:lstStyle/>
          <a:p>
            <a:r>
              <a:rPr lang="en-US" sz="4400" dirty="0">
                <a:solidFill>
                  <a:schemeClr val="bg1"/>
                </a:solidFill>
              </a:rPr>
              <a:t>Results</a:t>
            </a:r>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a:xfrm>
            <a:off x="33390292" y="14218878"/>
            <a:ext cx="10047018" cy="861766"/>
          </a:xfrm>
          <a:solidFill>
            <a:schemeClr val="accent1">
              <a:lumMod val="60000"/>
              <a:lumOff val="40000"/>
            </a:schemeClr>
          </a:solidFill>
          <a:ln>
            <a:solidFill>
              <a:schemeClr val="accent1"/>
            </a:solidFill>
          </a:ln>
        </p:spPr>
        <p:txBody>
          <a:bodyPr/>
          <a:lstStyle/>
          <a:p>
            <a:r>
              <a:rPr lang="en-US" sz="4400" dirty="0">
                <a:solidFill>
                  <a:schemeClr val="bg1"/>
                </a:solidFill>
              </a:rPr>
              <a:t>References</a:t>
            </a:r>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a:xfrm>
            <a:off x="459674" y="14951552"/>
            <a:ext cx="10056813" cy="17281048"/>
          </a:xfrm>
        </p:spPr>
        <p:txBody>
          <a:bodyPr/>
          <a:lstStyle/>
          <a:p>
            <a:endParaRPr lang="en-US" dirty="0"/>
          </a:p>
        </p:txBody>
      </p:sp>
      <p:sp>
        <p:nvSpPr>
          <p:cNvPr id="17" name="Text Placeholder 16"/>
          <p:cNvSpPr>
            <a:spLocks noGrp="1"/>
          </p:cNvSpPr>
          <p:nvPr>
            <p:ph type="body" sz="quarter" idx="151"/>
          </p:nvPr>
        </p:nvSpPr>
        <p:spPr>
          <a:xfrm>
            <a:off x="5932593" y="3636832"/>
            <a:ext cx="31998968" cy="1280160"/>
          </a:xfrm>
        </p:spPr>
        <p:txBody>
          <a:bodyPr>
            <a:normAutofit/>
          </a:bodyPr>
          <a:lstStyle/>
          <a:p>
            <a:r>
              <a:rPr lang="en-US" sz="6600" b="0" i="0" u="none" strike="noStrike" dirty="0">
                <a:solidFill>
                  <a:schemeClr val="accent1">
                    <a:lumMod val="50000"/>
                  </a:schemeClr>
                </a:solidFill>
                <a:effectLst/>
                <a:latin typeface="Times New Roman" panose="02020603050405020304" pitchFamily="18" charset="0"/>
                <a:cs typeface="Times New Roman" panose="02020603050405020304" pitchFamily="18" charset="0"/>
              </a:rPr>
              <a:t>Augustus Standeven, Tyler McKean, Yohannes Kidane, Vulindsky Fanfan</a:t>
            </a:r>
            <a:endParaRPr lang="en-US" sz="6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53"/>
          </p:nvPr>
        </p:nvSpPr>
        <p:spPr>
          <a:xfrm>
            <a:off x="5984504" y="254098"/>
            <a:ext cx="31998968" cy="3382734"/>
          </a:xfrm>
        </p:spPr>
        <p:txBody>
          <a:bodyPr>
            <a:no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System of Networked Sensors for Detection and </a:t>
            </a:r>
          </a:p>
          <a:p>
            <a:r>
              <a:rPr lang="en-US" dirty="0">
                <a:solidFill>
                  <a:schemeClr val="accent1">
                    <a:lumMod val="50000"/>
                  </a:schemeClr>
                </a:solidFill>
                <a:latin typeface="Times New Roman" panose="02020603050405020304" pitchFamily="18" charset="0"/>
                <a:cs typeface="Times New Roman" panose="02020603050405020304" pitchFamily="18" charset="0"/>
              </a:rPr>
              <a:t>Characterization of Underground Activity</a:t>
            </a:r>
          </a:p>
        </p:txBody>
      </p:sp>
      <p:pic>
        <p:nvPicPr>
          <p:cNvPr id="1026" name="Picture 2">
            <a:extLst>
              <a:ext uri="{FF2B5EF4-FFF2-40B4-BE49-F238E27FC236}">
                <a16:creationId xmlns:a16="http://schemas.microsoft.com/office/drawing/2014/main" id="{D89C67E8-0BFA-4ED1-AF53-F2CC07687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0743" y="275799"/>
            <a:ext cx="4226115" cy="42261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10;&#10;Description automatically generated with low confidence">
            <a:extLst>
              <a:ext uri="{FF2B5EF4-FFF2-40B4-BE49-F238E27FC236}">
                <a16:creationId xmlns:a16="http://schemas.microsoft.com/office/drawing/2014/main" id="{1ADDE56C-EAD2-4A5F-BB27-B8E9B643632B}"/>
              </a:ext>
            </a:extLst>
          </p:cNvPr>
          <p:cNvPicPr>
            <a:picLocks noChangeAspect="1"/>
          </p:cNvPicPr>
          <p:nvPr/>
        </p:nvPicPr>
        <p:blipFill rotWithShape="1">
          <a:blip r:embed="rId4">
            <a:extLst>
              <a:ext uri="{28A0092B-C50C-407E-A947-70E740481C1C}">
                <a14:useLocalDpi xmlns:a14="http://schemas.microsoft.com/office/drawing/2010/main" val="0"/>
              </a:ext>
            </a:extLst>
          </a:blip>
          <a:srcRect l="21856" t="19719" r="22724" b="20191"/>
          <a:stretch/>
        </p:blipFill>
        <p:spPr>
          <a:xfrm>
            <a:off x="3395092" y="160009"/>
            <a:ext cx="4111161" cy="4457696"/>
          </a:xfrm>
          <a:prstGeom prst="rect">
            <a:avLst/>
          </a:prstGeom>
        </p:spPr>
      </p:pic>
      <p:pic>
        <p:nvPicPr>
          <p:cNvPr id="1028" name="Picture 4">
            <a:extLst>
              <a:ext uri="{FF2B5EF4-FFF2-40B4-BE49-F238E27FC236}">
                <a16:creationId xmlns:a16="http://schemas.microsoft.com/office/drawing/2014/main" id="{8537227E-FAF5-466C-8C4D-635E8412CE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3418" y="10069347"/>
            <a:ext cx="9127123" cy="4325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13FB311-35CF-4A21-AB20-E46C5D85C6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63418" y="16197943"/>
            <a:ext cx="9271733" cy="695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1227</TotalTime>
  <Words>140</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Tyler B McKean</cp:lastModifiedBy>
  <cp:revision>67</cp:revision>
  <dcterms:created xsi:type="dcterms:W3CDTF">2012-02-03T19:11:35Z</dcterms:created>
  <dcterms:modified xsi:type="dcterms:W3CDTF">2021-04-10T00:02:28Z</dcterms:modified>
</cp:coreProperties>
</file>