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
  </p:notesMasterIdLst>
  <p:handoutMasterIdLst>
    <p:handoutMasterId r:id="rId7"/>
  </p:handoutMasterIdLst>
  <p:sldIdLst>
    <p:sldId id="832" r:id="rId2"/>
    <p:sldId id="918" r:id="rId3"/>
    <p:sldId id="830" r:id="rId4"/>
    <p:sldId id="83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025"/>
    <p:restoredTop sz="88208"/>
  </p:normalViewPr>
  <p:slideViewPr>
    <p:cSldViewPr snapToGrid="0" snapToObjects="1">
      <p:cViewPr varScale="1">
        <p:scale>
          <a:sx n="82" d="100"/>
          <a:sy n="82" d="100"/>
        </p:scale>
        <p:origin x="336" y="176"/>
      </p:cViewPr>
      <p:guideLst/>
    </p:cSldViewPr>
  </p:slideViewPr>
  <p:notesTextViewPr>
    <p:cViewPr>
      <p:scale>
        <a:sx n="1" d="1"/>
        <a:sy n="1" d="1"/>
      </p:scale>
      <p:origin x="0" y="0"/>
    </p:cViewPr>
  </p:notesTextViewPr>
  <p:notesViewPr>
    <p:cSldViewPr snapToGrid="0" snapToObjects="1">
      <p:cViewPr varScale="1">
        <p:scale>
          <a:sx n="70" d="100"/>
          <a:sy n="70" d="100"/>
        </p:scale>
        <p:origin x="27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E25584-BAA1-A047-A111-B888A25036BF}" type="datetimeFigureOut">
              <a:rPr lang="en-US" smtClean="0"/>
              <a:t>11/26/18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6347EF-83B3-EA4C-8A41-2638AE5E41DD}" type="slidenum">
              <a:rPr lang="en-US" smtClean="0"/>
              <a:t>‹#›</a:t>
            </a:fld>
            <a:endParaRPr lang="en-US"/>
          </a:p>
        </p:txBody>
      </p:sp>
    </p:spTree>
    <p:extLst>
      <p:ext uri="{BB962C8B-B14F-4D97-AF65-F5344CB8AC3E}">
        <p14:creationId xmlns:p14="http://schemas.microsoft.com/office/powerpoint/2010/main" val="961762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AB398-5D09-A14F-86FD-4F73AFE66318}" type="datetimeFigureOut">
              <a:rPr lang="en-US" smtClean="0"/>
              <a:t>11/26/18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E9475-3FD0-EF45-BAE9-234064E66D9B}" type="slidenum">
              <a:rPr lang="en-US" smtClean="0"/>
              <a:t>‹#›</a:t>
            </a:fld>
            <a:endParaRPr lang="en-US"/>
          </a:p>
        </p:txBody>
      </p:sp>
    </p:spTree>
    <p:extLst>
      <p:ext uri="{BB962C8B-B14F-4D97-AF65-F5344CB8AC3E}">
        <p14:creationId xmlns:p14="http://schemas.microsoft.com/office/powerpoint/2010/main" val="1592839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as you can see here, our participants successfully recreated the YouTube video you saw earlier…</a:t>
            </a:r>
          </a:p>
          <a:p>
            <a:endParaRPr lang="en-US" baseline="0" dirty="0"/>
          </a:p>
          <a:p>
            <a:r>
              <a:rPr lang="en-US" baseline="0" dirty="0"/>
              <a:t>We think these images add to the quantitative data in showing that taking the Vegemite was not a behavior participants found pleasant or that they were intrinsically motivated to do.</a:t>
            </a:r>
          </a:p>
        </p:txBody>
      </p:sp>
      <p:sp>
        <p:nvSpPr>
          <p:cNvPr id="4" name="Slide Number Placeholder 3"/>
          <p:cNvSpPr>
            <a:spLocks noGrp="1"/>
          </p:cNvSpPr>
          <p:nvPr>
            <p:ph type="sldNum" sz="quarter" idx="10"/>
          </p:nvPr>
        </p:nvSpPr>
        <p:spPr/>
        <p:txBody>
          <a:bodyPr/>
          <a:lstStyle/>
          <a:p>
            <a:fld id="{99B12C35-1E8D-1944-9264-13534C5C2276}" type="slidenum">
              <a:rPr lang="en-US" smtClean="0"/>
              <a:t>1</a:t>
            </a:fld>
            <a:endParaRPr lang="en-US"/>
          </a:p>
        </p:txBody>
      </p:sp>
    </p:spTree>
    <p:extLst>
      <p:ext uri="{BB962C8B-B14F-4D97-AF65-F5344CB8AC3E}">
        <p14:creationId xmlns:p14="http://schemas.microsoft.com/office/powerpoint/2010/main" val="14959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as you can see here, our participants successfully recreated the YouTube video you saw earlier…</a:t>
            </a:r>
          </a:p>
          <a:p>
            <a:endParaRPr lang="en-US" baseline="0" dirty="0"/>
          </a:p>
          <a:p>
            <a:r>
              <a:rPr lang="en-US" baseline="0" dirty="0"/>
              <a:t>We think these images add to the quantitative data in showing that taking the Vegemite was not a behavior participants found pleasant or that they were intrinsically motivated to do.</a:t>
            </a:r>
          </a:p>
        </p:txBody>
      </p:sp>
      <p:sp>
        <p:nvSpPr>
          <p:cNvPr id="4" name="Slide Number Placeholder 3"/>
          <p:cNvSpPr>
            <a:spLocks noGrp="1"/>
          </p:cNvSpPr>
          <p:nvPr>
            <p:ph type="sldNum" sz="quarter" idx="10"/>
          </p:nvPr>
        </p:nvSpPr>
        <p:spPr/>
        <p:txBody>
          <a:bodyPr/>
          <a:lstStyle/>
          <a:p>
            <a:fld id="{99B12C35-1E8D-1944-9264-13534C5C2276}" type="slidenum">
              <a:rPr lang="en-US" smtClean="0"/>
              <a:t>2</a:t>
            </a:fld>
            <a:endParaRPr lang="en-US"/>
          </a:p>
        </p:txBody>
      </p:sp>
    </p:spTree>
    <p:extLst>
      <p:ext uri="{BB962C8B-B14F-4D97-AF65-F5344CB8AC3E}">
        <p14:creationId xmlns:p14="http://schemas.microsoft.com/office/powerpoint/2010/main" val="2751331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t>
            </a:r>
          </a:p>
          <a:p>
            <a:endParaRPr lang="en-US" baseline="0" dirty="0"/>
          </a:p>
          <a:p>
            <a:r>
              <a:rPr lang="en-US" baseline="0" dirty="0"/>
              <a:t>As soon as participants arrived in our lab, we had them sample 0.1 gram of the Vegemite.</a:t>
            </a:r>
          </a:p>
          <a:p>
            <a:endParaRPr lang="en-US" baseline="0" dirty="0"/>
          </a:p>
          <a:p>
            <a:r>
              <a:rPr lang="en-US" baseline="0" dirty="0"/>
              <a:t>We wanted them to see how it tasted before beginning our experiment, and as you might have predicted, they rated it as overwhelmingly bitter and unpleasant to take.</a:t>
            </a:r>
          </a:p>
          <a:p>
            <a:endParaRPr lang="en-US" baseline="0" dirty="0"/>
          </a:p>
          <a:p>
            <a:r>
              <a:rPr lang="en-US" baseline="0" dirty="0"/>
              <a:t>Then, we told participants they would be participating in two separate studies that had been bundled together for the sake of time. </a:t>
            </a:r>
          </a:p>
          <a:p>
            <a:endParaRPr lang="en-US" baseline="0" dirty="0"/>
          </a:p>
          <a:p>
            <a:r>
              <a:rPr lang="en-US" baseline="0" dirty="0"/>
              <a:t>**</a:t>
            </a:r>
          </a:p>
          <a:p>
            <a:endParaRPr lang="en-US" baseline="0" dirty="0"/>
          </a:p>
          <a:p>
            <a:r>
              <a:rPr lang="en-US" baseline="0" dirty="0"/>
              <a:t>In the first study, the researchers would be measuring the effects of testosterone administration on individual attitudes and preferences. </a:t>
            </a:r>
          </a:p>
          <a:p>
            <a:endParaRPr lang="en-US" baseline="0" dirty="0"/>
          </a:p>
          <a:p>
            <a:r>
              <a:rPr lang="en-US" baseline="0" dirty="0"/>
              <a:t>Under the guise of this study, </a:t>
            </a:r>
          </a:p>
          <a:p>
            <a:endParaRPr lang="en-US" baseline="0" dirty="0"/>
          </a:p>
          <a:p>
            <a:r>
              <a:rPr lang="en-US" baseline="0" dirty="0"/>
              <a:t>We collected a baseline salivary hormone sample.</a:t>
            </a:r>
          </a:p>
          <a:p>
            <a:endParaRPr lang="en-US" baseline="0" dirty="0"/>
          </a:p>
          <a:p>
            <a:r>
              <a:rPr lang="en-US" baseline="0" dirty="0"/>
              <a:t>Then we had participants self administer a nasal spray that contained 14 milligrams of either testosterone or a placebo control (participants and experimenters were both blind to drug condition, and were </a:t>
            </a:r>
            <a:r>
              <a:rPr lang="en-US" dirty="0"/>
              <a:t>kept blind to drug condition throughout the experiment</a:t>
            </a:r>
            <a:r>
              <a:rPr lang="en-US" baseline="0" dirty="0"/>
              <a:t>).</a:t>
            </a:r>
          </a:p>
          <a:p>
            <a:endParaRPr lang="en-US" baseline="0" dirty="0"/>
          </a:p>
          <a:p>
            <a:r>
              <a:rPr lang="en-US" baseline="0" dirty="0"/>
              <a:t>As we started waiting for the drug to absorb in their system, we had participants complete a few questionnaires.</a:t>
            </a:r>
          </a:p>
          <a:p>
            <a:endParaRPr lang="en-US" baseline="0" dirty="0"/>
          </a:p>
          <a:p>
            <a:r>
              <a:rPr lang="en-US" baseline="0" dirty="0"/>
              <a:t>**</a:t>
            </a:r>
          </a:p>
          <a:p>
            <a:endParaRPr lang="en-US" baseline="0" dirty="0"/>
          </a:p>
          <a:p>
            <a:r>
              <a:rPr lang="en-US" baseline="0" dirty="0"/>
              <a:t>After participants completed the questionnaires, we told them they would be beginning the second study. In this study, they believed we were helping the medical school develop a new protocol to evaluate medical students.</a:t>
            </a:r>
          </a:p>
          <a:p>
            <a:endParaRPr lang="en-US" baseline="0" dirty="0"/>
          </a:p>
          <a:p>
            <a:r>
              <a:rPr lang="en-US" baseline="0" dirty="0"/>
              <a:t>First, participants read medical magazines to “familiarize themselves with the medical field.” In reality, they were completing an innocuous tasks while we waited exactly 45 minutes for the drug to absorb in their system.</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At exactly 45 minutes, participants were randomly assigned (via a </a:t>
            </a:r>
            <a:r>
              <a:rPr lang="en-US" baseline="0" dirty="0" err="1"/>
              <a:t>Qualtrics</a:t>
            </a:r>
            <a:r>
              <a:rPr lang="en-US" baseline="0" dirty="0"/>
              <a:t> survey) to receive status-enhancing or status-diminishing video instructions from a medical student to take another spoonful of .4 gram of the Vegemite, which was on the table in front of them.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Immediately after receiving these instructions, participants made a real choice about whether or not to take the spoonful of Vegemite, and then they reported how respected, autonomous, competent, and high status the medical student giving them the instructions made them feel.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We assessed these</a:t>
            </a:r>
            <a:r>
              <a:rPr lang="en-US" baseline="0" dirty="0"/>
              <a:t> feelings with 8 items – 2 items for each construct. For example, one of the items to measure respect was “The person in the video made me feel respected.” </a:t>
            </a:r>
          </a:p>
        </p:txBody>
      </p:sp>
      <p:sp>
        <p:nvSpPr>
          <p:cNvPr id="4" name="Slide Number Placeholder 3"/>
          <p:cNvSpPr>
            <a:spLocks noGrp="1"/>
          </p:cNvSpPr>
          <p:nvPr>
            <p:ph type="sldNum" sz="quarter" idx="10"/>
          </p:nvPr>
        </p:nvSpPr>
        <p:spPr/>
        <p:txBody>
          <a:bodyPr/>
          <a:lstStyle/>
          <a:p>
            <a:fld id="{99B12C35-1E8D-1944-9264-13534C5C2276}" type="slidenum">
              <a:rPr lang="en-US" smtClean="0"/>
              <a:t>3</a:t>
            </a:fld>
            <a:endParaRPr lang="en-US"/>
          </a:p>
        </p:txBody>
      </p:sp>
    </p:spTree>
    <p:extLst>
      <p:ext uri="{BB962C8B-B14F-4D97-AF65-F5344CB8AC3E}">
        <p14:creationId xmlns:p14="http://schemas.microsoft.com/office/powerpoint/2010/main" val="81168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status-enhancing instructions were meant to convey</a:t>
            </a:r>
            <a:r>
              <a:rPr lang="en-US" baseline="0" dirty="0"/>
              <a:t> *respect* – using insights from self-determination theory to honor participants’ autonomy, competence, and potential to contribute to the world beyond the self.</a:t>
            </a:r>
          </a:p>
          <a:p>
            <a:endParaRPr lang="en-US" dirty="0"/>
          </a:p>
          <a:p>
            <a:r>
              <a:rPr lang="en-US" dirty="0"/>
              <a:t>The status-diminishing</a:t>
            </a:r>
            <a:r>
              <a:rPr lang="en-US" baseline="0" dirty="0"/>
              <a:t> instructions were meant to convey *disrespect* by compromising participants’ autonomy, competence, and potential to contribute.</a:t>
            </a:r>
          </a:p>
          <a:p>
            <a:endParaRPr lang="en-US" dirty="0"/>
          </a:p>
          <a:p>
            <a:r>
              <a:rPr lang="en-US" dirty="0"/>
              <a:t>In the enhancing condition, the medical</a:t>
            </a:r>
            <a:r>
              <a:rPr lang="en-US" baseline="0" dirty="0"/>
              <a:t> student appealed </a:t>
            </a:r>
            <a:r>
              <a:rPr lang="en-US" dirty="0"/>
              <a:t>to participants' high status as a student at an elite university, </a:t>
            </a:r>
          </a:p>
          <a:p>
            <a:endParaRPr lang="en-US" dirty="0"/>
          </a:p>
          <a:p>
            <a:r>
              <a:rPr lang="en-US" dirty="0"/>
              <a:t>Whereas in the diminishing condition,</a:t>
            </a:r>
            <a:r>
              <a:rPr lang="en-US" baseline="0" dirty="0"/>
              <a:t> participants were made to </a:t>
            </a:r>
            <a:r>
              <a:rPr lang="en-US" dirty="0"/>
              <a:t>feel like a mere undergraduate</a:t>
            </a:r>
            <a:r>
              <a:rPr lang="en-US" baseline="0" dirty="0"/>
              <a:t> in comparison to a much more high status and elite medical student.</a:t>
            </a:r>
            <a:endParaRPr lang="en-US" dirty="0"/>
          </a:p>
          <a:p>
            <a:endParaRPr lang="en-US" dirty="0"/>
          </a:p>
          <a:p>
            <a:r>
              <a:rPr lang="en-US" dirty="0"/>
              <a:t>Further, in the enhancing condition, participants</a:t>
            </a:r>
            <a:r>
              <a:rPr lang="en-US" baseline="0" dirty="0"/>
              <a:t> were provided</a:t>
            </a:r>
            <a:r>
              <a:rPr lang="en-US" dirty="0"/>
              <a:t> with a reasonable rationale for why they might choose to take the medicine, </a:t>
            </a:r>
          </a:p>
          <a:p>
            <a:endParaRPr lang="en-US" dirty="0"/>
          </a:p>
          <a:p>
            <a:r>
              <a:rPr lang="en-US" dirty="0"/>
              <a:t>Whereas in the diminishing condition, they received no further explanation than, "I am the authority figure, I know what's best, and you should do this because this is what I'm telling you to do."</a:t>
            </a:r>
          </a:p>
          <a:p>
            <a:endParaRPr lang="en-US" dirty="0"/>
          </a:p>
          <a:p>
            <a:r>
              <a:rPr lang="en-US" dirty="0"/>
              <a:t>Immediately after receiving the</a:t>
            </a:r>
            <a:r>
              <a:rPr lang="en-US" baseline="0" dirty="0"/>
              <a:t> instructions</a:t>
            </a:r>
            <a:r>
              <a:rPr lang="en-US" dirty="0"/>
              <a:t>, participants made a real decision about whether or not to take spoonful of Vegemite.</a:t>
            </a:r>
          </a:p>
        </p:txBody>
      </p:sp>
      <p:sp>
        <p:nvSpPr>
          <p:cNvPr id="4" name="Slide Number Placeholder 3"/>
          <p:cNvSpPr>
            <a:spLocks noGrp="1"/>
          </p:cNvSpPr>
          <p:nvPr>
            <p:ph type="sldNum" sz="quarter" idx="10"/>
          </p:nvPr>
        </p:nvSpPr>
        <p:spPr/>
        <p:txBody>
          <a:bodyPr/>
          <a:lstStyle/>
          <a:p>
            <a:fld id="{99B12C35-1E8D-1944-9264-13534C5C2276}" type="slidenum">
              <a:rPr lang="en-US" smtClean="0"/>
              <a:t>4</a:t>
            </a:fld>
            <a:endParaRPr lang="en-US"/>
          </a:p>
        </p:txBody>
      </p:sp>
    </p:spTree>
    <p:extLst>
      <p:ext uri="{BB962C8B-B14F-4D97-AF65-F5344CB8AC3E}">
        <p14:creationId xmlns:p14="http://schemas.microsoft.com/office/powerpoint/2010/main" val="1647248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C4E33-66AA-A543-B4EE-D804180F9FD0}" type="datetimeFigureOut">
              <a:rPr lang="en-US" smtClean="0"/>
              <a:t>11/26/18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C4E33-66AA-A543-B4EE-D804180F9FD0}" type="datetimeFigureOut">
              <a:rPr lang="en-US" smtClean="0"/>
              <a:t>11/26/18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C4E33-66AA-A543-B4EE-D804180F9FD0}" type="datetimeFigureOut">
              <a:rPr lang="en-US" smtClean="0"/>
              <a:t>11/26/18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C4E33-66AA-A543-B4EE-D804180F9FD0}" type="datetimeFigureOut">
              <a:rPr lang="en-US" smtClean="0"/>
              <a:t>11/26/18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C4E33-66AA-A543-B4EE-D804180F9FD0}" type="datetimeFigureOut">
              <a:rPr lang="en-US" smtClean="0"/>
              <a:t>11/26/18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C4E33-66AA-A543-B4EE-D804180F9FD0}" type="datetimeFigureOut">
              <a:rPr lang="en-US" smtClean="0"/>
              <a:t>11/26/18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C4E33-66AA-A543-B4EE-D804180F9FD0}" type="datetimeFigureOut">
              <a:rPr lang="en-US" smtClean="0"/>
              <a:t>11/26/18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C4E33-66AA-A543-B4EE-D804180F9FD0}" type="datetimeFigureOut">
              <a:rPr lang="en-US" smtClean="0"/>
              <a:t>11/26/18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C4E33-66AA-A543-B4EE-D804180F9FD0}" type="datetimeFigureOut">
              <a:rPr lang="en-US" smtClean="0"/>
              <a:t>11/26/18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C4E33-66AA-A543-B4EE-D804180F9FD0}" type="datetimeFigureOut">
              <a:rPr lang="en-US" smtClean="0"/>
              <a:t>11/26/18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C4E33-66AA-A543-B4EE-D804180F9FD0}" type="datetimeFigureOut">
              <a:rPr lang="en-US" smtClean="0"/>
              <a:t>11/26/18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48268-B2FC-E644-AAE1-FCDE9FB376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C4E33-66AA-A543-B4EE-D804180F9FD0}" type="datetimeFigureOut">
              <a:rPr lang="en-US" smtClean="0"/>
              <a:t>11/26/18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48268-B2FC-E644-AAE1-FCDE9FB376BD}" type="slidenum">
              <a:rPr lang="en-US" smtClean="0"/>
              <a:t>‹#›</a:t>
            </a:fld>
            <a:endParaRPr lang="en-US"/>
          </a:p>
        </p:txBody>
      </p:sp>
    </p:spTree>
    <p:extLst>
      <p:ext uri="{BB962C8B-B14F-4D97-AF65-F5344CB8AC3E}">
        <p14:creationId xmlns:p14="http://schemas.microsoft.com/office/powerpoint/2010/main" val="3803347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gemite21.jpg">
            <a:extLst>
              <a:ext uri="{FF2B5EF4-FFF2-40B4-BE49-F238E27FC236}">
                <a16:creationId xmlns:a16="http://schemas.microsoft.com/office/drawing/2014/main" id="{54527E84-E802-0945-B90F-A82E7E759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646" y="1053884"/>
            <a:ext cx="3339149" cy="4457761"/>
          </a:xfrm>
          <a:prstGeom prst="rect">
            <a:avLst/>
          </a:prstGeom>
        </p:spPr>
      </p:pic>
    </p:spTree>
    <p:extLst>
      <p:ext uri="{BB962C8B-B14F-4D97-AF65-F5344CB8AC3E}">
        <p14:creationId xmlns:p14="http://schemas.microsoft.com/office/powerpoint/2010/main" val="209829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ar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1" y="857250"/>
            <a:ext cx="2688451" cy="3790518"/>
          </a:xfrm>
          <a:prstGeom prst="rect">
            <a:avLst/>
          </a:prstGeom>
        </p:spPr>
      </p:pic>
      <p:pic>
        <p:nvPicPr>
          <p:cNvPr id="7" name="Picture 6" descr="part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499" y="3087860"/>
            <a:ext cx="2157661" cy="3119818"/>
          </a:xfrm>
          <a:prstGeom prst="rect">
            <a:avLst/>
          </a:prstGeom>
        </p:spPr>
      </p:pic>
      <p:pic>
        <p:nvPicPr>
          <p:cNvPr id="8" name="Picture 7" descr="part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7561" y="1549474"/>
            <a:ext cx="3073879" cy="4680563"/>
          </a:xfrm>
          <a:prstGeom prst="rect">
            <a:avLst/>
          </a:prstGeom>
        </p:spPr>
      </p:pic>
      <p:pic>
        <p:nvPicPr>
          <p:cNvPr id="9" name="Picture 8" descr="part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1639" y="857250"/>
            <a:ext cx="2689520" cy="3790518"/>
          </a:xfrm>
          <a:prstGeom prst="rect">
            <a:avLst/>
          </a:prstGeom>
        </p:spPr>
      </p:pic>
      <p:pic>
        <p:nvPicPr>
          <p:cNvPr id="11" name="Picture 10" descr="part3.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8899" y="857250"/>
            <a:ext cx="1900496" cy="2934257"/>
          </a:xfrm>
          <a:prstGeom prst="rect">
            <a:avLst/>
          </a:prstGeom>
        </p:spPr>
      </p:pic>
      <p:pic>
        <p:nvPicPr>
          <p:cNvPr id="13" name="Picture 12" descr="par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1" y="857249"/>
            <a:ext cx="2688451" cy="3790518"/>
          </a:xfrm>
          <a:prstGeom prst="rect">
            <a:avLst/>
          </a:prstGeom>
        </p:spPr>
      </p:pic>
      <p:pic>
        <p:nvPicPr>
          <p:cNvPr id="14" name="Picture 13" descr="part5.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3000" y="2459635"/>
            <a:ext cx="2465898" cy="3770402"/>
          </a:xfrm>
          <a:prstGeom prst="rect">
            <a:avLst/>
          </a:prstGeom>
        </p:spPr>
      </p:pic>
    </p:spTree>
    <p:extLst>
      <p:ext uri="{BB962C8B-B14F-4D97-AF65-F5344CB8AC3E}">
        <p14:creationId xmlns:p14="http://schemas.microsoft.com/office/powerpoint/2010/main" val="338871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Vegemite2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953" y="1690689"/>
            <a:ext cx="1407092" cy="1878467"/>
          </a:xfrm>
          <a:prstGeom prst="rect">
            <a:avLst/>
          </a:prstGeom>
        </p:spPr>
      </p:pic>
      <p:sp>
        <p:nvSpPr>
          <p:cNvPr id="6" name="TextBox 5"/>
          <p:cNvSpPr txBox="1"/>
          <p:nvPr/>
        </p:nvSpPr>
        <p:spPr>
          <a:xfrm>
            <a:off x="920953" y="3597554"/>
            <a:ext cx="1407092" cy="369332"/>
          </a:xfrm>
          <a:prstGeom prst="rect">
            <a:avLst/>
          </a:prstGeom>
          <a:noFill/>
        </p:spPr>
        <p:txBody>
          <a:bodyPr wrap="square" rtlCol="0">
            <a:spAutoFit/>
          </a:bodyPr>
          <a:lstStyle/>
          <a:p>
            <a:pPr algn="ctr"/>
            <a:r>
              <a:rPr lang="en-US" b="1" dirty="0">
                <a:latin typeface="Arial"/>
                <a:cs typeface="Arial"/>
              </a:rPr>
              <a:t>0.1 g</a:t>
            </a:r>
          </a:p>
        </p:txBody>
      </p:sp>
      <p:cxnSp>
        <p:nvCxnSpPr>
          <p:cNvPr id="23" name="Straight Arrow Connector 22"/>
          <p:cNvCxnSpPr/>
          <p:nvPr/>
        </p:nvCxnSpPr>
        <p:spPr>
          <a:xfrm>
            <a:off x="5797717" y="2672058"/>
            <a:ext cx="40187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3" name="Picture 12" descr="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083" y="1623043"/>
            <a:ext cx="2760432" cy="2343843"/>
          </a:xfrm>
          <a:prstGeom prst="rect">
            <a:avLst/>
          </a:prstGeom>
        </p:spPr>
      </p:pic>
      <p:pic>
        <p:nvPicPr>
          <p:cNvPr id="14" name="Picture 13" descr="Vegemite2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191" y="1732107"/>
            <a:ext cx="1408165" cy="1879901"/>
          </a:xfrm>
          <a:prstGeom prst="rect">
            <a:avLst/>
          </a:prstGeom>
        </p:spPr>
      </p:pic>
      <p:cxnSp>
        <p:nvCxnSpPr>
          <p:cNvPr id="22" name="Straight Arrow Connector 21"/>
          <p:cNvCxnSpPr/>
          <p:nvPr/>
        </p:nvCxnSpPr>
        <p:spPr>
          <a:xfrm>
            <a:off x="2455789" y="2682558"/>
            <a:ext cx="40187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6558823" y="3657853"/>
            <a:ext cx="1305533" cy="369332"/>
          </a:xfrm>
          <a:prstGeom prst="rect">
            <a:avLst/>
          </a:prstGeom>
          <a:noFill/>
        </p:spPr>
        <p:txBody>
          <a:bodyPr wrap="square" rtlCol="0">
            <a:spAutoFit/>
          </a:bodyPr>
          <a:lstStyle/>
          <a:p>
            <a:pPr algn="ctr"/>
            <a:r>
              <a:rPr lang="en-US" b="1" dirty="0">
                <a:latin typeface="Arial"/>
                <a:cs typeface="Arial"/>
              </a:rPr>
              <a:t>0.4 g</a:t>
            </a:r>
          </a:p>
        </p:txBody>
      </p:sp>
      <p:sp>
        <p:nvSpPr>
          <p:cNvPr id="32" name="Title 31"/>
          <p:cNvSpPr>
            <a:spLocks noGrp="1"/>
          </p:cNvSpPr>
          <p:nvPr>
            <p:ph type="title"/>
          </p:nvPr>
        </p:nvSpPr>
        <p:spPr/>
        <p:txBody>
          <a:bodyPr/>
          <a:lstStyle/>
          <a:p>
            <a:r>
              <a:rPr lang="en-US" dirty="0"/>
              <a:t>Study Procedure</a:t>
            </a:r>
          </a:p>
        </p:txBody>
      </p:sp>
      <p:sp>
        <p:nvSpPr>
          <p:cNvPr id="34" name="Title 1"/>
          <p:cNvSpPr txBox="1">
            <a:spLocks/>
          </p:cNvSpPr>
          <p:nvPr/>
        </p:nvSpPr>
        <p:spPr>
          <a:xfrm>
            <a:off x="916058" y="4263064"/>
            <a:ext cx="1941610" cy="1386622"/>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2"/>
                </a:solidFill>
              </a:rPr>
              <a:t>Taste medicine</a:t>
            </a:r>
            <a:endParaRPr lang="en-US" sz="2800" dirty="0">
              <a:solidFill>
                <a:schemeClr val="accent1"/>
              </a:solidFill>
            </a:endParaRPr>
          </a:p>
        </p:txBody>
      </p:sp>
      <p:sp>
        <p:nvSpPr>
          <p:cNvPr id="36" name="Title 1"/>
          <p:cNvSpPr txBox="1">
            <a:spLocks/>
          </p:cNvSpPr>
          <p:nvPr/>
        </p:nvSpPr>
        <p:spPr>
          <a:xfrm>
            <a:off x="3158347" y="4263064"/>
            <a:ext cx="2311724" cy="1386622"/>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2"/>
                </a:solidFill>
              </a:rPr>
              <a:t>Watch video instructions</a:t>
            </a:r>
          </a:p>
          <a:p>
            <a:r>
              <a:rPr lang="en-US" sz="2800" dirty="0">
                <a:solidFill>
                  <a:schemeClr val="accent2"/>
                </a:solidFill>
              </a:rPr>
              <a:t>(Respectful or Not)</a:t>
            </a:r>
            <a:endParaRPr lang="en-US" sz="2800" dirty="0">
              <a:solidFill>
                <a:schemeClr val="accent1"/>
              </a:solidFill>
            </a:endParaRPr>
          </a:p>
        </p:txBody>
      </p:sp>
      <p:sp>
        <p:nvSpPr>
          <p:cNvPr id="37" name="Title 1"/>
          <p:cNvSpPr txBox="1">
            <a:spLocks/>
          </p:cNvSpPr>
          <p:nvPr/>
        </p:nvSpPr>
        <p:spPr>
          <a:xfrm>
            <a:off x="6167221" y="4263063"/>
            <a:ext cx="2088735" cy="1582565"/>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2"/>
                </a:solidFill>
              </a:rPr>
              <a:t>How much medicine did they eat?</a:t>
            </a:r>
            <a:endParaRPr lang="en-US" sz="2800" dirty="0">
              <a:solidFill>
                <a:schemeClr val="accent1"/>
              </a:solidFill>
            </a:endParaRPr>
          </a:p>
        </p:txBody>
      </p:sp>
    </p:spTree>
    <p:extLst>
      <p:ext uri="{BB962C8B-B14F-4D97-AF65-F5344CB8AC3E}">
        <p14:creationId xmlns:p14="http://schemas.microsoft.com/office/powerpoint/2010/main" val="132773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Video Instructions (2 Versions)</a:t>
            </a:r>
          </a:p>
        </p:txBody>
      </p:sp>
      <p:sp>
        <p:nvSpPr>
          <p:cNvPr id="3" name="Content Placeholder 2"/>
          <p:cNvSpPr>
            <a:spLocks noGrp="1"/>
          </p:cNvSpPr>
          <p:nvPr>
            <p:ph idx="4294967295"/>
          </p:nvPr>
        </p:nvSpPr>
        <p:spPr>
          <a:xfrm>
            <a:off x="1144789" y="4661301"/>
            <a:ext cx="3378200" cy="558800"/>
          </a:xfrm>
        </p:spPr>
        <p:txBody>
          <a:bodyPr>
            <a:noAutofit/>
          </a:bodyPr>
          <a:lstStyle/>
          <a:p>
            <a:pPr marL="0" indent="0">
              <a:buNone/>
            </a:pPr>
            <a:r>
              <a:rPr lang="en-US" sz="1400" b="1" dirty="0">
                <a:solidFill>
                  <a:srgbClr val="0000FF"/>
                </a:solidFill>
                <a:latin typeface="Arial"/>
                <a:cs typeface="Arial"/>
              </a:rPr>
              <a:t>You might find it helpful </a:t>
            </a:r>
            <a:r>
              <a:rPr lang="en-US" sz="1400" dirty="0">
                <a:latin typeface="Arial"/>
                <a:cs typeface="Arial"/>
              </a:rPr>
              <a:t>to think of that slight discomfort as doing your part to help others. </a:t>
            </a:r>
          </a:p>
          <a:p>
            <a:pPr marL="0" indent="0">
              <a:buNone/>
            </a:pPr>
            <a:endParaRPr lang="en-US" sz="1400" i="1" dirty="0">
              <a:latin typeface="Arial"/>
              <a:cs typeface="Arial"/>
            </a:endParaRPr>
          </a:p>
        </p:txBody>
      </p:sp>
      <p:sp>
        <p:nvSpPr>
          <p:cNvPr id="4" name="Content Placeholder 2"/>
          <p:cNvSpPr txBox="1">
            <a:spLocks/>
          </p:cNvSpPr>
          <p:nvPr/>
        </p:nvSpPr>
        <p:spPr>
          <a:xfrm>
            <a:off x="5176138" y="4661301"/>
            <a:ext cx="2690050" cy="363727"/>
          </a:xfrm>
          <a:prstGeom prst="rect">
            <a:avLst/>
          </a:prstGeom>
        </p:spPr>
        <p:txBody>
          <a:bodyPr vert="horz" lIns="68580" tIns="34290" rIns="68580" bIns="3429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solidFill>
                  <a:srgbClr val="0000FF"/>
                </a:solidFill>
                <a:latin typeface="Arial"/>
                <a:cs typeface="Arial"/>
              </a:rPr>
              <a:t>Try to ignore that. </a:t>
            </a:r>
          </a:p>
          <a:p>
            <a:pPr marL="0" indent="0">
              <a:buNone/>
            </a:pPr>
            <a:endParaRPr lang="en-US" sz="1400" i="1" dirty="0">
              <a:solidFill>
                <a:srgbClr val="000000"/>
              </a:solidFill>
              <a:latin typeface="Arial"/>
              <a:cs typeface="Arial"/>
            </a:endParaRPr>
          </a:p>
        </p:txBody>
      </p:sp>
      <p:sp>
        <p:nvSpPr>
          <p:cNvPr id="7" name="TextBox 6"/>
          <p:cNvSpPr txBox="1"/>
          <p:nvPr/>
        </p:nvSpPr>
        <p:spPr>
          <a:xfrm>
            <a:off x="481690" y="1380868"/>
            <a:ext cx="8009164" cy="846386"/>
          </a:xfrm>
          <a:prstGeom prst="rect">
            <a:avLst/>
          </a:prstGeom>
          <a:noFill/>
        </p:spPr>
        <p:txBody>
          <a:bodyPr wrap="square" rtlCol="0">
            <a:spAutoFit/>
          </a:bodyPr>
          <a:lstStyle/>
          <a:p>
            <a:pPr algn="ctr"/>
            <a:r>
              <a:rPr lang="en-US" sz="1500" b="1" dirty="0">
                <a:latin typeface="Arial"/>
                <a:cs typeface="Arial"/>
              </a:rPr>
              <a:t> </a:t>
            </a:r>
            <a:r>
              <a:rPr lang="en-US" sz="2000" b="1" dirty="0">
                <a:solidFill>
                  <a:schemeClr val="accent2"/>
                </a:solidFill>
                <a:latin typeface="Arial"/>
                <a:cs typeface="Arial"/>
              </a:rPr>
              <a:t>STATUS-ENHANCING		       STATUS-DIMINISHING</a:t>
            </a:r>
            <a:endParaRPr lang="en-US" sz="1500" b="1" dirty="0">
              <a:solidFill>
                <a:schemeClr val="accent2"/>
              </a:solidFill>
              <a:latin typeface="Arial"/>
              <a:cs typeface="Arial"/>
            </a:endParaRPr>
          </a:p>
          <a:p>
            <a:pPr algn="ctr"/>
            <a:r>
              <a:rPr lang="en-US" sz="1400" dirty="0">
                <a:latin typeface="Arial"/>
                <a:cs typeface="Arial"/>
              </a:rPr>
              <a:t>     (autonomy/competence supportive)                           (autonomy/competence threatening)</a:t>
            </a:r>
            <a:endParaRPr lang="en-US" sz="1200" dirty="0">
              <a:latin typeface="Arial"/>
              <a:cs typeface="Arial"/>
            </a:endParaRPr>
          </a:p>
          <a:p>
            <a:pPr algn="ctr"/>
            <a:endParaRPr lang="en-US" sz="1500" b="1" i="1" dirty="0">
              <a:latin typeface="Arial"/>
              <a:cs typeface="Arial"/>
            </a:endParaRPr>
          </a:p>
        </p:txBody>
      </p:sp>
      <p:sp>
        <p:nvSpPr>
          <p:cNvPr id="8" name="TextBox 7"/>
          <p:cNvSpPr txBox="1"/>
          <p:nvPr/>
        </p:nvSpPr>
        <p:spPr>
          <a:xfrm>
            <a:off x="1136252" y="2690188"/>
            <a:ext cx="3195148" cy="523220"/>
          </a:xfrm>
          <a:prstGeom prst="rect">
            <a:avLst/>
          </a:prstGeom>
          <a:noFill/>
        </p:spPr>
        <p:txBody>
          <a:bodyPr wrap="square" rtlCol="0">
            <a:spAutoFit/>
          </a:bodyPr>
          <a:lstStyle/>
          <a:p>
            <a:r>
              <a:rPr lang="en-US" sz="1400" b="1" dirty="0">
                <a:solidFill>
                  <a:srgbClr val="0000FF"/>
                </a:solidFill>
                <a:latin typeface="Arial"/>
                <a:cs typeface="Arial"/>
              </a:rPr>
              <a:t>Ask whether you might consider </a:t>
            </a:r>
            <a:r>
              <a:rPr lang="en-US" sz="1400" dirty="0">
                <a:latin typeface="Arial"/>
                <a:cs typeface="Arial"/>
              </a:rPr>
              <a:t>taking this medicine.</a:t>
            </a:r>
          </a:p>
        </p:txBody>
      </p:sp>
      <p:sp>
        <p:nvSpPr>
          <p:cNvPr id="9" name="TextBox 8"/>
          <p:cNvSpPr txBox="1"/>
          <p:nvPr/>
        </p:nvSpPr>
        <p:spPr>
          <a:xfrm>
            <a:off x="5167583" y="2706516"/>
            <a:ext cx="2981991" cy="523220"/>
          </a:xfrm>
          <a:prstGeom prst="rect">
            <a:avLst/>
          </a:prstGeom>
          <a:noFill/>
        </p:spPr>
        <p:txBody>
          <a:bodyPr wrap="square" rtlCol="0">
            <a:spAutoFit/>
          </a:bodyPr>
          <a:lstStyle/>
          <a:p>
            <a:r>
              <a:rPr lang="en-US" sz="1400" b="1" dirty="0">
                <a:solidFill>
                  <a:srgbClr val="0000FF"/>
                </a:solidFill>
                <a:latin typeface="Arial"/>
                <a:cs typeface="Arial"/>
              </a:rPr>
              <a:t>Tell you that you should </a:t>
            </a:r>
            <a:r>
              <a:rPr lang="en-US" sz="1400" dirty="0">
                <a:latin typeface="Arial"/>
                <a:cs typeface="Arial"/>
              </a:rPr>
              <a:t>take this medicine.</a:t>
            </a:r>
          </a:p>
        </p:txBody>
      </p:sp>
      <p:sp>
        <p:nvSpPr>
          <p:cNvPr id="11" name="TextBox 10"/>
          <p:cNvSpPr txBox="1"/>
          <p:nvPr/>
        </p:nvSpPr>
        <p:spPr>
          <a:xfrm>
            <a:off x="1139830" y="3246181"/>
            <a:ext cx="3303333" cy="954107"/>
          </a:xfrm>
          <a:prstGeom prst="rect">
            <a:avLst/>
          </a:prstGeom>
          <a:noFill/>
        </p:spPr>
        <p:txBody>
          <a:bodyPr wrap="square" rtlCol="0">
            <a:spAutoFit/>
          </a:bodyPr>
          <a:lstStyle/>
          <a:p>
            <a:r>
              <a:rPr lang="en-US" sz="1400" b="1" dirty="0">
                <a:solidFill>
                  <a:srgbClr val="0000FF"/>
                </a:solidFill>
                <a:latin typeface="Arial"/>
                <a:cs typeface="Arial"/>
              </a:rPr>
              <a:t>You are a UT student, </a:t>
            </a:r>
            <a:r>
              <a:rPr lang="en-US" sz="1400" dirty="0">
                <a:latin typeface="Arial"/>
                <a:cs typeface="Arial"/>
              </a:rPr>
              <a:t>so I figured I would explain the scientific reason why it would be helpful for you to take it.</a:t>
            </a:r>
          </a:p>
          <a:p>
            <a:endParaRPr lang="en-US" sz="1400" i="1" dirty="0">
              <a:latin typeface="Arial"/>
              <a:cs typeface="Arial"/>
            </a:endParaRPr>
          </a:p>
        </p:txBody>
      </p:sp>
      <p:sp>
        <p:nvSpPr>
          <p:cNvPr id="12" name="TextBox 11"/>
          <p:cNvSpPr txBox="1"/>
          <p:nvPr/>
        </p:nvSpPr>
        <p:spPr>
          <a:xfrm>
            <a:off x="5167583" y="3225463"/>
            <a:ext cx="3069605" cy="738664"/>
          </a:xfrm>
          <a:prstGeom prst="rect">
            <a:avLst/>
          </a:prstGeom>
          <a:noFill/>
        </p:spPr>
        <p:txBody>
          <a:bodyPr wrap="square" rtlCol="0">
            <a:spAutoFit/>
          </a:bodyPr>
          <a:lstStyle/>
          <a:p>
            <a:r>
              <a:rPr lang="en-US" sz="1400" b="1" dirty="0">
                <a:solidFill>
                  <a:srgbClr val="0000FF"/>
                </a:solidFill>
                <a:latin typeface="Arial"/>
                <a:cs typeface="Arial"/>
              </a:rPr>
              <a:t>Based on what I know </a:t>
            </a:r>
            <a:r>
              <a:rPr lang="en-US" sz="1400" dirty="0">
                <a:latin typeface="Arial"/>
                <a:cs typeface="Arial"/>
              </a:rPr>
              <a:t>about medicine and disease, the smart thing to do is to take this medicine</a:t>
            </a:r>
            <a:r>
              <a:rPr lang="en-US" sz="1400" dirty="0">
                <a:solidFill>
                  <a:srgbClr val="000000"/>
                </a:solidFill>
                <a:latin typeface="Arial"/>
                <a:cs typeface="Arial"/>
              </a:rPr>
              <a:t>. </a:t>
            </a:r>
          </a:p>
        </p:txBody>
      </p:sp>
      <p:sp>
        <p:nvSpPr>
          <p:cNvPr id="14" name="TextBox 13"/>
          <p:cNvSpPr txBox="1"/>
          <p:nvPr/>
        </p:nvSpPr>
        <p:spPr>
          <a:xfrm>
            <a:off x="767443" y="4023033"/>
            <a:ext cx="6266187" cy="584775"/>
          </a:xfrm>
          <a:prstGeom prst="rect">
            <a:avLst/>
          </a:prstGeom>
          <a:noFill/>
        </p:spPr>
        <p:txBody>
          <a:bodyPr wrap="square" rtlCol="0">
            <a:spAutoFit/>
          </a:bodyPr>
          <a:lstStyle/>
          <a:p>
            <a:r>
              <a:rPr lang="en-US" sz="1600" b="1" i="1" dirty="0">
                <a:solidFill>
                  <a:srgbClr val="000000"/>
                </a:solidFill>
                <a:latin typeface="Arial"/>
                <a:cs typeface="Arial"/>
              </a:rPr>
              <a:t>Some people have reported that this medicine is unpleasant to take because of the bitter taste…</a:t>
            </a:r>
          </a:p>
        </p:txBody>
      </p:sp>
      <p:sp>
        <p:nvSpPr>
          <p:cNvPr id="15" name="TextBox 14"/>
          <p:cNvSpPr txBox="1"/>
          <p:nvPr/>
        </p:nvSpPr>
        <p:spPr>
          <a:xfrm>
            <a:off x="1139831" y="5357576"/>
            <a:ext cx="3364507" cy="523220"/>
          </a:xfrm>
          <a:prstGeom prst="rect">
            <a:avLst/>
          </a:prstGeom>
          <a:noFill/>
        </p:spPr>
        <p:txBody>
          <a:bodyPr wrap="square" rtlCol="0">
            <a:spAutoFit/>
          </a:bodyPr>
          <a:lstStyle/>
          <a:p>
            <a:r>
              <a:rPr lang="en-US" sz="1400" dirty="0">
                <a:latin typeface="Arial"/>
                <a:cs typeface="Arial"/>
              </a:rPr>
              <a:t>Thank you for </a:t>
            </a:r>
            <a:r>
              <a:rPr lang="en-US" sz="1400" b="1" dirty="0">
                <a:solidFill>
                  <a:srgbClr val="0000FF"/>
                </a:solidFill>
                <a:latin typeface="Arial"/>
                <a:cs typeface="Arial"/>
              </a:rPr>
              <a:t>considering this request.</a:t>
            </a:r>
          </a:p>
        </p:txBody>
      </p:sp>
      <p:sp>
        <p:nvSpPr>
          <p:cNvPr id="16" name="TextBox 15"/>
          <p:cNvSpPr txBox="1"/>
          <p:nvPr/>
        </p:nvSpPr>
        <p:spPr>
          <a:xfrm>
            <a:off x="5176138" y="5357576"/>
            <a:ext cx="2685074" cy="523220"/>
          </a:xfrm>
          <a:prstGeom prst="rect">
            <a:avLst/>
          </a:prstGeom>
          <a:noFill/>
        </p:spPr>
        <p:txBody>
          <a:bodyPr wrap="square" rtlCol="0">
            <a:spAutoFit/>
          </a:bodyPr>
          <a:lstStyle/>
          <a:p>
            <a:r>
              <a:rPr lang="en-US" sz="1400" dirty="0">
                <a:latin typeface="Arial"/>
                <a:cs typeface="Arial"/>
              </a:rPr>
              <a:t>Thank you </a:t>
            </a:r>
            <a:r>
              <a:rPr lang="en-US" sz="1400" b="1" dirty="0">
                <a:solidFill>
                  <a:srgbClr val="0000FF"/>
                </a:solidFill>
                <a:latin typeface="Arial"/>
                <a:cs typeface="Arial"/>
              </a:rPr>
              <a:t>in advance for your cooperation.</a:t>
            </a:r>
          </a:p>
        </p:txBody>
      </p:sp>
      <p:sp>
        <p:nvSpPr>
          <p:cNvPr id="2" name="TextBox 1"/>
          <p:cNvSpPr txBox="1"/>
          <p:nvPr/>
        </p:nvSpPr>
        <p:spPr>
          <a:xfrm>
            <a:off x="2464923" y="6092992"/>
            <a:ext cx="3809359" cy="276999"/>
          </a:xfrm>
          <a:prstGeom prst="rect">
            <a:avLst/>
          </a:prstGeom>
          <a:noFill/>
        </p:spPr>
        <p:txBody>
          <a:bodyPr wrap="square" rtlCol="0">
            <a:spAutoFit/>
          </a:bodyPr>
          <a:lstStyle/>
          <a:p>
            <a:pPr algn="r"/>
            <a:r>
              <a:rPr lang="en-US" sz="1200" dirty="0">
                <a:latin typeface="Arial"/>
                <a:cs typeface="Arial"/>
              </a:rPr>
              <a:t>(Maslow, 1943; </a:t>
            </a:r>
            <a:r>
              <a:rPr lang="en-US" sz="1200" dirty="0" err="1">
                <a:latin typeface="Arial"/>
                <a:cs typeface="Arial"/>
              </a:rPr>
              <a:t>Vansteenkiste</a:t>
            </a:r>
            <a:r>
              <a:rPr lang="en-US" sz="1200" dirty="0">
                <a:latin typeface="Arial"/>
                <a:cs typeface="Arial"/>
              </a:rPr>
              <a:t>, Lens, &amp; </a:t>
            </a:r>
            <a:r>
              <a:rPr lang="en-US" sz="1200" dirty="0" err="1">
                <a:latin typeface="Arial"/>
                <a:cs typeface="Arial"/>
              </a:rPr>
              <a:t>Deci</a:t>
            </a:r>
            <a:r>
              <a:rPr lang="en-US" sz="1200" dirty="0">
                <a:latin typeface="Arial"/>
                <a:cs typeface="Arial"/>
              </a:rPr>
              <a:t>, 2006)</a:t>
            </a:r>
          </a:p>
        </p:txBody>
      </p:sp>
      <p:cxnSp>
        <p:nvCxnSpPr>
          <p:cNvPr id="6" name="Straight Connector 5"/>
          <p:cNvCxnSpPr/>
          <p:nvPr/>
        </p:nvCxnSpPr>
        <p:spPr>
          <a:xfrm>
            <a:off x="767443" y="2038562"/>
            <a:ext cx="7870372"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10295" y="2120800"/>
            <a:ext cx="7779147" cy="584775"/>
          </a:xfrm>
          <a:prstGeom prst="rect">
            <a:avLst/>
          </a:prstGeom>
          <a:noFill/>
        </p:spPr>
        <p:txBody>
          <a:bodyPr wrap="square" rtlCol="0">
            <a:spAutoFit/>
          </a:bodyPr>
          <a:lstStyle/>
          <a:p>
            <a:r>
              <a:rPr lang="en-US" sz="1600" b="1" i="1" dirty="0">
                <a:solidFill>
                  <a:schemeClr val="tx1">
                    <a:lumMod val="50000"/>
                  </a:schemeClr>
                </a:solidFill>
                <a:latin typeface="Arial"/>
                <a:cs typeface="Arial"/>
              </a:rPr>
              <a:t>Hello. My name is … and I'm a second year medical student finishing basic sciences at one of the UT system medical branches. I’m here to… </a:t>
            </a:r>
            <a:endParaRPr lang="en-US" sz="1600" b="1" i="1" dirty="0">
              <a:solidFill>
                <a:schemeClr val="tx1">
                  <a:lumMod val="50000"/>
                </a:schemeClr>
              </a:solidFill>
            </a:endParaRPr>
          </a:p>
        </p:txBody>
      </p:sp>
    </p:spTree>
    <p:extLst>
      <p:ext uri="{BB962C8B-B14F-4D97-AF65-F5344CB8AC3E}">
        <p14:creationId xmlns:p14="http://schemas.microsoft.com/office/powerpoint/2010/main" val="122173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8" grpId="0"/>
      <p:bldP spid="9" grpId="0"/>
      <p:bldP spid="11" grpId="0"/>
      <p:bldP spid="12" grpId="0"/>
      <p:bldP spid="14" grpId="0"/>
      <p:bldP spid="15" grpId="0"/>
      <p:bldP spid="16" grpId="0"/>
    </p:bldLst>
  </p:timing>
</p:sld>
</file>

<file path=ppt/theme/theme1.xml><?xml version="1.0" encoding="utf-8"?>
<a:theme xmlns:a="http://schemas.openxmlformats.org/drawingml/2006/main" name="Jim 100A Theme">
  <a:themeElements>
    <a:clrScheme name="Custom 19">
      <a:dk1>
        <a:srgbClr val="5E5E5E"/>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m 100A Theme" id="{B6BB269D-DDAD-FB4D-8CF2-0011F768D8A1}" vid="{8785C8FF-82C9-DF4C-9B84-B18BAAE2D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Jim 100A Theme</Template>
  <TotalTime>55958</TotalTime>
  <Words>874</Words>
  <Application>Microsoft Macintosh PowerPoint</Application>
  <PresentationFormat>On-screen Show (4:3)</PresentationFormat>
  <Paragraphs>75</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Franklin Gothic Book</vt:lpstr>
      <vt:lpstr>Franklin Gothic Medium</vt:lpstr>
      <vt:lpstr>Jim 100A Theme</vt:lpstr>
      <vt:lpstr>PowerPoint Presentation</vt:lpstr>
      <vt:lpstr>PowerPoint Presentation</vt:lpstr>
      <vt:lpstr>Study Procedure</vt:lpstr>
      <vt:lpstr>Video Instructions (2 Versions)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Day</dc:title>
  <dc:creator>Microsoft Office User</dc:creator>
  <cp:lastModifiedBy>Ji Son</cp:lastModifiedBy>
  <cp:revision>772</cp:revision>
  <cp:lastPrinted>2018-05-08T20:43:49Z</cp:lastPrinted>
  <dcterms:created xsi:type="dcterms:W3CDTF">2017-01-01T20:50:07Z</dcterms:created>
  <dcterms:modified xsi:type="dcterms:W3CDTF">2018-11-28T17:28:32Z</dcterms:modified>
</cp:coreProperties>
</file>