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1079" r:id="rId2"/>
    <p:sldId id="392" r:id="rId3"/>
    <p:sldId id="1071" r:id="rId4"/>
    <p:sldId id="353" r:id="rId5"/>
    <p:sldId id="1073" r:id="rId6"/>
    <p:sldId id="1074" r:id="rId7"/>
    <p:sldId id="1034" r:id="rId8"/>
    <p:sldId id="349" r:id="rId9"/>
    <p:sldId id="380" r:id="rId10"/>
    <p:sldId id="1039" r:id="rId11"/>
    <p:sldId id="1035" r:id="rId12"/>
    <p:sldId id="1037" r:id="rId13"/>
    <p:sldId id="1048" r:id="rId14"/>
    <p:sldId id="378" r:id="rId15"/>
    <p:sldId id="1038" r:id="rId16"/>
    <p:sldId id="1072" r:id="rId17"/>
    <p:sldId id="395" r:id="rId18"/>
    <p:sldId id="614" r:id="rId19"/>
    <p:sldId id="1083" r:id="rId20"/>
    <p:sldId id="1043" r:id="rId21"/>
    <p:sldId id="1044" r:id="rId22"/>
    <p:sldId id="1075" r:id="rId23"/>
    <p:sldId id="1045" r:id="rId24"/>
    <p:sldId id="1076" r:id="rId25"/>
    <p:sldId id="1036" r:id="rId26"/>
    <p:sldId id="1046" r:id="rId27"/>
    <p:sldId id="1060" r:id="rId28"/>
    <p:sldId id="1061" r:id="rId29"/>
    <p:sldId id="1080" r:id="rId30"/>
    <p:sldId id="1062" r:id="rId31"/>
    <p:sldId id="1063" r:id="rId32"/>
    <p:sldId id="1064" r:id="rId33"/>
    <p:sldId id="1077" r:id="rId34"/>
    <p:sldId id="1078" r:id="rId35"/>
    <p:sldId id="1081" r:id="rId36"/>
    <p:sldId id="108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36"/>
    <p:restoredTop sz="73181"/>
  </p:normalViewPr>
  <p:slideViewPr>
    <p:cSldViewPr snapToGrid="0" snapToObjects="1">
      <p:cViewPr varScale="1">
        <p:scale>
          <a:sx n="72" d="100"/>
          <a:sy n="72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25584-BAA1-A047-A111-B888A25036BF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347EF-83B3-EA4C-8A41-2638AE5E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2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AB398-5D09-A14F-86FD-4F73AFE66318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9475-3FD0-EF45-BAE9-234064E6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3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Questions, things you are curious about, things you are confused by...</a:t>
            </a:r>
          </a:p>
          <a:p>
            <a:r>
              <a:rPr lang="en-US"/>
              <a:t>https://www.polleverywhere.com/discourses/tYPkhybiIRvfAnRQwJc43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45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3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18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19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51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1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53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spreadsheet called “Simulating Westvaco”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54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Relate to model comparison, and null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22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39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2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spreadsheet called “Simulating Westvaco”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6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4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spreadsheet called “Simulating Westvaco”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9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spreadsheet called “Simulating Westvaco”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78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spreadsheet called “Simulating Westvaco”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28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15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spreadsheet called “Simulating Westvaco”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85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spreadsheet called “Simulating Westvaco”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7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1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the Count on the y axis refer to on this distribution?</a:t>
            </a:r>
          </a:p>
          <a:p>
            <a:r>
              <a:rPr lang="en-US"/>
              <a:t>https://www.polleverywhere.com/multiple_choice_polls/WIvQdGbmI0F2MqPawO85x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0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8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11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181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49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1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20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are the lawyer for Robert Martin. How can you use this sampling distribution to support your claim of discrimination?</a:t>
            </a:r>
          </a:p>
          <a:p>
            <a:r>
              <a:rPr lang="en-US"/>
              <a:t>https://www.polleverywhere.com/discourses/d3MiFqAFnlrz0yovnbBm4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438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are the lawyer for Westvaco. How can you use this sampling distribution to support your argument against discrimination?</a:t>
            </a:r>
          </a:p>
          <a:p>
            <a:r>
              <a:rPr lang="en-US"/>
              <a:t>https://www.polleverywhere.com/discourses/0ZnnFyj1ICzjEsm054J0M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04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FD61F-F140-2342-BFBA-D2A8B5DCCE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10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Statistics is the study of variation. 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variation in data to represent variation in world; try to find out about the DGP.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3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33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8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4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4E33-66AA-A543-B4EE-D804180F9FD0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tif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tiff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BE0E-DA56-6D4F-95CF-A608DBDB3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BA34E-2F1E-9248-8384-63EA03245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discourses/tYPkhybiIRvfAnRQwJc43">
            <a:extLst>
              <a:ext uri="{FF2B5EF4-FFF2-40B4-BE49-F238E27FC236}">
                <a16:creationId xmlns:a16="http://schemas.microsoft.com/office/drawing/2014/main" id="{F63ED9F5-A7B5-EB48-A1B6-6A1A4099F4E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13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1000" y="2142789"/>
            <a:ext cx="6762000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b="1" dirty="0">
                <a:ln w="10541" cmpd="sng">
                  <a:noFill/>
                  <a:prstDash val="solid"/>
                </a:ln>
              </a:rPr>
              <a:t>25, 33, 35, 38, 48, </a:t>
            </a:r>
          </a:p>
          <a:p>
            <a:pPr>
              <a:defRPr/>
            </a:pPr>
            <a:r>
              <a:rPr lang="en-US" sz="6000" b="1" dirty="0">
                <a:ln w="10541" cmpd="sng">
                  <a:noFill/>
                  <a:prstDash val="solid"/>
                </a:ln>
              </a:rPr>
              <a:t>55, </a:t>
            </a:r>
            <a:r>
              <a:rPr lang="en-US" sz="6000" b="1" dirty="0">
                <a:ln w="10541" cmpd="sng">
                  <a:noFill/>
                  <a:prstDash val="solid"/>
                </a:ln>
                <a:solidFill>
                  <a:schemeClr val="accent1"/>
                </a:solidFill>
              </a:rPr>
              <a:t>55</a:t>
            </a:r>
            <a:r>
              <a:rPr lang="en-US" sz="6000" b="1" dirty="0">
                <a:ln w="10541" cmpd="sng">
                  <a:noFill/>
                  <a:prstDash val="solid"/>
                </a:ln>
              </a:rPr>
              <a:t>, </a:t>
            </a:r>
            <a:r>
              <a:rPr lang="en-US" sz="6000" b="1" dirty="0">
                <a:ln w="10541" cmpd="sng">
                  <a:noFill/>
                  <a:prstDash val="solid"/>
                </a:ln>
                <a:solidFill>
                  <a:schemeClr val="accent1"/>
                </a:solidFill>
              </a:rPr>
              <a:t>55</a:t>
            </a:r>
            <a:r>
              <a:rPr lang="en-US" sz="6000" b="1" dirty="0">
                <a:ln w="10541" cmpd="sng">
                  <a:noFill/>
                  <a:prstDash val="solid"/>
                </a:ln>
              </a:rPr>
              <a:t>, 56, </a:t>
            </a:r>
            <a:r>
              <a:rPr lang="en-US" sz="6000" b="1" dirty="0">
                <a:ln w="10541" cmpd="sng">
                  <a:noFill/>
                  <a:prstDash val="solid"/>
                </a:ln>
                <a:solidFill>
                  <a:schemeClr val="accent1"/>
                </a:solidFill>
              </a:rPr>
              <a:t>64</a:t>
            </a:r>
            <a:r>
              <a:rPr lang="en-US" sz="6000" b="1" dirty="0">
                <a:ln w="10541" cmpd="sng">
                  <a:noFill/>
                  <a:prstDash val="solid"/>
                </a:ln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5455A2-8345-1849-AD6D-3EE13338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Ages of Employees in One Department (Laid Off in </a:t>
            </a:r>
            <a:r>
              <a:rPr lang="en-US" dirty="0">
                <a:solidFill>
                  <a:schemeClr val="accent1"/>
                </a:solidFill>
              </a:rPr>
              <a:t>Blue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C2C3FC-2FCB-D74F-85E1-CC5B20970EF4}"/>
              </a:ext>
            </a:extLst>
          </p:cNvPr>
          <p:cNvSpPr/>
          <p:nvPr/>
        </p:nvSpPr>
        <p:spPr>
          <a:xfrm>
            <a:off x="628650" y="4379138"/>
            <a:ext cx="790686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Do you think the data supports the claim of age discrimination?</a:t>
            </a:r>
          </a:p>
        </p:txBody>
      </p:sp>
    </p:spTree>
    <p:extLst>
      <p:ext uri="{BB962C8B-B14F-4D97-AF65-F5344CB8AC3E}">
        <p14:creationId xmlns:p14="http://schemas.microsoft.com/office/powerpoint/2010/main" val="357040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08EFC9-EF34-7144-9FC3-4331963E7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69900"/>
            <a:ext cx="82677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1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7E015F-489D-EE4A-88E6-88186F97A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228600"/>
            <a:ext cx="82169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2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90A0-BD32-E649-BD03-50B32120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 &amp; DGP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1F6E-1FA4-A74D-8BE0-F66D15D65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0F227-9ABE-414C-93EB-029BEA780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354" y="488005"/>
            <a:ext cx="3115767" cy="312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EC0D1-E4E0-0A4A-8828-7C44CF80AE1D}"/>
              </a:ext>
            </a:extLst>
          </p:cNvPr>
          <p:cNvSpPr txBox="1">
            <a:spLocks/>
          </p:cNvSpPr>
          <p:nvPr/>
        </p:nvSpPr>
        <p:spPr>
          <a:xfrm>
            <a:off x="853202" y="2019301"/>
            <a:ext cx="4238752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/>
                </a:solidFill>
              </a:rPr>
              <a:t>What possible DGPs could have produced this distribution?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5A29D-1AD2-2E40-B0FF-D6AC922A3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07" y="2161163"/>
            <a:ext cx="3115767" cy="3128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CB692E-5A6E-064C-B816-F0E1A685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models: Word equations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90175-6973-0F41-A0DD-DB8A620551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932"/>
          <a:stretch/>
        </p:blipFill>
        <p:spPr>
          <a:xfrm>
            <a:off x="580826" y="3517227"/>
            <a:ext cx="5084868" cy="313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4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EC0D1-E4E0-0A4A-8828-7C44CF80AE1D}"/>
              </a:ext>
            </a:extLst>
          </p:cNvPr>
          <p:cNvSpPr txBox="1">
            <a:spLocks/>
          </p:cNvSpPr>
          <p:nvPr/>
        </p:nvSpPr>
        <p:spPr>
          <a:xfrm>
            <a:off x="1911391" y="4881034"/>
            <a:ext cx="5987866" cy="1570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</a:rPr>
              <a:t>DATA = MODEL +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F4F23-4435-ED47-91F5-88392A77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583" y="1436726"/>
            <a:ext cx="3115767" cy="3128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FF79F-D638-A348-AA86-67C4F4C9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Variation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84EF68-7D64-1F46-8416-0CE5D858DCD3}"/>
              </a:ext>
            </a:extLst>
          </p:cNvPr>
          <p:cNvSpPr txBox="1">
            <a:spLocks/>
          </p:cNvSpPr>
          <p:nvPr/>
        </p:nvSpPr>
        <p:spPr>
          <a:xfrm>
            <a:off x="628650" y="2553199"/>
            <a:ext cx="5252198" cy="201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>
                <a:solidFill>
                  <a:schemeClr val="accent1"/>
                </a:solidFill>
              </a:rPr>
              <a:t>Fired = Age + Other Stuff</a:t>
            </a:r>
          </a:p>
          <a:p>
            <a:r>
              <a:rPr lang="en-US" sz="3800" dirty="0">
                <a:solidFill>
                  <a:schemeClr val="accent1"/>
                </a:solidFill>
              </a:rPr>
              <a:t>Fired = Experience + Other Stuff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…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3700" dirty="0">
                <a:solidFill>
                  <a:schemeClr val="accent1"/>
                </a:solidFill>
              </a:rPr>
              <a:t>Fired = Other Stuff</a:t>
            </a:r>
          </a:p>
        </p:txBody>
      </p:sp>
    </p:spTree>
    <p:extLst>
      <p:ext uri="{BB962C8B-B14F-4D97-AF65-F5344CB8AC3E}">
        <p14:creationId xmlns:p14="http://schemas.microsoft.com/office/powerpoint/2010/main" val="2140834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EC0D1-E4E0-0A4A-8828-7C44CF80AE1D}"/>
              </a:ext>
            </a:extLst>
          </p:cNvPr>
          <p:cNvSpPr txBox="1">
            <a:spLocks/>
          </p:cNvSpPr>
          <p:nvPr/>
        </p:nvSpPr>
        <p:spPr>
          <a:xfrm>
            <a:off x="628650" y="4895556"/>
            <a:ext cx="7994845" cy="1383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2"/>
                </a:solidFill>
              </a:rPr>
              <a:t>You can’t judge randomness by just looking at a single outcome (in poker, “resulting”).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95D2F-677D-BB43-AA2C-6EDE5985C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4" y="1690689"/>
            <a:ext cx="2233949" cy="338774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38FE417-50AC-CA4A-932B-72D97982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Comparison: Can We Rule Out the Purely Random Model?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4E74B9-400D-E14C-B515-6CEE549F502A}"/>
              </a:ext>
            </a:extLst>
          </p:cNvPr>
          <p:cNvSpPr txBox="1">
            <a:spLocks/>
          </p:cNvSpPr>
          <p:nvPr/>
        </p:nvSpPr>
        <p:spPr>
          <a:xfrm>
            <a:off x="727547" y="1813781"/>
            <a:ext cx="3898525" cy="127759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fired = age + other stuff</a:t>
            </a:r>
          </a:p>
          <a:p>
            <a:r>
              <a:rPr lang="en-US" sz="2800" dirty="0">
                <a:solidFill>
                  <a:schemeClr val="bg1"/>
                </a:solidFill>
              </a:rPr>
              <a:t>fired = other stuff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D66150CE-E751-7041-9465-1830CCC91BD4}"/>
              </a:ext>
            </a:extLst>
          </p:cNvPr>
          <p:cNvSpPr txBox="1">
            <a:spLocks/>
          </p:cNvSpPr>
          <p:nvPr/>
        </p:nvSpPr>
        <p:spPr>
          <a:xfrm>
            <a:off x="628650" y="3077306"/>
            <a:ext cx="4112162" cy="204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If we can rule out the simpler model, we will need to go with the more complex one.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3DDA18A-90B7-204D-ABF6-CC713CAA5BAC}"/>
              </a:ext>
            </a:extLst>
          </p:cNvPr>
          <p:cNvSpPr txBox="1">
            <a:spLocks/>
          </p:cNvSpPr>
          <p:nvPr/>
        </p:nvSpPr>
        <p:spPr>
          <a:xfrm>
            <a:off x="4788816" y="2452578"/>
            <a:ext cx="1230944" cy="127759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empty model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(null)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42930B-3880-0B4C-9373-A5BC4F540E9A}"/>
              </a:ext>
            </a:extLst>
          </p:cNvPr>
          <p:cNvCxnSpPr>
            <a:cxnSpLocks/>
          </p:cNvCxnSpPr>
          <p:nvPr/>
        </p:nvCxnSpPr>
        <p:spPr>
          <a:xfrm flipH="1" flipV="1">
            <a:off x="3452498" y="2650334"/>
            <a:ext cx="1365003" cy="3038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10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EC0D1-E4E0-0A4A-8828-7C44CF80AE1D}"/>
              </a:ext>
            </a:extLst>
          </p:cNvPr>
          <p:cNvSpPr txBox="1">
            <a:spLocks/>
          </p:cNvSpPr>
          <p:nvPr/>
        </p:nvSpPr>
        <p:spPr>
          <a:xfrm>
            <a:off x="948521" y="1243302"/>
            <a:ext cx="7246957" cy="465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2"/>
                </a:solidFill>
              </a:rPr>
              <a:t>We know how to model purely random processes. Using the tools of statistics…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>
                <a:solidFill>
                  <a:schemeClr val="accent1"/>
                </a:solidFill>
              </a:rPr>
              <a:t>We ask: </a:t>
            </a:r>
            <a:r>
              <a:rPr lang="en-US" sz="3200" dirty="0">
                <a:solidFill>
                  <a:schemeClr val="accent2"/>
                </a:solidFill>
              </a:rPr>
              <a:t>IF</a:t>
            </a:r>
            <a:r>
              <a:rPr lang="en-US" sz="3200" dirty="0">
                <a:solidFill>
                  <a:schemeClr val="accent1"/>
                </a:solidFill>
              </a:rPr>
              <a:t> purely random model is true, what is the likelihood of getting a data distribution that looks like the one we got?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>
                <a:solidFill>
                  <a:schemeClr val="accent1"/>
                </a:solidFill>
              </a:rPr>
              <a:t>Analogous to the coin flip: If we only have one outcome, we can’t tell how likely a particular outcome is; but if we have many, then we can have a better idea.</a:t>
            </a:r>
          </a:p>
        </p:txBody>
      </p:sp>
    </p:spTree>
    <p:extLst>
      <p:ext uri="{BB962C8B-B14F-4D97-AF65-F5344CB8AC3E}">
        <p14:creationId xmlns:p14="http://schemas.microsoft.com/office/powerpoint/2010/main" val="4219164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12FA-2949-674A-92CF-5CD15653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Randomness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CFB08-C37B-CE47-AC0A-9413F3E7B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Adding in Sampling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61A81-9B3A-9144-8958-08BFF1A7E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497" y="1138531"/>
            <a:ext cx="3176091" cy="27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A30D-2BB9-FE4E-9078-F70DEA95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AD2C-7771-A040-90F6-338A9171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 year: be sure to bring up the concept of sampling variation… that’s what we are modeling through our random process.</a:t>
            </a:r>
          </a:p>
        </p:txBody>
      </p:sp>
    </p:spTree>
    <p:extLst>
      <p:ext uri="{BB962C8B-B14F-4D97-AF65-F5344CB8AC3E}">
        <p14:creationId xmlns:p14="http://schemas.microsoft.com/office/powerpoint/2010/main" val="174714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BB0B-388A-7D48-A98F-0C66C101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#1 – Friday April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6EC3-0361-B344-833C-BCB777F6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b="1" dirty="0"/>
              <a:t>all</a:t>
            </a:r>
            <a:r>
              <a:rPr lang="en-US" dirty="0"/>
              <a:t> practice questions – not just the ones that require R.</a:t>
            </a:r>
          </a:p>
          <a:p>
            <a:r>
              <a:rPr lang="en-US" dirty="0"/>
              <a:t>Quiz link will come in email to your CCLE email address. Quiz is in this room, and you will get an assigned seat.</a:t>
            </a:r>
          </a:p>
          <a:p>
            <a:r>
              <a:rPr lang="en-US" dirty="0"/>
              <a:t>Bring device – </a:t>
            </a:r>
            <a:r>
              <a:rPr lang="en-US" b="1" dirty="0"/>
              <a:t>preferably laptop </a:t>
            </a:r>
            <a:r>
              <a:rPr lang="en-US" dirty="0"/>
              <a:t>– for taking quiz. Make sure it is charged!</a:t>
            </a:r>
          </a:p>
        </p:txBody>
      </p:sp>
    </p:spTree>
    <p:extLst>
      <p:ext uri="{BB962C8B-B14F-4D97-AF65-F5344CB8AC3E}">
        <p14:creationId xmlns:p14="http://schemas.microsoft.com/office/powerpoint/2010/main" val="3083564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3DE-6991-5544-BF8B-AD3475E4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Random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C1E8-B2C3-C946-B915-9567A54E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60" y="1690689"/>
            <a:ext cx="3817846" cy="25479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Simulate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 summary of outcome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97D4F-3E3A-9847-B4B1-2D396011C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815"/>
          <a:stretch/>
        </p:blipFill>
        <p:spPr>
          <a:xfrm>
            <a:off x="5266391" y="1690689"/>
            <a:ext cx="3106644" cy="43720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8B42ED-7605-4041-A722-B378C9800EE0}"/>
              </a:ext>
            </a:extLst>
          </p:cNvPr>
          <p:cNvSpPr/>
          <p:nvPr/>
        </p:nvSpPr>
        <p:spPr>
          <a:xfrm>
            <a:off x="879660" y="4115687"/>
            <a:ext cx="38178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How to simulate random DGP for Westvaco?</a:t>
            </a:r>
          </a:p>
        </p:txBody>
      </p:sp>
    </p:spTree>
    <p:extLst>
      <p:ext uri="{BB962C8B-B14F-4D97-AF65-F5344CB8AC3E}">
        <p14:creationId xmlns:p14="http://schemas.microsoft.com/office/powerpoint/2010/main" val="885992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CFC68-33E7-D146-B4C4-6752C313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93E913-42E8-FF45-AF22-3B2A59ED2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1532"/>
            <a:ext cx="4301938" cy="3481481"/>
          </a:xfrm>
        </p:spPr>
        <p:txBody>
          <a:bodyPr/>
          <a:lstStyle/>
          <a:p>
            <a:r>
              <a:rPr lang="en-US" dirty="0"/>
              <a:t>Construct materials</a:t>
            </a:r>
          </a:p>
          <a:p>
            <a:pPr lvl="1"/>
            <a:r>
              <a:rPr lang="en-US" dirty="0"/>
              <a:t>10 pieces of paper, each with one of the ages</a:t>
            </a:r>
          </a:p>
          <a:p>
            <a:r>
              <a:rPr lang="en-US" dirty="0"/>
              <a:t>Simulate random selection of 3 to fire</a:t>
            </a:r>
          </a:p>
          <a:p>
            <a:r>
              <a:rPr lang="en-US" dirty="0"/>
              <a:t>Enter your three selected ages: </a:t>
            </a:r>
            <a:r>
              <a:rPr lang="en-US" sz="3600" b="1" dirty="0" err="1"/>
              <a:t>bit.ly</a:t>
            </a:r>
            <a:r>
              <a:rPr lang="en-US" sz="3600" b="1" dirty="0"/>
              <a:t>/</a:t>
            </a:r>
            <a:r>
              <a:rPr lang="en-US" sz="3600" b="1" dirty="0" err="1"/>
              <a:t>randomages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3E2FF-947E-F64D-98B8-17FDE5CC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88" y="1206596"/>
            <a:ext cx="3395763" cy="34814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D67C35-D273-3A49-AD3C-E8693FF4A6EA}"/>
              </a:ext>
            </a:extLst>
          </p:cNvPr>
          <p:cNvSpPr/>
          <p:nvPr/>
        </p:nvSpPr>
        <p:spPr>
          <a:xfrm>
            <a:off x="1877507" y="4908979"/>
            <a:ext cx="5195700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b="1" dirty="0">
                <a:ln w="10541" cmpd="sng">
                  <a:noFill/>
                  <a:prstDash val="solid"/>
                </a:ln>
                <a:solidFill>
                  <a:schemeClr val="tx2"/>
                </a:solidFill>
              </a:rPr>
              <a:t>25, 33, 35, 38, 48, </a:t>
            </a:r>
          </a:p>
          <a:p>
            <a:pPr>
              <a:defRPr/>
            </a:pPr>
            <a:r>
              <a:rPr lang="en-US" sz="4800" b="1" dirty="0">
                <a:ln w="10541" cmpd="sng">
                  <a:noFill/>
                  <a:prstDash val="solid"/>
                </a:ln>
                <a:solidFill>
                  <a:schemeClr val="tx2"/>
                </a:solidFill>
              </a:rPr>
              <a:t>55, 55, 55, 56, 64 </a:t>
            </a:r>
          </a:p>
        </p:txBody>
      </p:sp>
    </p:spTree>
    <p:extLst>
      <p:ext uri="{BB962C8B-B14F-4D97-AF65-F5344CB8AC3E}">
        <p14:creationId xmlns:p14="http://schemas.microsoft.com/office/powerpoint/2010/main" val="168256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EC0D1-E4E0-0A4A-8828-7C44CF80AE1D}"/>
              </a:ext>
            </a:extLst>
          </p:cNvPr>
          <p:cNvSpPr txBox="1">
            <a:spLocks/>
          </p:cNvSpPr>
          <p:nvPr/>
        </p:nvSpPr>
        <p:spPr>
          <a:xfrm>
            <a:off x="1097364" y="1800053"/>
            <a:ext cx="6949271" cy="325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Draw what you expect the data table to look like if we put this data in tidy format.</a:t>
            </a:r>
          </a:p>
        </p:txBody>
      </p:sp>
    </p:spTree>
    <p:extLst>
      <p:ext uri="{BB962C8B-B14F-4D97-AF65-F5344CB8AC3E}">
        <p14:creationId xmlns:p14="http://schemas.microsoft.com/office/powerpoint/2010/main" val="1676594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EC0D1-E4E0-0A4A-8828-7C44CF80AE1D}"/>
              </a:ext>
            </a:extLst>
          </p:cNvPr>
          <p:cNvSpPr txBox="1">
            <a:spLocks/>
          </p:cNvSpPr>
          <p:nvPr/>
        </p:nvSpPr>
        <p:spPr>
          <a:xfrm>
            <a:off x="975528" y="1726483"/>
            <a:ext cx="6949271" cy="325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Let’s pull your random data into DataCamp.</a:t>
            </a:r>
          </a:p>
          <a:p>
            <a:endParaRPr lang="en-US" sz="4000" dirty="0">
              <a:solidFill>
                <a:schemeClr val="accent2"/>
              </a:solidFill>
            </a:endParaRPr>
          </a:p>
          <a:p>
            <a:r>
              <a:rPr lang="en-US" sz="3500" dirty="0" err="1">
                <a:solidFill>
                  <a:schemeClr val="accent1"/>
                </a:solidFill>
              </a:rPr>
              <a:t>westvaco.sim</a:t>
            </a:r>
            <a:r>
              <a:rPr lang="en-US" sz="3500" dirty="0">
                <a:solidFill>
                  <a:schemeClr val="accent1"/>
                </a:solidFill>
              </a:rPr>
              <a:t> &lt;- </a:t>
            </a:r>
            <a:r>
              <a:rPr lang="en-US" sz="3500" dirty="0" err="1">
                <a:solidFill>
                  <a:schemeClr val="accent1"/>
                </a:solidFill>
              </a:rPr>
              <a:t>read.csv</a:t>
            </a:r>
            <a:endParaRPr lang="en-US" sz="3500" dirty="0">
              <a:solidFill>
                <a:schemeClr val="accent1"/>
              </a:solidFill>
            </a:endParaRPr>
          </a:p>
          <a:p>
            <a:r>
              <a:rPr lang="en-US" sz="3500" dirty="0">
                <a:solidFill>
                  <a:schemeClr val="accent1"/>
                </a:solidFill>
              </a:rPr>
              <a:t>("http://</a:t>
            </a:r>
            <a:r>
              <a:rPr lang="en-US" sz="3500" dirty="0" err="1">
                <a:solidFill>
                  <a:schemeClr val="accent1"/>
                </a:solidFill>
              </a:rPr>
              <a:t>bit.ly</a:t>
            </a:r>
            <a:r>
              <a:rPr lang="en-US" sz="3500" dirty="0">
                <a:solidFill>
                  <a:schemeClr val="accent1"/>
                </a:solidFill>
              </a:rPr>
              <a:t>/</a:t>
            </a:r>
            <a:r>
              <a:rPr lang="en-US" sz="3500" dirty="0" err="1">
                <a:solidFill>
                  <a:schemeClr val="accent1"/>
                </a:solidFill>
              </a:rPr>
              <a:t>westvacosimulation</a:t>
            </a:r>
            <a:r>
              <a:rPr lang="en-US" sz="3500" dirty="0">
                <a:solidFill>
                  <a:schemeClr val="accent1"/>
                </a:solidFill>
              </a:rPr>
              <a:t>", header=TRUE)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BDC21-8290-F84C-B77F-B46E1003F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947" y="5131517"/>
            <a:ext cx="873899" cy="65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9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EC0D1-E4E0-0A4A-8828-7C44CF80AE1D}"/>
              </a:ext>
            </a:extLst>
          </p:cNvPr>
          <p:cNvSpPr txBox="1">
            <a:spLocks/>
          </p:cNvSpPr>
          <p:nvPr/>
        </p:nvSpPr>
        <p:spPr>
          <a:xfrm>
            <a:off x="1097364" y="1800053"/>
            <a:ext cx="6949271" cy="325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Examine the first 6 rows of the data frame. What is each row? What can you see by examining the data?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520BA-0EDF-1C47-BBAE-CA068E73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049" y="5057946"/>
            <a:ext cx="873899" cy="65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72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92580F-2A62-7749-AADB-7E66BE308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67"/>
          <a:stretch/>
        </p:blipFill>
        <p:spPr>
          <a:xfrm>
            <a:off x="810435" y="1856509"/>
            <a:ext cx="7523129" cy="4636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83B627-8116-854F-98D8-1972F606F339}"/>
              </a:ext>
            </a:extLst>
          </p:cNvPr>
          <p:cNvSpPr txBox="1"/>
          <p:nvPr/>
        </p:nvSpPr>
        <p:spPr>
          <a:xfrm>
            <a:off x="1771150" y="4500371"/>
            <a:ext cx="2509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Mean Fired: 58.0 </a:t>
            </a:r>
          </a:p>
          <a:p>
            <a:r>
              <a:rPr lang="en-US" sz="2400" b="1" dirty="0"/>
              <a:t>    Not Fired: 41.4</a:t>
            </a:r>
          </a:p>
          <a:p>
            <a:r>
              <a:rPr lang="en-US" sz="2400" b="1" dirty="0"/>
              <a:t>  Difference: 16.6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9CDB9C-86AB-3140-A49E-AB9A4814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simple summary statistic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F68B5F3-27FA-8B4C-A3A0-69651C3431CD}"/>
              </a:ext>
            </a:extLst>
          </p:cNvPr>
          <p:cNvSpPr/>
          <p:nvPr/>
        </p:nvSpPr>
        <p:spPr>
          <a:xfrm>
            <a:off x="4405673" y="4356847"/>
            <a:ext cx="2343794" cy="591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use this!</a:t>
            </a:r>
          </a:p>
        </p:txBody>
      </p:sp>
    </p:spTree>
    <p:extLst>
      <p:ext uri="{BB962C8B-B14F-4D97-AF65-F5344CB8AC3E}">
        <p14:creationId xmlns:p14="http://schemas.microsoft.com/office/powerpoint/2010/main" val="80127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EC0D1-E4E0-0A4A-8828-7C44CF80AE1D}"/>
              </a:ext>
            </a:extLst>
          </p:cNvPr>
          <p:cNvSpPr txBox="1">
            <a:spLocks/>
          </p:cNvSpPr>
          <p:nvPr/>
        </p:nvSpPr>
        <p:spPr>
          <a:xfrm>
            <a:off x="1449865" y="2425504"/>
            <a:ext cx="6279981" cy="2006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2"/>
                </a:solidFill>
              </a:rPr>
              <a:t>Use R to create a summary of each random draw (the mean age of those fired).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AD24A-BB8B-E741-AC9D-F57916976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947" y="5131517"/>
            <a:ext cx="873899" cy="65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59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EC0D1-E4E0-0A4A-8828-7C44CF80AE1D}"/>
              </a:ext>
            </a:extLst>
          </p:cNvPr>
          <p:cNvSpPr txBox="1">
            <a:spLocks/>
          </p:cNvSpPr>
          <p:nvPr/>
        </p:nvSpPr>
        <p:spPr>
          <a:xfrm>
            <a:off x="1698607" y="2529149"/>
            <a:ext cx="6279981" cy="2006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2"/>
                </a:solidFill>
              </a:rPr>
              <a:t>Now let’s use R to examine the distribution of random draws.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BE41B-6496-DC43-88C2-B0D4BFED3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050" y="4952223"/>
            <a:ext cx="873899" cy="65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31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EE9C-CF81-F144-A0EE-486E644D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24A50-2126-2D4A-95EA-599F07F58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01" y="1690689"/>
            <a:ext cx="6471397" cy="34690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14ABD0A-6B02-E346-9E36-D0C95BC5107D}"/>
              </a:ext>
            </a:extLst>
          </p:cNvPr>
          <p:cNvSpPr txBox="1">
            <a:spLocks/>
          </p:cNvSpPr>
          <p:nvPr/>
        </p:nvSpPr>
        <p:spPr>
          <a:xfrm>
            <a:off x="1336301" y="4881766"/>
            <a:ext cx="6471397" cy="163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2"/>
                </a:solidFill>
              </a:rPr>
              <a:t>What does the count on the x axis refer to?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F12B9-0BA5-A94B-9285-86E4AFCE4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399" y="5866264"/>
            <a:ext cx="457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09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1175-CF7F-774A-8FC8-AA0AAEB87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A60D8-7C37-D545-AA61-95D480EBC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WIvQdGbmI0F2MqPawO85x">
            <a:extLst>
              <a:ext uri="{FF2B5EF4-FFF2-40B4-BE49-F238E27FC236}">
                <a16:creationId xmlns:a16="http://schemas.microsoft.com/office/drawing/2014/main" id="{272F17AD-593B-DF4E-B295-A6E85DF69D1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6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019E-0DE3-0647-9353-933A258C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bit.ly</a:t>
            </a:r>
            <a:r>
              <a:rPr lang="en-US" dirty="0"/>
              <a:t>/100Aclass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BA26E-246C-8148-BBCB-5DA06C256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9"/>
            <a:ext cx="7886700" cy="46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94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EE9C-CF81-F144-A0EE-486E644D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vs Data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24A50-2126-2D4A-95EA-599F07F58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561" y="3756075"/>
            <a:ext cx="5539789" cy="29696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A8C418-9E5D-C644-8DE9-BF1B1B702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479674"/>
            <a:ext cx="5138297" cy="29235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E16C10B-1985-6C41-AC70-2E300E169F98}"/>
              </a:ext>
            </a:extLst>
          </p:cNvPr>
          <p:cNvSpPr txBox="1">
            <a:spLocks/>
          </p:cNvSpPr>
          <p:nvPr/>
        </p:nvSpPr>
        <p:spPr>
          <a:xfrm>
            <a:off x="1302726" y="1803932"/>
            <a:ext cx="1073541" cy="6986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645713-50AA-EE4D-899A-E5A65037E26B}"/>
              </a:ext>
            </a:extLst>
          </p:cNvPr>
          <p:cNvSpPr txBox="1">
            <a:spLocks/>
          </p:cNvSpPr>
          <p:nvPr/>
        </p:nvSpPr>
        <p:spPr>
          <a:xfrm>
            <a:off x="3496116" y="4698610"/>
            <a:ext cx="1891811" cy="5767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Sampling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2463A7-5F3B-F64E-A1BD-CBB737015990}"/>
              </a:ext>
            </a:extLst>
          </p:cNvPr>
          <p:cNvSpPr txBox="1">
            <a:spLocks/>
          </p:cNvSpPr>
          <p:nvPr/>
        </p:nvSpPr>
        <p:spPr>
          <a:xfrm>
            <a:off x="479229" y="4481263"/>
            <a:ext cx="1837740" cy="12660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1"/>
                </a:solidFill>
              </a:rPr>
              <a:t>x axis?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</a:rPr>
              <a:t>y axis?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EEBBCA-3E16-1644-923B-C8045EB9D2B3}"/>
              </a:ext>
            </a:extLst>
          </p:cNvPr>
          <p:cNvSpPr txBox="1">
            <a:spLocks/>
          </p:cNvSpPr>
          <p:nvPr/>
        </p:nvSpPr>
        <p:spPr>
          <a:xfrm>
            <a:off x="6164432" y="1479674"/>
            <a:ext cx="2051100" cy="19122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/>
                </a:solidFill>
              </a:rPr>
              <a:t>Where are fired employees represented in each graph?</a:t>
            </a:r>
          </a:p>
        </p:txBody>
      </p:sp>
    </p:spTree>
    <p:extLst>
      <p:ext uri="{BB962C8B-B14F-4D97-AF65-F5344CB8AC3E}">
        <p14:creationId xmlns:p14="http://schemas.microsoft.com/office/powerpoint/2010/main" val="3591970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EC0D1-E4E0-0A4A-8828-7C44CF80AE1D}"/>
              </a:ext>
            </a:extLst>
          </p:cNvPr>
          <p:cNvSpPr txBox="1">
            <a:spLocks/>
          </p:cNvSpPr>
          <p:nvPr/>
        </p:nvSpPr>
        <p:spPr>
          <a:xfrm>
            <a:off x="628650" y="1027907"/>
            <a:ext cx="7386917" cy="304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</a:rPr>
              <a:t>fired = age + other stuff</a:t>
            </a:r>
          </a:p>
          <a:p>
            <a:r>
              <a:rPr lang="en-US" sz="4000" dirty="0">
                <a:solidFill>
                  <a:schemeClr val="accent2"/>
                </a:solidFill>
              </a:rPr>
              <a:t>versus</a:t>
            </a:r>
            <a:endParaRPr lang="en-US" sz="4000" dirty="0">
              <a:solidFill>
                <a:schemeClr val="accent1"/>
              </a:solidFill>
            </a:endParaRPr>
          </a:p>
          <a:p>
            <a:r>
              <a:rPr lang="en-US" sz="4000" dirty="0">
                <a:solidFill>
                  <a:schemeClr val="accent1"/>
                </a:solidFill>
              </a:rPr>
              <a:t>fired = other stuff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3E68B-E848-4B45-B285-DD28531E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Model Comparison Question</a:t>
            </a:r>
          </a:p>
        </p:txBody>
      </p:sp>
      <p:sp>
        <p:nvSpPr>
          <p:cNvPr id="3" name="Line Callout 1 2">
            <a:extLst>
              <a:ext uri="{FF2B5EF4-FFF2-40B4-BE49-F238E27FC236}">
                <a16:creationId xmlns:a16="http://schemas.microsoft.com/office/drawing/2014/main" id="{87ECFCDB-0EF1-E54B-88C8-82CB89EA390E}"/>
              </a:ext>
            </a:extLst>
          </p:cNvPr>
          <p:cNvSpPr/>
          <p:nvPr/>
        </p:nvSpPr>
        <p:spPr>
          <a:xfrm>
            <a:off x="5261316" y="2639899"/>
            <a:ext cx="2888273" cy="1434905"/>
          </a:xfrm>
          <a:prstGeom prst="borderCallout1">
            <a:avLst>
              <a:gd name="adj1" fmla="val 46201"/>
              <a:gd name="adj2" fmla="val -3463"/>
              <a:gd name="adj3" fmla="val 35319"/>
              <a:gd name="adj4" fmla="val -236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Empty Model /</a:t>
            </a:r>
          </a:p>
          <a:p>
            <a:pPr algn="ctr"/>
            <a:r>
              <a:rPr lang="en-US" sz="2800" dirty="0"/>
              <a:t>Null Hypothesis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80C5A5-204B-F941-BA64-B0BFE2C75300}"/>
              </a:ext>
            </a:extLst>
          </p:cNvPr>
          <p:cNvSpPr txBox="1">
            <a:spLocks/>
          </p:cNvSpPr>
          <p:nvPr/>
        </p:nvSpPr>
        <p:spPr>
          <a:xfrm>
            <a:off x="628650" y="4447238"/>
            <a:ext cx="8233996" cy="1833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2"/>
                </a:solidFill>
              </a:rPr>
              <a:t>IF the DGP is random, what is the likelihood that the average age of those fired would be 58 (as observed) or greater?</a:t>
            </a:r>
          </a:p>
        </p:txBody>
      </p:sp>
    </p:spTree>
    <p:extLst>
      <p:ext uri="{BB962C8B-B14F-4D97-AF65-F5344CB8AC3E}">
        <p14:creationId xmlns:p14="http://schemas.microsoft.com/office/powerpoint/2010/main" val="4241329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EE9C-CF81-F144-A0EE-486E644D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DGP is Random…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24A50-2126-2D4A-95EA-599F07F58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92" y="1690689"/>
            <a:ext cx="6471397" cy="34690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14ABD0A-6B02-E346-9E36-D0C95BC5107D}"/>
              </a:ext>
            </a:extLst>
          </p:cNvPr>
          <p:cNvSpPr txBox="1">
            <a:spLocks/>
          </p:cNvSpPr>
          <p:nvPr/>
        </p:nvSpPr>
        <p:spPr>
          <a:xfrm>
            <a:off x="1336301" y="4881766"/>
            <a:ext cx="6471397" cy="163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2"/>
                </a:solidFill>
              </a:rPr>
              <a:t>What is probability of getting a sample with </a:t>
            </a:r>
            <a:r>
              <a:rPr lang="en-US" sz="3200" dirty="0" err="1">
                <a:solidFill>
                  <a:schemeClr val="accent2"/>
                </a:solidFill>
              </a:rPr>
              <a:t>meanFired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1"/>
                </a:solidFill>
              </a:rPr>
              <a:t>&gt;=</a:t>
            </a:r>
            <a:r>
              <a:rPr lang="en-US" sz="3200" dirty="0">
                <a:solidFill>
                  <a:schemeClr val="accent2"/>
                </a:solidFill>
              </a:rPr>
              <a:t> 58?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241F11-3E65-2643-B771-E48A0C0059F8}"/>
              </a:ext>
            </a:extLst>
          </p:cNvPr>
          <p:cNvCxnSpPr>
            <a:cxnSpLocks/>
          </p:cNvCxnSpPr>
          <p:nvPr/>
        </p:nvCxnSpPr>
        <p:spPr>
          <a:xfrm flipV="1">
            <a:off x="6974541" y="3016252"/>
            <a:ext cx="509305" cy="78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7CE302-24F6-234C-84CC-E65ED71105B5}"/>
              </a:ext>
            </a:extLst>
          </p:cNvPr>
          <p:cNvSpPr txBox="1"/>
          <p:nvPr/>
        </p:nvSpPr>
        <p:spPr>
          <a:xfrm>
            <a:off x="7289296" y="2316731"/>
            <a:ext cx="1368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meanFired</a:t>
            </a:r>
            <a:r>
              <a:rPr lang="en-US" sz="2000" b="1" dirty="0"/>
              <a:t> &gt;= 58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500452-E46A-E046-86F0-81E0B813B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296" y="5370764"/>
            <a:ext cx="873899" cy="65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8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EE9C-CF81-F144-A0EE-486E644D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is a Probability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BA5EA-E07B-8A48-ACEE-CA02FFD0D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9"/>
            <a:ext cx="6119544" cy="36268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E6EAD8-9963-9740-9194-F12C93F857E2}"/>
              </a:ext>
            </a:extLst>
          </p:cNvPr>
          <p:cNvSpPr/>
          <p:nvPr/>
        </p:nvSpPr>
        <p:spPr>
          <a:xfrm>
            <a:off x="7001412" y="1690689"/>
            <a:ext cx="21425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What is the probability of selecting a sample with mean age &gt;= 58?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B451B4DC-221A-4D46-B928-7AF626E1B62A}"/>
              </a:ext>
            </a:extLst>
          </p:cNvPr>
          <p:cNvSpPr/>
          <p:nvPr/>
        </p:nvSpPr>
        <p:spPr>
          <a:xfrm rot="8064499">
            <a:off x="6224388" y="2646659"/>
            <a:ext cx="909525" cy="37423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AFD65A-2CA4-0B4F-85D3-B521DF07886E}"/>
              </a:ext>
            </a:extLst>
          </p:cNvPr>
          <p:cNvSpPr/>
          <p:nvPr/>
        </p:nvSpPr>
        <p:spPr>
          <a:xfrm>
            <a:off x="778559" y="5420005"/>
            <a:ext cx="75868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ln w="10541" cmpd="sng">
                  <a:noFill/>
                  <a:prstDash val="solid"/>
                </a:ln>
                <a:solidFill>
                  <a:schemeClr val="accent1"/>
                </a:solidFill>
              </a:rPr>
              <a:t>Draw a picture to represent this question.</a:t>
            </a:r>
          </a:p>
        </p:txBody>
      </p:sp>
    </p:spTree>
    <p:extLst>
      <p:ext uri="{BB962C8B-B14F-4D97-AF65-F5344CB8AC3E}">
        <p14:creationId xmlns:p14="http://schemas.microsoft.com/office/powerpoint/2010/main" val="1770921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EE9C-CF81-F144-A0EE-486E644D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is a Probability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8F19B-9A85-C848-A3B4-61F0B22E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317501"/>
            <a:ext cx="6502400" cy="101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4BA5EA-E07B-8A48-ACEE-CA02FFD0D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90689"/>
            <a:ext cx="6119544" cy="36268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E6EAD8-9963-9740-9194-F12C93F857E2}"/>
              </a:ext>
            </a:extLst>
          </p:cNvPr>
          <p:cNvSpPr/>
          <p:nvPr/>
        </p:nvSpPr>
        <p:spPr>
          <a:xfrm>
            <a:off x="7001412" y="1690689"/>
            <a:ext cx="21425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What is the probability of selecting a sample with mean age &gt;= 58?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B451B4DC-221A-4D46-B928-7AF626E1B62A}"/>
              </a:ext>
            </a:extLst>
          </p:cNvPr>
          <p:cNvSpPr/>
          <p:nvPr/>
        </p:nvSpPr>
        <p:spPr>
          <a:xfrm rot="8064499">
            <a:off x="6224388" y="2646659"/>
            <a:ext cx="909525" cy="37423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58A2C6-0CDC-624B-95B6-1C684E6CE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756" y="5037569"/>
            <a:ext cx="873899" cy="65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97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4134-BC7D-C148-8AAF-55B9439BF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9A165-C390-4948-8A97-8C76DE624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discourses/d3MiFqAFnlrz0yovnbBm4">
            <a:extLst>
              <a:ext uri="{FF2B5EF4-FFF2-40B4-BE49-F238E27FC236}">
                <a16:creationId xmlns:a16="http://schemas.microsoft.com/office/drawing/2014/main" id="{A4320208-5343-C74C-8F25-2B2377DC927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88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EA64-BF64-BB45-95AD-732A9BA69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904B0-699F-A34C-9038-4F6D74BE1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discourses/0ZnnFyj1ICzjEsm054J0M">
            <a:extLst>
              <a:ext uri="{FF2B5EF4-FFF2-40B4-BE49-F238E27FC236}">
                <a16:creationId xmlns:a16="http://schemas.microsoft.com/office/drawing/2014/main" id="{DEA33914-1781-AE4D-98FF-FA55F7FD4F2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4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4674"/>
            <a:ext cx="77724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The Whole Thing</a:t>
            </a:r>
            <a:br>
              <a:rPr lang="en-US" sz="5400" dirty="0"/>
            </a:br>
            <a:r>
              <a:rPr lang="en-US" sz="5400" dirty="0"/>
              <a:t>(continued)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5FD26-38D1-3946-A0E2-3CEA9CEA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07564"/>
            <a:ext cx="6858000" cy="1655762"/>
          </a:xfrm>
        </p:spPr>
        <p:txBody>
          <a:bodyPr/>
          <a:lstStyle/>
          <a:p>
            <a:r>
              <a:rPr lang="en-US" dirty="0"/>
              <a:t>100A Spring 2019 - Stigler</a:t>
            </a:r>
          </a:p>
          <a:p>
            <a:r>
              <a:rPr lang="en-US" dirty="0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381849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098" y="4983689"/>
            <a:ext cx="81532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Statistics </a:t>
            </a:r>
            <a:r>
              <a:rPr lang="en-US" sz="4400" b="1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is the study </a:t>
            </a: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of variation.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17" y="1059389"/>
            <a:ext cx="7315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5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68" y="1152806"/>
            <a:ext cx="7683500" cy="2882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0368" y="4035706"/>
            <a:ext cx="815323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Distribution is the lens through which we view variation.</a:t>
            </a:r>
          </a:p>
        </p:txBody>
      </p:sp>
    </p:spTree>
    <p:extLst>
      <p:ext uri="{BB962C8B-B14F-4D97-AF65-F5344CB8AC3E}">
        <p14:creationId xmlns:p14="http://schemas.microsoft.com/office/powerpoint/2010/main" val="151993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E10FF1-1929-BC43-B092-2BD3D2F43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271" y="1657948"/>
            <a:ext cx="4058079" cy="3542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041C3-531E-0E45-BE87-17D1D6B72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3280552"/>
            <a:ext cx="4689648" cy="321232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359F94-7E8C-8240-9D2F-B02A8F88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Whole Thing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3C270E-32DF-DD43-BA0A-936C3464C714}"/>
              </a:ext>
            </a:extLst>
          </p:cNvPr>
          <p:cNvSpPr txBox="1"/>
          <p:nvPr/>
        </p:nvSpPr>
        <p:spPr>
          <a:xfrm>
            <a:off x="628650" y="1482850"/>
            <a:ext cx="3754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We will keep working with the same core ideas again and again. Understanding will come gradually.</a:t>
            </a:r>
          </a:p>
        </p:txBody>
      </p:sp>
    </p:spTree>
    <p:extLst>
      <p:ext uri="{BB962C8B-B14F-4D97-AF65-F5344CB8AC3E}">
        <p14:creationId xmlns:p14="http://schemas.microsoft.com/office/powerpoint/2010/main" val="367650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EC0D1-E4E0-0A4A-8828-7C44CF80AE1D}"/>
              </a:ext>
            </a:extLst>
          </p:cNvPr>
          <p:cNvSpPr txBox="1">
            <a:spLocks/>
          </p:cNvSpPr>
          <p:nvPr/>
        </p:nvSpPr>
        <p:spPr>
          <a:xfrm>
            <a:off x="1519313" y="1704397"/>
            <a:ext cx="6302324" cy="3050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Robert Martin was laid off from his job at Westvaco, Inc. soon after he turned 54 years old. He sued for age discrimination.</a:t>
            </a:r>
          </a:p>
          <a:p>
            <a:endParaRPr lang="en-US" sz="4000" dirty="0">
              <a:solidFill>
                <a:schemeClr val="accent2"/>
              </a:solidFill>
            </a:endParaRPr>
          </a:p>
          <a:p>
            <a:r>
              <a:rPr lang="en-US" sz="4000" dirty="0">
                <a:solidFill>
                  <a:schemeClr val="accent2"/>
                </a:solidFill>
              </a:rPr>
              <a:t>How do we evaluate his claim?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A3634-91A4-B74C-8673-65888DA0E5C4}"/>
              </a:ext>
            </a:extLst>
          </p:cNvPr>
          <p:cNvSpPr txBox="1"/>
          <p:nvPr/>
        </p:nvSpPr>
        <p:spPr>
          <a:xfrm>
            <a:off x="1519313" y="5514536"/>
            <a:ext cx="464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Martin v. Envelope Div. of Westvaco Corp., </a:t>
            </a:r>
          </a:p>
          <a:p>
            <a:r>
              <a:rPr lang="en-US" sz="1600" dirty="0"/>
              <a:t>850 F. Supp. 83 (D. Mass. 1994)</a:t>
            </a:r>
          </a:p>
        </p:txBody>
      </p:sp>
    </p:spTree>
    <p:extLst>
      <p:ext uri="{BB962C8B-B14F-4D97-AF65-F5344CB8AC3E}">
        <p14:creationId xmlns:p14="http://schemas.microsoft.com/office/powerpoint/2010/main" val="1862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2176-1524-7A41-8C8A-AF5F69D1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95857"/>
            <a:ext cx="7886700" cy="2852737"/>
          </a:xfrm>
        </p:spPr>
        <p:txBody>
          <a:bodyPr/>
          <a:lstStyle/>
          <a:p>
            <a:r>
              <a:rPr lang="en-US" dirty="0"/>
              <a:t>Exploring Variation: Data &amp; DGP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F8CFD-B302-5F4A-8A1B-17BF36020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311" y="1104900"/>
            <a:ext cx="279619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46941"/>
      </p:ext>
    </p:extLst>
  </p:cSld>
  <p:clrMapOvr>
    <a:masterClrMapping/>
  </p:clrMapOvr>
</p:sld>
</file>

<file path=ppt/theme/theme1.xml><?xml version="1.0" encoding="utf-8"?>
<a:theme xmlns:a="http://schemas.openxmlformats.org/drawingml/2006/main" name="Jim 100A Theme">
  <a:themeElements>
    <a:clrScheme name="Custom 19">
      <a:dk1>
        <a:srgbClr val="5E5E5E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im 100A Theme" id="{B6BB269D-DDAD-FB4D-8CF2-0011F768D8A1}" vid="{8785C8FF-82C9-DF4C-9B84-B18BAAE2DF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Jim 100A Theme</Template>
  <TotalTime>41324</TotalTime>
  <Words>1025</Words>
  <Application>Microsoft Macintosh PowerPoint</Application>
  <PresentationFormat>On-screen Show (4:3)</PresentationFormat>
  <Paragraphs>149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Franklin Gothic Book</vt:lpstr>
      <vt:lpstr>Franklin Gothic Medium</vt:lpstr>
      <vt:lpstr>Jim 100A Theme</vt:lpstr>
      <vt:lpstr>PowerPoint Presentation</vt:lpstr>
      <vt:lpstr>Quiz #1 – Friday April 12</vt:lpstr>
      <vt:lpstr>bit.ly/100Aclass</vt:lpstr>
      <vt:lpstr>The Whole Thing (continued)</vt:lpstr>
      <vt:lpstr>PowerPoint Presentation</vt:lpstr>
      <vt:lpstr>PowerPoint Presentation</vt:lpstr>
      <vt:lpstr>The Whole Thing</vt:lpstr>
      <vt:lpstr>PowerPoint Presentation</vt:lpstr>
      <vt:lpstr>Exploring Variation: Data &amp; DGP</vt:lpstr>
      <vt:lpstr>Ages of Employees in One Department (Laid Off in Blue)</vt:lpstr>
      <vt:lpstr>PowerPoint Presentation</vt:lpstr>
      <vt:lpstr>PowerPoint Presentation</vt:lpstr>
      <vt:lpstr>Modeling Data &amp; DGP</vt:lpstr>
      <vt:lpstr>Informal models: Word equations</vt:lpstr>
      <vt:lpstr>Model Variation</vt:lpstr>
      <vt:lpstr>Model Comparison: Can We Rule Out the Purely Random Model?</vt:lpstr>
      <vt:lpstr>PowerPoint Presentation</vt:lpstr>
      <vt:lpstr>Simulating Randomness</vt:lpstr>
      <vt:lpstr>PowerPoint Presentation</vt:lpstr>
      <vt:lpstr>Simulating Random Process</vt:lpstr>
      <vt:lpstr>Simulation</vt:lpstr>
      <vt:lpstr>PowerPoint Presentation</vt:lpstr>
      <vt:lpstr>PowerPoint Presentation</vt:lpstr>
      <vt:lpstr>PowerPoint Presentation</vt:lpstr>
      <vt:lpstr>Finding a simple summary statistic</vt:lpstr>
      <vt:lpstr>PowerPoint Presentation</vt:lpstr>
      <vt:lpstr>PowerPoint Presentation</vt:lpstr>
      <vt:lpstr>Sampling Distribution</vt:lpstr>
      <vt:lpstr>PowerPoint Presentation</vt:lpstr>
      <vt:lpstr>Sampling vs Data Distribution</vt:lpstr>
      <vt:lpstr>Back to our Model Comparison Question</vt:lpstr>
      <vt:lpstr>IF DGP is Random…</vt:lpstr>
      <vt:lpstr>Sampling Distribution is a Probability Distribution</vt:lpstr>
      <vt:lpstr>Sampling Distribution is a Probability Distribution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</dc:title>
  <dc:creator>Microsoft Office User</dc:creator>
  <cp:lastModifiedBy>James Stigler</cp:lastModifiedBy>
  <cp:revision>384</cp:revision>
  <cp:lastPrinted>2018-10-09T17:04:21Z</cp:lastPrinted>
  <dcterms:created xsi:type="dcterms:W3CDTF">2017-01-01T20:50:07Z</dcterms:created>
  <dcterms:modified xsi:type="dcterms:W3CDTF">2019-04-10T13:45:56Z</dcterms:modified>
</cp:coreProperties>
</file>