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1180" r:id="rId2"/>
    <p:sldId id="1190" r:id="rId3"/>
    <p:sldId id="1140" r:id="rId4"/>
    <p:sldId id="1141" r:id="rId5"/>
    <p:sldId id="1181" r:id="rId6"/>
    <p:sldId id="1142" r:id="rId7"/>
    <p:sldId id="1159" r:id="rId8"/>
    <p:sldId id="1145" r:id="rId9"/>
    <p:sldId id="1182" r:id="rId10"/>
    <p:sldId id="1143" r:id="rId11"/>
    <p:sldId id="1147" r:id="rId12"/>
    <p:sldId id="1116" r:id="rId13"/>
    <p:sldId id="1111" r:id="rId14"/>
    <p:sldId id="1119" r:id="rId15"/>
    <p:sldId id="1135" r:id="rId16"/>
    <p:sldId id="1150" r:id="rId17"/>
    <p:sldId id="1151" r:id="rId18"/>
    <p:sldId id="1137" r:id="rId19"/>
    <p:sldId id="1148" r:id="rId20"/>
    <p:sldId id="694" r:id="rId21"/>
    <p:sldId id="1152" r:id="rId22"/>
    <p:sldId id="1154" r:id="rId23"/>
    <p:sldId id="1183" r:id="rId24"/>
    <p:sldId id="1156" r:id="rId25"/>
    <p:sldId id="1184" r:id="rId26"/>
    <p:sldId id="1158" r:id="rId27"/>
    <p:sldId id="1160" r:id="rId28"/>
    <p:sldId id="1191" r:id="rId29"/>
    <p:sldId id="1162" r:id="rId30"/>
    <p:sldId id="1186" r:id="rId31"/>
    <p:sldId id="1166" r:id="rId32"/>
    <p:sldId id="1187" r:id="rId33"/>
    <p:sldId id="1165" r:id="rId34"/>
    <p:sldId id="1168" r:id="rId35"/>
    <p:sldId id="1169" r:id="rId36"/>
    <p:sldId id="1188" r:id="rId37"/>
    <p:sldId id="1192" r:id="rId38"/>
    <p:sldId id="1171" r:id="rId39"/>
    <p:sldId id="1189" r:id="rId40"/>
    <p:sldId id="1173" r:id="rId41"/>
    <p:sldId id="1174" r:id="rId42"/>
    <p:sldId id="1175" r:id="rId43"/>
    <p:sldId id="1176" r:id="rId44"/>
    <p:sldId id="1193" r:id="rId45"/>
    <p:sldId id="1177" r:id="rId46"/>
    <p:sldId id="117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p:restoredTop sz="79143"/>
  </p:normalViewPr>
  <p:slideViewPr>
    <p:cSldViewPr snapToGrid="0" snapToObjects="1">
      <p:cViewPr varScale="1">
        <p:scale>
          <a:sx n="96" d="100"/>
          <a:sy n="96" d="100"/>
        </p:scale>
        <p:origin x="1944" y="176"/>
      </p:cViewPr>
      <p:guideLst/>
    </p:cSldViewPr>
  </p:slideViewPr>
  <p:notesTextViewPr>
    <p:cViewPr>
      <p:scale>
        <a:sx n="1" d="1"/>
        <a:sy n="1" d="1"/>
      </p:scale>
      <p:origin x="0" y="0"/>
    </p:cViewPr>
  </p:notesTextViewPr>
  <p:notesViewPr>
    <p:cSldViewPr snapToGrid="0" snapToObjects="1">
      <p:cViewPr varScale="1">
        <p:scale>
          <a:sx n="70" d="100"/>
          <a:sy n="70" d="100"/>
        </p:scale>
        <p:origin x="27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25584-BAA1-A047-A111-B888A25036BF}" type="datetimeFigureOut">
              <a:rPr lang="en-US" smtClean="0"/>
              <a:t>7/23/19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347EF-83B3-EA4C-8A41-2638AE5E41DD}" type="slidenum">
              <a:rPr lang="en-US" smtClean="0"/>
              <a:t>‹#›</a:t>
            </a:fld>
            <a:endParaRPr lang="en-US"/>
          </a:p>
        </p:txBody>
      </p:sp>
    </p:spTree>
    <p:extLst>
      <p:ext uri="{BB962C8B-B14F-4D97-AF65-F5344CB8AC3E}">
        <p14:creationId xmlns:p14="http://schemas.microsoft.com/office/powerpoint/2010/main" val="9617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AB398-5D09-A14F-86FD-4F73AFE66318}" type="datetimeFigureOut">
              <a:rPr lang="en-US" smtClean="0"/>
              <a:t>7/23/19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E9475-3FD0-EF45-BAE9-234064E66D9B}" type="slidenum">
              <a:rPr lang="en-US" smtClean="0"/>
              <a:t>‹#›</a:t>
            </a:fld>
            <a:endParaRPr lang="en-US"/>
          </a:p>
        </p:txBody>
      </p:sp>
    </p:spTree>
    <p:extLst>
      <p:ext uri="{BB962C8B-B14F-4D97-AF65-F5344CB8AC3E}">
        <p14:creationId xmlns:p14="http://schemas.microsoft.com/office/powerpoint/2010/main" val="159283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Questions, things you are curious about, things you are confused by...</a:t>
            </a:r>
          </a:p>
          <a:p>
            <a:r>
              <a:rPr lang="en-US"/>
              <a:t>https://www.polleverywhere.com/discourses/U3xXdwryu6zGpGt0ww0Rv</a:t>
            </a:r>
          </a:p>
        </p:txBody>
      </p:sp>
      <p:sp>
        <p:nvSpPr>
          <p:cNvPr id="4" name="Slide Number Placeholder 3"/>
          <p:cNvSpPr>
            <a:spLocks noGrp="1"/>
          </p:cNvSpPr>
          <p:nvPr>
            <p:ph type="sldNum" sz="quarter" idx="5"/>
          </p:nvPr>
        </p:nvSpPr>
        <p:spPr/>
        <p:txBody>
          <a:bodyPr/>
          <a:lstStyle/>
          <a:p>
            <a:fld id="{F33E9475-3FD0-EF45-BAE9-234064E66D9B}" type="slidenum">
              <a:rPr lang="en-US" smtClean="0"/>
              <a:t>1</a:t>
            </a:fld>
            <a:endParaRPr lang="en-US"/>
          </a:p>
        </p:txBody>
      </p:sp>
    </p:spTree>
    <p:extLst>
      <p:ext uri="{BB962C8B-B14F-4D97-AF65-F5344CB8AC3E}">
        <p14:creationId xmlns:p14="http://schemas.microsoft.com/office/powerpoint/2010/main" val="3063510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10</a:t>
            </a:fld>
            <a:endParaRPr lang="en-US"/>
          </a:p>
        </p:txBody>
      </p:sp>
    </p:spTree>
    <p:extLst>
      <p:ext uri="{BB962C8B-B14F-4D97-AF65-F5344CB8AC3E}">
        <p14:creationId xmlns:p14="http://schemas.microsoft.com/office/powerpoint/2010/main" val="92429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FD61F-F140-2342-BFBA-D2A8B5DCCEF0}" type="slidenum">
              <a:rPr lang="en-US" smtClean="0"/>
              <a:t>11</a:t>
            </a:fld>
            <a:endParaRPr lang="en-US"/>
          </a:p>
        </p:txBody>
      </p:sp>
    </p:spTree>
    <p:extLst>
      <p:ext uri="{BB962C8B-B14F-4D97-AF65-F5344CB8AC3E}">
        <p14:creationId xmlns:p14="http://schemas.microsoft.com/office/powerpoint/2010/main" val="318642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12</a:t>
            </a:fld>
            <a:endParaRPr lang="en-US"/>
          </a:p>
        </p:txBody>
      </p:sp>
    </p:spTree>
    <p:extLst>
      <p:ext uri="{BB962C8B-B14F-4D97-AF65-F5344CB8AC3E}">
        <p14:creationId xmlns:p14="http://schemas.microsoft.com/office/powerpoint/2010/main" val="184124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13</a:t>
            </a:fld>
            <a:endParaRPr lang="en-US"/>
          </a:p>
        </p:txBody>
      </p:sp>
    </p:spTree>
    <p:extLst>
      <p:ext uri="{BB962C8B-B14F-4D97-AF65-F5344CB8AC3E}">
        <p14:creationId xmlns:p14="http://schemas.microsoft.com/office/powerpoint/2010/main" val="273047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14</a:t>
            </a:fld>
            <a:endParaRPr lang="en-US"/>
          </a:p>
        </p:txBody>
      </p:sp>
    </p:spTree>
    <p:extLst>
      <p:ext uri="{BB962C8B-B14F-4D97-AF65-F5344CB8AC3E}">
        <p14:creationId xmlns:p14="http://schemas.microsoft.com/office/powerpoint/2010/main" val="239997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15</a:t>
            </a:fld>
            <a:endParaRPr lang="en-US"/>
          </a:p>
        </p:txBody>
      </p:sp>
    </p:spTree>
    <p:extLst>
      <p:ext uri="{BB962C8B-B14F-4D97-AF65-F5344CB8AC3E}">
        <p14:creationId xmlns:p14="http://schemas.microsoft.com/office/powerpoint/2010/main" val="2408579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know exactly the DGP (statistics, only better than nothing)… but we have seen how a random DGP might far… what kind of samples could have been generated from such a process…</a:t>
            </a:r>
          </a:p>
        </p:txBody>
      </p:sp>
      <p:sp>
        <p:nvSpPr>
          <p:cNvPr id="4" name="Slide Number Placeholder 3"/>
          <p:cNvSpPr>
            <a:spLocks noGrp="1"/>
          </p:cNvSpPr>
          <p:nvPr>
            <p:ph type="sldNum" sz="quarter" idx="10"/>
          </p:nvPr>
        </p:nvSpPr>
        <p:spPr/>
        <p:txBody>
          <a:bodyPr/>
          <a:lstStyle/>
          <a:p>
            <a:fld id="{F33E9475-3FD0-EF45-BAE9-234064E66D9B}" type="slidenum">
              <a:rPr lang="en-US" smtClean="0"/>
              <a:t>16</a:t>
            </a:fld>
            <a:endParaRPr lang="en-US"/>
          </a:p>
        </p:txBody>
      </p:sp>
    </p:spTree>
    <p:extLst>
      <p:ext uri="{BB962C8B-B14F-4D97-AF65-F5344CB8AC3E}">
        <p14:creationId xmlns:p14="http://schemas.microsoft.com/office/powerpoint/2010/main" val="16665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know exactly the DGP (statistics, only better than nothing)… but we have seen how a random DGP might far… what kind of samples could have been generated from such a process…</a:t>
            </a:r>
          </a:p>
        </p:txBody>
      </p:sp>
      <p:sp>
        <p:nvSpPr>
          <p:cNvPr id="4" name="Slide Number Placeholder 3"/>
          <p:cNvSpPr>
            <a:spLocks noGrp="1"/>
          </p:cNvSpPr>
          <p:nvPr>
            <p:ph type="sldNum" sz="quarter" idx="10"/>
          </p:nvPr>
        </p:nvSpPr>
        <p:spPr/>
        <p:txBody>
          <a:bodyPr/>
          <a:lstStyle/>
          <a:p>
            <a:fld id="{F33E9475-3FD0-EF45-BAE9-234064E66D9B}" type="slidenum">
              <a:rPr lang="en-US" smtClean="0"/>
              <a:t>17</a:t>
            </a:fld>
            <a:endParaRPr lang="en-US"/>
          </a:p>
        </p:txBody>
      </p:sp>
    </p:spTree>
    <p:extLst>
      <p:ext uri="{BB962C8B-B14F-4D97-AF65-F5344CB8AC3E}">
        <p14:creationId xmlns:p14="http://schemas.microsoft.com/office/powerpoint/2010/main" val="361681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18</a:t>
            </a:fld>
            <a:endParaRPr lang="en-US"/>
          </a:p>
        </p:txBody>
      </p:sp>
    </p:spTree>
    <p:extLst>
      <p:ext uri="{BB962C8B-B14F-4D97-AF65-F5344CB8AC3E}">
        <p14:creationId xmlns:p14="http://schemas.microsoft.com/office/powerpoint/2010/main" val="425893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FD61F-F140-2342-BFBA-D2A8B5DCCEF0}" type="slidenum">
              <a:rPr lang="en-US" smtClean="0"/>
              <a:t>19</a:t>
            </a:fld>
            <a:endParaRPr lang="en-US"/>
          </a:p>
        </p:txBody>
      </p:sp>
    </p:spTree>
    <p:extLst>
      <p:ext uri="{BB962C8B-B14F-4D97-AF65-F5344CB8AC3E}">
        <p14:creationId xmlns:p14="http://schemas.microsoft.com/office/powerpoint/2010/main" val="367406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FD61F-F140-2342-BFBA-D2A8B5DCCEF0}" type="slidenum">
              <a:rPr lang="en-US" smtClean="0"/>
              <a:t>2</a:t>
            </a:fld>
            <a:endParaRPr lang="en-US"/>
          </a:p>
        </p:txBody>
      </p:sp>
    </p:spTree>
    <p:extLst>
      <p:ext uri="{BB962C8B-B14F-4D97-AF65-F5344CB8AC3E}">
        <p14:creationId xmlns:p14="http://schemas.microsoft.com/office/powerpoint/2010/main" val="251907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20</a:t>
            </a:fld>
            <a:endParaRPr lang="en-US"/>
          </a:p>
        </p:txBody>
      </p:sp>
    </p:spTree>
    <p:extLst>
      <p:ext uri="{BB962C8B-B14F-4D97-AF65-F5344CB8AC3E}">
        <p14:creationId xmlns:p14="http://schemas.microsoft.com/office/powerpoint/2010/main" val="316274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21</a:t>
            </a:fld>
            <a:endParaRPr lang="en-US"/>
          </a:p>
        </p:txBody>
      </p:sp>
    </p:spTree>
    <p:extLst>
      <p:ext uri="{BB962C8B-B14F-4D97-AF65-F5344CB8AC3E}">
        <p14:creationId xmlns:p14="http://schemas.microsoft.com/office/powerpoint/2010/main" val="3026733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22</a:t>
            </a:fld>
            <a:endParaRPr lang="en-US"/>
          </a:p>
        </p:txBody>
      </p:sp>
    </p:spTree>
    <p:extLst>
      <p:ext uri="{BB962C8B-B14F-4D97-AF65-F5344CB8AC3E}">
        <p14:creationId xmlns:p14="http://schemas.microsoft.com/office/powerpoint/2010/main" val="1177871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23.44?</a:t>
            </a:r>
          </a:p>
          <a:p>
            <a:r>
              <a:rPr lang="en-US"/>
              <a:t>https://www.polleverywhere.com/multiple_choice_polls/GGKo4vcwwEojXlhgtMGFH</a:t>
            </a:r>
          </a:p>
        </p:txBody>
      </p:sp>
      <p:sp>
        <p:nvSpPr>
          <p:cNvPr id="4" name="Slide Number Placeholder 3"/>
          <p:cNvSpPr>
            <a:spLocks noGrp="1"/>
          </p:cNvSpPr>
          <p:nvPr>
            <p:ph type="sldNum" sz="quarter" idx="5"/>
          </p:nvPr>
        </p:nvSpPr>
        <p:spPr/>
        <p:txBody>
          <a:bodyPr/>
          <a:lstStyle/>
          <a:p>
            <a:fld id="{F33E9475-3FD0-EF45-BAE9-234064E66D9B}" type="slidenum">
              <a:rPr lang="en-US" smtClean="0"/>
              <a:t>23</a:t>
            </a:fld>
            <a:endParaRPr lang="en-US"/>
          </a:p>
        </p:txBody>
      </p:sp>
    </p:spTree>
    <p:extLst>
      <p:ext uri="{BB962C8B-B14F-4D97-AF65-F5344CB8AC3E}">
        <p14:creationId xmlns:p14="http://schemas.microsoft.com/office/powerpoint/2010/main" val="2681375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24</a:t>
            </a:fld>
            <a:endParaRPr lang="en-US"/>
          </a:p>
        </p:txBody>
      </p:sp>
    </p:spTree>
    <p:extLst>
      <p:ext uri="{BB962C8B-B14F-4D97-AF65-F5344CB8AC3E}">
        <p14:creationId xmlns:p14="http://schemas.microsoft.com/office/powerpoint/2010/main" val="1763642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23.44 in GLM notation?</a:t>
            </a:r>
          </a:p>
          <a:p>
            <a:r>
              <a:rPr lang="en-US"/>
              <a:t>https://www.polleverywhere.com/multiple_choice_polls/DYvDghx3y3sH5oDvbdzB8</a:t>
            </a:r>
          </a:p>
        </p:txBody>
      </p:sp>
      <p:sp>
        <p:nvSpPr>
          <p:cNvPr id="4" name="Slide Number Placeholder 3"/>
          <p:cNvSpPr>
            <a:spLocks noGrp="1"/>
          </p:cNvSpPr>
          <p:nvPr>
            <p:ph type="sldNum" sz="quarter" idx="5"/>
          </p:nvPr>
        </p:nvSpPr>
        <p:spPr/>
        <p:txBody>
          <a:bodyPr/>
          <a:lstStyle/>
          <a:p>
            <a:fld id="{F33E9475-3FD0-EF45-BAE9-234064E66D9B}" type="slidenum">
              <a:rPr lang="en-US" smtClean="0"/>
              <a:t>25</a:t>
            </a:fld>
            <a:endParaRPr lang="en-US"/>
          </a:p>
        </p:txBody>
      </p:sp>
    </p:spTree>
    <p:extLst>
      <p:ext uri="{BB962C8B-B14F-4D97-AF65-F5344CB8AC3E}">
        <p14:creationId xmlns:p14="http://schemas.microsoft.com/office/powerpoint/2010/main" val="910412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26</a:t>
            </a:fld>
            <a:endParaRPr lang="en-US"/>
          </a:p>
        </p:txBody>
      </p:sp>
    </p:spTree>
    <p:extLst>
      <p:ext uri="{BB962C8B-B14F-4D97-AF65-F5344CB8AC3E}">
        <p14:creationId xmlns:p14="http://schemas.microsoft.com/office/powerpoint/2010/main" val="2799335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27</a:t>
            </a:fld>
            <a:endParaRPr lang="en-US"/>
          </a:p>
        </p:txBody>
      </p:sp>
    </p:spTree>
    <p:extLst>
      <p:ext uri="{BB962C8B-B14F-4D97-AF65-F5344CB8AC3E}">
        <p14:creationId xmlns:p14="http://schemas.microsoft.com/office/powerpoint/2010/main" val="2417954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R code produced this output?</a:t>
            </a:r>
          </a:p>
          <a:p>
            <a:r>
              <a:rPr lang="en-US"/>
              <a:t>https://www.polleverywhere.com/multiple_choice_polls/LdMDWaQHo72V303JAKOrr</a:t>
            </a:r>
          </a:p>
        </p:txBody>
      </p:sp>
      <p:sp>
        <p:nvSpPr>
          <p:cNvPr id="4" name="Slide Number Placeholder 3"/>
          <p:cNvSpPr>
            <a:spLocks noGrp="1"/>
          </p:cNvSpPr>
          <p:nvPr>
            <p:ph type="sldNum" sz="quarter" idx="5"/>
          </p:nvPr>
        </p:nvSpPr>
        <p:spPr/>
        <p:txBody>
          <a:bodyPr/>
          <a:lstStyle/>
          <a:p>
            <a:fld id="{F33E9475-3FD0-EF45-BAE9-234064E66D9B}" type="slidenum">
              <a:rPr lang="en-US" smtClean="0"/>
              <a:t>28</a:t>
            </a:fld>
            <a:endParaRPr lang="en-US"/>
          </a:p>
        </p:txBody>
      </p:sp>
    </p:spTree>
    <p:extLst>
      <p:ext uri="{BB962C8B-B14F-4D97-AF65-F5344CB8AC3E}">
        <p14:creationId xmlns:p14="http://schemas.microsoft.com/office/powerpoint/2010/main" val="4212864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29</a:t>
            </a:fld>
            <a:endParaRPr lang="en-US"/>
          </a:p>
        </p:txBody>
      </p:sp>
    </p:spTree>
    <p:extLst>
      <p:ext uri="{BB962C8B-B14F-4D97-AF65-F5344CB8AC3E}">
        <p14:creationId xmlns:p14="http://schemas.microsoft.com/office/powerpoint/2010/main" val="116654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FD61F-F140-2342-BFBA-D2A8B5DCCEF0}" type="slidenum">
              <a:rPr lang="en-US" smtClean="0"/>
              <a:t>3</a:t>
            </a:fld>
            <a:endParaRPr lang="en-US"/>
          </a:p>
        </p:txBody>
      </p:sp>
    </p:spTree>
    <p:extLst>
      <p:ext uri="{BB962C8B-B14F-4D97-AF65-F5344CB8AC3E}">
        <p14:creationId xmlns:p14="http://schemas.microsoft.com/office/powerpoint/2010/main" val="3926393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R code produced this output?</a:t>
            </a:r>
          </a:p>
          <a:p>
            <a:r>
              <a:rPr lang="en-US"/>
              <a:t>https://www.polleverywhere.com/multiple_choice_polls/xAQHKur4RLeEzionR7ze7</a:t>
            </a:r>
          </a:p>
        </p:txBody>
      </p:sp>
      <p:sp>
        <p:nvSpPr>
          <p:cNvPr id="4" name="Slide Number Placeholder 3"/>
          <p:cNvSpPr>
            <a:spLocks noGrp="1"/>
          </p:cNvSpPr>
          <p:nvPr>
            <p:ph type="sldNum" sz="quarter" idx="5"/>
          </p:nvPr>
        </p:nvSpPr>
        <p:spPr/>
        <p:txBody>
          <a:bodyPr/>
          <a:lstStyle/>
          <a:p>
            <a:fld id="{F33E9475-3FD0-EF45-BAE9-234064E66D9B}" type="slidenum">
              <a:rPr lang="en-US" smtClean="0"/>
              <a:t>30</a:t>
            </a:fld>
            <a:endParaRPr lang="en-US"/>
          </a:p>
        </p:txBody>
      </p:sp>
    </p:spTree>
    <p:extLst>
      <p:ext uri="{BB962C8B-B14F-4D97-AF65-F5344CB8AC3E}">
        <p14:creationId xmlns:p14="http://schemas.microsoft.com/office/powerpoint/2010/main" val="468750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31</a:t>
            </a:fld>
            <a:endParaRPr lang="en-US"/>
          </a:p>
        </p:txBody>
      </p:sp>
    </p:spTree>
    <p:extLst>
      <p:ext uri="{BB962C8B-B14F-4D97-AF65-F5344CB8AC3E}">
        <p14:creationId xmlns:p14="http://schemas.microsoft.com/office/powerpoint/2010/main" val="1443860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does every state have the same value for empty.predict?</a:t>
            </a:r>
          </a:p>
          <a:p>
            <a:r>
              <a:rPr lang="en-US"/>
              <a:t>https://www.polleverywhere.com/free_text_polls/RHB98xoTOGQoOocz7r8FB</a:t>
            </a:r>
          </a:p>
        </p:txBody>
      </p:sp>
      <p:sp>
        <p:nvSpPr>
          <p:cNvPr id="4" name="Slide Number Placeholder 3"/>
          <p:cNvSpPr>
            <a:spLocks noGrp="1"/>
          </p:cNvSpPr>
          <p:nvPr>
            <p:ph type="sldNum" sz="quarter" idx="5"/>
          </p:nvPr>
        </p:nvSpPr>
        <p:spPr/>
        <p:txBody>
          <a:bodyPr/>
          <a:lstStyle/>
          <a:p>
            <a:fld id="{F33E9475-3FD0-EF45-BAE9-234064E66D9B}" type="slidenum">
              <a:rPr lang="en-US" smtClean="0"/>
              <a:t>32</a:t>
            </a:fld>
            <a:endParaRPr lang="en-US"/>
          </a:p>
        </p:txBody>
      </p:sp>
    </p:spTree>
    <p:extLst>
      <p:ext uri="{BB962C8B-B14F-4D97-AF65-F5344CB8AC3E}">
        <p14:creationId xmlns:p14="http://schemas.microsoft.com/office/powerpoint/2010/main" val="1972946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33</a:t>
            </a:fld>
            <a:endParaRPr lang="en-US"/>
          </a:p>
        </p:txBody>
      </p:sp>
    </p:spTree>
    <p:extLst>
      <p:ext uri="{BB962C8B-B14F-4D97-AF65-F5344CB8AC3E}">
        <p14:creationId xmlns:p14="http://schemas.microsoft.com/office/powerpoint/2010/main" val="3599843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34</a:t>
            </a:fld>
            <a:endParaRPr lang="en-US"/>
          </a:p>
        </p:txBody>
      </p:sp>
    </p:spTree>
    <p:extLst>
      <p:ext uri="{BB962C8B-B14F-4D97-AF65-F5344CB8AC3E}">
        <p14:creationId xmlns:p14="http://schemas.microsoft.com/office/powerpoint/2010/main" val="4241962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35</a:t>
            </a:fld>
            <a:endParaRPr lang="en-US"/>
          </a:p>
        </p:txBody>
      </p:sp>
    </p:spTree>
    <p:extLst>
      <p:ext uri="{BB962C8B-B14F-4D97-AF65-F5344CB8AC3E}">
        <p14:creationId xmlns:p14="http://schemas.microsoft.com/office/powerpoint/2010/main" val="2851172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GLM notation would you use to represent each of these residuals?</a:t>
            </a:r>
          </a:p>
          <a:p>
            <a:r>
              <a:rPr lang="en-US"/>
              <a:t>https://www.polleverywhere.com/multiple_choice_polls/Q22xWanZqGrO5oL9KA8Pa</a:t>
            </a:r>
          </a:p>
        </p:txBody>
      </p:sp>
      <p:sp>
        <p:nvSpPr>
          <p:cNvPr id="4" name="Slide Number Placeholder 3"/>
          <p:cNvSpPr>
            <a:spLocks noGrp="1"/>
          </p:cNvSpPr>
          <p:nvPr>
            <p:ph type="sldNum" sz="quarter" idx="5"/>
          </p:nvPr>
        </p:nvSpPr>
        <p:spPr/>
        <p:txBody>
          <a:bodyPr/>
          <a:lstStyle/>
          <a:p>
            <a:fld id="{F33E9475-3FD0-EF45-BAE9-234064E66D9B}" type="slidenum">
              <a:rPr lang="en-US" smtClean="0"/>
              <a:t>36</a:t>
            </a:fld>
            <a:endParaRPr lang="en-US"/>
          </a:p>
        </p:txBody>
      </p:sp>
    </p:spTree>
    <p:extLst>
      <p:ext uri="{BB962C8B-B14F-4D97-AF65-F5344CB8AC3E}">
        <p14:creationId xmlns:p14="http://schemas.microsoft.com/office/powerpoint/2010/main" val="2869532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37</a:t>
            </a:fld>
            <a:endParaRPr lang="en-US"/>
          </a:p>
        </p:txBody>
      </p:sp>
    </p:spTree>
    <p:extLst>
      <p:ext uri="{BB962C8B-B14F-4D97-AF65-F5344CB8AC3E}">
        <p14:creationId xmlns:p14="http://schemas.microsoft.com/office/powerpoint/2010/main" val="2189301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38</a:t>
            </a:fld>
            <a:endParaRPr lang="en-US"/>
          </a:p>
        </p:txBody>
      </p:sp>
    </p:spTree>
    <p:extLst>
      <p:ext uri="{BB962C8B-B14F-4D97-AF65-F5344CB8AC3E}">
        <p14:creationId xmlns:p14="http://schemas.microsoft.com/office/powerpoint/2010/main" val="1987119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 you think the two histograms will compare? (FiveVegetables vs. empty.resid)</a:t>
            </a:r>
          </a:p>
          <a:p>
            <a:r>
              <a:rPr lang="en-US"/>
              <a:t>https://www.polleverywhere.com/multiple_choice_polls/LTRj4yzvwKM9PUGF8bfLj</a:t>
            </a:r>
          </a:p>
        </p:txBody>
      </p:sp>
      <p:sp>
        <p:nvSpPr>
          <p:cNvPr id="4" name="Slide Number Placeholder 3"/>
          <p:cNvSpPr>
            <a:spLocks noGrp="1"/>
          </p:cNvSpPr>
          <p:nvPr>
            <p:ph type="sldNum" sz="quarter" idx="5"/>
          </p:nvPr>
        </p:nvSpPr>
        <p:spPr/>
        <p:txBody>
          <a:bodyPr/>
          <a:lstStyle/>
          <a:p>
            <a:fld id="{F33E9475-3FD0-EF45-BAE9-234064E66D9B}" type="slidenum">
              <a:rPr lang="en-US" smtClean="0"/>
              <a:t>39</a:t>
            </a:fld>
            <a:endParaRPr lang="en-US"/>
          </a:p>
        </p:txBody>
      </p:sp>
    </p:spTree>
    <p:extLst>
      <p:ext uri="{BB962C8B-B14F-4D97-AF65-F5344CB8AC3E}">
        <p14:creationId xmlns:p14="http://schemas.microsoft.com/office/powerpoint/2010/main" val="71669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a:t>
            </a:fld>
            <a:endParaRPr lang="en-US"/>
          </a:p>
        </p:txBody>
      </p:sp>
    </p:spTree>
    <p:extLst>
      <p:ext uri="{BB962C8B-B14F-4D97-AF65-F5344CB8AC3E}">
        <p14:creationId xmlns:p14="http://schemas.microsoft.com/office/powerpoint/2010/main" val="1595241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40</a:t>
            </a:fld>
            <a:endParaRPr lang="en-US"/>
          </a:p>
        </p:txBody>
      </p:sp>
    </p:spTree>
    <p:extLst>
      <p:ext uri="{BB962C8B-B14F-4D97-AF65-F5344CB8AC3E}">
        <p14:creationId xmlns:p14="http://schemas.microsoft.com/office/powerpoint/2010/main" val="3563779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41</a:t>
            </a:fld>
            <a:endParaRPr lang="en-US"/>
          </a:p>
        </p:txBody>
      </p:sp>
    </p:spTree>
    <p:extLst>
      <p:ext uri="{BB962C8B-B14F-4D97-AF65-F5344CB8AC3E}">
        <p14:creationId xmlns:p14="http://schemas.microsoft.com/office/powerpoint/2010/main" val="2612620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42</a:t>
            </a:fld>
            <a:endParaRPr lang="en-US"/>
          </a:p>
        </p:txBody>
      </p:sp>
    </p:spTree>
    <p:extLst>
      <p:ext uri="{BB962C8B-B14F-4D97-AF65-F5344CB8AC3E}">
        <p14:creationId xmlns:p14="http://schemas.microsoft.com/office/powerpoint/2010/main" val="1401934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43</a:t>
            </a:fld>
            <a:endParaRPr lang="en-US"/>
          </a:p>
        </p:txBody>
      </p:sp>
    </p:spTree>
    <p:extLst>
      <p:ext uri="{BB962C8B-B14F-4D97-AF65-F5344CB8AC3E}">
        <p14:creationId xmlns:p14="http://schemas.microsoft.com/office/powerpoint/2010/main" val="4272444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44</a:t>
            </a:fld>
            <a:endParaRPr lang="en-US"/>
          </a:p>
        </p:txBody>
      </p:sp>
    </p:spTree>
    <p:extLst>
      <p:ext uri="{BB962C8B-B14F-4D97-AF65-F5344CB8AC3E}">
        <p14:creationId xmlns:p14="http://schemas.microsoft.com/office/powerpoint/2010/main" val="3524462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45</a:t>
            </a:fld>
            <a:endParaRPr lang="en-US"/>
          </a:p>
        </p:txBody>
      </p:sp>
    </p:spTree>
    <p:extLst>
      <p:ext uri="{BB962C8B-B14F-4D97-AF65-F5344CB8AC3E}">
        <p14:creationId xmlns:p14="http://schemas.microsoft.com/office/powerpoint/2010/main" val="2715060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46</a:t>
            </a:fld>
            <a:endParaRPr lang="en-US"/>
          </a:p>
        </p:txBody>
      </p:sp>
    </p:spTree>
    <p:extLst>
      <p:ext uri="{BB962C8B-B14F-4D97-AF65-F5344CB8AC3E}">
        <p14:creationId xmlns:p14="http://schemas.microsoft.com/office/powerpoint/2010/main" val="4177691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wrong with this answer?</a:t>
            </a:r>
          </a:p>
          <a:p>
            <a:r>
              <a:rPr lang="en-US"/>
              <a:t>https://www.polleverywhere.com/discourses/GNj5m9JwR9w2K2RIW0JqA</a:t>
            </a:r>
          </a:p>
        </p:txBody>
      </p:sp>
      <p:sp>
        <p:nvSpPr>
          <p:cNvPr id="4" name="Slide Number Placeholder 3"/>
          <p:cNvSpPr>
            <a:spLocks noGrp="1"/>
          </p:cNvSpPr>
          <p:nvPr>
            <p:ph type="sldNum" sz="quarter" idx="5"/>
          </p:nvPr>
        </p:nvSpPr>
        <p:spPr/>
        <p:txBody>
          <a:bodyPr/>
          <a:lstStyle/>
          <a:p>
            <a:fld id="{F33E9475-3FD0-EF45-BAE9-234064E66D9B}" type="slidenum">
              <a:rPr lang="en-US" smtClean="0"/>
              <a:t>5</a:t>
            </a:fld>
            <a:endParaRPr lang="en-US"/>
          </a:p>
        </p:txBody>
      </p:sp>
    </p:spTree>
    <p:extLst>
      <p:ext uri="{BB962C8B-B14F-4D97-AF65-F5344CB8AC3E}">
        <p14:creationId xmlns:p14="http://schemas.microsoft.com/office/powerpoint/2010/main" val="351159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6</a:t>
            </a:fld>
            <a:endParaRPr lang="en-US"/>
          </a:p>
        </p:txBody>
      </p:sp>
    </p:spTree>
    <p:extLst>
      <p:ext uri="{BB962C8B-B14F-4D97-AF65-F5344CB8AC3E}">
        <p14:creationId xmlns:p14="http://schemas.microsoft.com/office/powerpoint/2010/main" val="214034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E9475-3FD0-EF45-BAE9-234064E66D9B}" type="slidenum">
              <a:rPr lang="en-US" smtClean="0"/>
              <a:t>7</a:t>
            </a:fld>
            <a:endParaRPr lang="en-US"/>
          </a:p>
        </p:txBody>
      </p:sp>
    </p:spTree>
    <p:extLst>
      <p:ext uri="{BB962C8B-B14F-4D97-AF65-F5344CB8AC3E}">
        <p14:creationId xmlns:p14="http://schemas.microsoft.com/office/powerpoint/2010/main" val="185119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3E9475-3FD0-EF45-BAE9-234064E66D9B}" type="slidenum">
              <a:rPr lang="en-US" smtClean="0"/>
              <a:t>8</a:t>
            </a:fld>
            <a:endParaRPr lang="en-US"/>
          </a:p>
        </p:txBody>
      </p:sp>
    </p:spTree>
    <p:extLst>
      <p:ext uri="{BB962C8B-B14F-4D97-AF65-F5344CB8AC3E}">
        <p14:creationId xmlns:p14="http://schemas.microsoft.com/office/powerpoint/2010/main" val="183249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wrong with this answer?</a:t>
            </a:r>
          </a:p>
          <a:p>
            <a:r>
              <a:rPr lang="en-US"/>
              <a:t>https://www.polleverywhere.com/discourses/mcBHwDRXuzBaNWyqKxQsA</a:t>
            </a:r>
          </a:p>
        </p:txBody>
      </p:sp>
      <p:sp>
        <p:nvSpPr>
          <p:cNvPr id="4" name="Slide Number Placeholder 3"/>
          <p:cNvSpPr>
            <a:spLocks noGrp="1"/>
          </p:cNvSpPr>
          <p:nvPr>
            <p:ph type="sldNum" sz="quarter" idx="5"/>
          </p:nvPr>
        </p:nvSpPr>
        <p:spPr/>
        <p:txBody>
          <a:bodyPr/>
          <a:lstStyle/>
          <a:p>
            <a:fld id="{F33E9475-3FD0-EF45-BAE9-234064E66D9B}" type="slidenum">
              <a:rPr lang="en-US" smtClean="0"/>
              <a:t>9</a:t>
            </a:fld>
            <a:endParaRPr lang="en-US"/>
          </a:p>
        </p:txBody>
      </p:sp>
    </p:spTree>
    <p:extLst>
      <p:ext uri="{BB962C8B-B14F-4D97-AF65-F5344CB8AC3E}">
        <p14:creationId xmlns:p14="http://schemas.microsoft.com/office/powerpoint/2010/main" val="150348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C4E33-66AA-A543-B4EE-D804180F9FD0}"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C4E33-66AA-A543-B4EE-D804180F9FD0}" type="datetimeFigureOut">
              <a:rPr lang="en-US" smtClean="0"/>
              <a:t>7/23/19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C4E33-66AA-A543-B4EE-D804180F9FD0}" type="datetimeFigureOut">
              <a:rPr lang="en-US" smtClean="0"/>
              <a:t>7/23/19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C4E33-66AA-A543-B4EE-D804180F9FD0}" type="datetimeFigureOut">
              <a:rPr lang="en-US" smtClean="0"/>
              <a:t>7/23/19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C4E33-66AA-A543-B4EE-D804180F9FD0}" type="datetimeFigureOut">
              <a:rPr lang="en-US" smtClean="0"/>
              <a:t>7/23/19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48268-B2FC-E644-AAE1-FCDE9FB376BD}" type="slidenum">
              <a:rPr lang="en-US" smtClean="0"/>
              <a:t>‹#›</a:t>
            </a:fld>
            <a:endParaRPr lang="en-US"/>
          </a:p>
        </p:txBody>
      </p:sp>
    </p:spTree>
    <p:extLst>
      <p:ext uri="{BB962C8B-B14F-4D97-AF65-F5344CB8AC3E}">
        <p14:creationId xmlns:p14="http://schemas.microsoft.com/office/powerpoint/2010/main" val="380334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3BE-34A5-C04C-B687-3B0B15948C6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6197DC4-DBF3-0945-911D-59F0D7D0C24E}"/>
              </a:ext>
            </a:extLst>
          </p:cNvPr>
          <p:cNvSpPr>
            <a:spLocks noGrp="1"/>
          </p:cNvSpPr>
          <p:nvPr>
            <p:ph type="subTitle" idx="1"/>
          </p:nvPr>
        </p:nvSpPr>
        <p:spPr/>
        <p:txBody>
          <a:bodyPr/>
          <a:lstStyle/>
          <a:p>
            <a:endParaRPr lang="en-US"/>
          </a:p>
        </p:txBody>
      </p:sp>
      <p:pic>
        <p:nvPicPr>
          <p:cNvPr id="5" name="slide.url=https://www.polleverywhere.com/discourses/U3xXdwryu6zGpGt0ww0Rv">
            <a:extLst>
              <a:ext uri="{FF2B5EF4-FFF2-40B4-BE49-F238E27FC236}">
                <a16:creationId xmlns:a16="http://schemas.microsoft.com/office/drawing/2014/main" id="{2E1A4D22-1E68-C44B-A875-C4B2C47919B9}"/>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385145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7A22-2E9A-194B-830B-041E6B7CB4A0}"/>
              </a:ext>
            </a:extLst>
          </p:cNvPr>
          <p:cNvSpPr>
            <a:spLocks noGrp="1"/>
          </p:cNvSpPr>
          <p:nvPr>
            <p:ph type="title"/>
          </p:nvPr>
        </p:nvSpPr>
        <p:spPr/>
        <p:txBody>
          <a:bodyPr/>
          <a:lstStyle/>
          <a:p>
            <a:r>
              <a:rPr lang="en-US" dirty="0"/>
              <a:t>Some Good Answers</a:t>
            </a:r>
          </a:p>
        </p:txBody>
      </p:sp>
      <p:sp>
        <p:nvSpPr>
          <p:cNvPr id="3" name="Content Placeholder 2">
            <a:extLst>
              <a:ext uri="{FF2B5EF4-FFF2-40B4-BE49-F238E27FC236}">
                <a16:creationId xmlns:a16="http://schemas.microsoft.com/office/drawing/2014/main" id="{9EC989BD-6CE2-0140-A379-53F87DF4375B}"/>
              </a:ext>
            </a:extLst>
          </p:cNvPr>
          <p:cNvSpPr>
            <a:spLocks noGrp="1"/>
          </p:cNvSpPr>
          <p:nvPr>
            <p:ph idx="1"/>
          </p:nvPr>
        </p:nvSpPr>
        <p:spPr>
          <a:xfrm>
            <a:off x="628650" y="1415077"/>
            <a:ext cx="7886700" cy="4667249"/>
          </a:xfrm>
        </p:spPr>
        <p:txBody>
          <a:bodyPr>
            <a:noAutofit/>
          </a:bodyPr>
          <a:lstStyle/>
          <a:p>
            <a:pPr marL="0" indent="0" fontAlgn="base">
              <a:buNone/>
            </a:pPr>
            <a:r>
              <a:rPr lang="en-US" sz="2300" dirty="0">
                <a:solidFill>
                  <a:schemeClr val="accent1"/>
                </a:solidFill>
              </a:rPr>
              <a:t>“Sample distribution is present within a data set and can be explained by DGP (data generating process). A data set (sample) is taken from a population and there will be variation present. We as psychologists will try to understand HOW this variation transpired in order to make sense of the real world variation.”</a:t>
            </a:r>
          </a:p>
          <a:p>
            <a:pPr marL="0" indent="0" fontAlgn="base">
              <a:buNone/>
            </a:pPr>
            <a:r>
              <a:rPr lang="en-US" sz="2300" dirty="0">
                <a:solidFill>
                  <a:schemeClr val="accent1"/>
                </a:solidFill>
              </a:rPr>
              <a:t>“The DGP is the process that produces variation in the real world, that then produces variation in our data. Sample distributions are a visual way to understand  and interpret the DGP for a particular variable.”</a:t>
            </a:r>
          </a:p>
          <a:p>
            <a:pPr marL="0" indent="0" fontAlgn="base">
              <a:buNone/>
            </a:pPr>
            <a:r>
              <a:rPr lang="en-US" sz="2300" dirty="0">
                <a:solidFill>
                  <a:schemeClr val="accent1"/>
                </a:solidFill>
              </a:rPr>
              <a:t>“The relationship between a Sample Distribution and the DGP is that by looking at the sample distribution, we can make assumptions about the processes that generated that data and further analyze the accuracy of those assumptions.”</a:t>
            </a:r>
          </a:p>
          <a:p>
            <a:endParaRPr lang="en-US" sz="2300" dirty="0">
              <a:solidFill>
                <a:schemeClr val="accent1"/>
              </a:solidFill>
            </a:endParaRPr>
          </a:p>
        </p:txBody>
      </p:sp>
    </p:spTree>
    <p:extLst>
      <p:ext uri="{BB962C8B-B14F-4D97-AF65-F5344CB8AC3E}">
        <p14:creationId xmlns:p14="http://schemas.microsoft.com/office/powerpoint/2010/main" val="113202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Statistical Models</a:t>
            </a:r>
          </a:p>
        </p:txBody>
      </p:sp>
      <p:sp>
        <p:nvSpPr>
          <p:cNvPr id="5" name="Subtitle 4">
            <a:extLst>
              <a:ext uri="{FF2B5EF4-FFF2-40B4-BE49-F238E27FC236}">
                <a16:creationId xmlns:a16="http://schemas.microsoft.com/office/drawing/2014/main" id="{7958DA9F-2BBB-B943-B379-605DE1B192CE}"/>
              </a:ext>
            </a:extLst>
          </p:cNvPr>
          <p:cNvSpPr>
            <a:spLocks noGrp="1"/>
          </p:cNvSpPr>
          <p:nvPr>
            <p:ph type="subTitle" idx="1"/>
          </p:nvPr>
        </p:nvSpPr>
        <p:spPr/>
        <p:txBody>
          <a:bodyPr/>
          <a:lstStyle/>
          <a:p>
            <a:r>
              <a:rPr lang="en-US" dirty="0"/>
              <a:t>(continued)</a:t>
            </a:r>
          </a:p>
        </p:txBody>
      </p:sp>
    </p:spTree>
    <p:extLst>
      <p:ext uri="{BB962C8B-B14F-4D97-AF65-F5344CB8AC3E}">
        <p14:creationId xmlns:p14="http://schemas.microsoft.com/office/powerpoint/2010/main" val="308832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Statistical Model?</a:t>
            </a:r>
          </a:p>
        </p:txBody>
      </p:sp>
      <p:sp>
        <p:nvSpPr>
          <p:cNvPr id="8" name="Title 1">
            <a:extLst>
              <a:ext uri="{FF2B5EF4-FFF2-40B4-BE49-F238E27FC236}">
                <a16:creationId xmlns:a16="http://schemas.microsoft.com/office/drawing/2014/main" id="{5D4CF59A-A128-A541-ACD3-711098711A6A}"/>
              </a:ext>
            </a:extLst>
          </p:cNvPr>
          <p:cNvSpPr txBox="1">
            <a:spLocks/>
          </p:cNvSpPr>
          <p:nvPr/>
        </p:nvSpPr>
        <p:spPr>
          <a:xfrm>
            <a:off x="603642" y="4792309"/>
            <a:ext cx="8159808" cy="1545336"/>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2"/>
                </a:solidFill>
              </a:rPr>
              <a:t>A mathematical function used to generate a prediction</a:t>
            </a:r>
          </a:p>
          <a:p>
            <a:r>
              <a:rPr lang="en-US" sz="3600" dirty="0">
                <a:solidFill>
                  <a:schemeClr val="accent1"/>
                </a:solidFill>
              </a:rPr>
              <a:t>How does this improve on our previous definition of </a:t>
            </a:r>
            <a:r>
              <a:rPr lang="en-US" sz="3600" i="1" dirty="0">
                <a:solidFill>
                  <a:schemeClr val="accent1"/>
                </a:solidFill>
              </a:rPr>
              <a:t>explain</a:t>
            </a:r>
            <a:r>
              <a:rPr lang="en-US" sz="3600" dirty="0">
                <a:solidFill>
                  <a:schemeClr val="accent1"/>
                </a:solidFill>
              </a:rPr>
              <a:t>?</a:t>
            </a:r>
          </a:p>
        </p:txBody>
      </p:sp>
      <p:pic>
        <p:nvPicPr>
          <p:cNvPr id="3" name="Picture 2">
            <a:extLst>
              <a:ext uri="{FF2B5EF4-FFF2-40B4-BE49-F238E27FC236}">
                <a16:creationId xmlns:a16="http://schemas.microsoft.com/office/drawing/2014/main" id="{22E42506-C032-5944-8B2F-853EF2C99C42}"/>
              </a:ext>
            </a:extLst>
          </p:cNvPr>
          <p:cNvPicPr>
            <a:picLocks noChangeAspect="1"/>
          </p:cNvPicPr>
          <p:nvPr/>
        </p:nvPicPr>
        <p:blipFill>
          <a:blip r:embed="rId3"/>
          <a:stretch>
            <a:fillRect/>
          </a:stretch>
        </p:blipFill>
        <p:spPr>
          <a:xfrm>
            <a:off x="4741689" y="1428433"/>
            <a:ext cx="4147000" cy="2565956"/>
          </a:xfrm>
          <a:prstGeom prst="rect">
            <a:avLst/>
          </a:prstGeom>
          <a:ln>
            <a:solidFill>
              <a:schemeClr val="accent1"/>
            </a:solidFill>
          </a:ln>
        </p:spPr>
      </p:pic>
      <p:sp>
        <p:nvSpPr>
          <p:cNvPr id="10" name="Title 1">
            <a:extLst>
              <a:ext uri="{FF2B5EF4-FFF2-40B4-BE49-F238E27FC236}">
                <a16:creationId xmlns:a16="http://schemas.microsoft.com/office/drawing/2014/main" id="{66A00438-F928-D543-93B1-8E38464B6D0F}"/>
              </a:ext>
            </a:extLst>
          </p:cNvPr>
          <p:cNvSpPr txBox="1">
            <a:spLocks/>
          </p:cNvSpPr>
          <p:nvPr/>
        </p:nvSpPr>
        <p:spPr>
          <a:xfrm>
            <a:off x="1839430" y="4230158"/>
            <a:ext cx="5953328" cy="827538"/>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1"/>
                </a:solidFill>
              </a:rPr>
              <a:t>FiveVegetables</a:t>
            </a:r>
            <a:r>
              <a:rPr lang="en-US" sz="2400" dirty="0">
                <a:solidFill>
                  <a:schemeClr val="accent1"/>
                </a:solidFill>
              </a:rPr>
              <a:t> = Pres2008 + Other Stuff</a:t>
            </a:r>
          </a:p>
        </p:txBody>
      </p:sp>
      <p:sp>
        <p:nvSpPr>
          <p:cNvPr id="4" name="TextBox 3">
            <a:extLst>
              <a:ext uri="{FF2B5EF4-FFF2-40B4-BE49-F238E27FC236}">
                <a16:creationId xmlns:a16="http://schemas.microsoft.com/office/drawing/2014/main" id="{8F265CB3-79F9-0D46-A68B-90342B37333A}"/>
              </a:ext>
            </a:extLst>
          </p:cNvPr>
          <p:cNvSpPr txBox="1"/>
          <p:nvPr/>
        </p:nvSpPr>
        <p:spPr>
          <a:xfrm>
            <a:off x="6927969" y="1495668"/>
            <a:ext cx="958789" cy="369332"/>
          </a:xfrm>
          <a:prstGeom prst="rect">
            <a:avLst/>
          </a:prstGeom>
          <a:noFill/>
        </p:spPr>
        <p:txBody>
          <a:bodyPr wrap="none" rtlCol="0">
            <a:spAutoFit/>
          </a:bodyPr>
          <a:lstStyle/>
          <a:p>
            <a:r>
              <a:rPr lang="en-US" b="1" dirty="0">
                <a:solidFill>
                  <a:schemeClr val="accent2"/>
                </a:solidFill>
              </a:rPr>
              <a:t>M=21.3</a:t>
            </a:r>
          </a:p>
        </p:txBody>
      </p:sp>
      <p:sp>
        <p:nvSpPr>
          <p:cNvPr id="12" name="TextBox 11">
            <a:extLst>
              <a:ext uri="{FF2B5EF4-FFF2-40B4-BE49-F238E27FC236}">
                <a16:creationId xmlns:a16="http://schemas.microsoft.com/office/drawing/2014/main" id="{959335FC-2827-0348-AE3E-03E6AF5C2BB7}"/>
              </a:ext>
            </a:extLst>
          </p:cNvPr>
          <p:cNvSpPr txBox="1"/>
          <p:nvPr/>
        </p:nvSpPr>
        <p:spPr>
          <a:xfrm>
            <a:off x="7355095" y="2607013"/>
            <a:ext cx="974947" cy="369332"/>
          </a:xfrm>
          <a:prstGeom prst="rect">
            <a:avLst/>
          </a:prstGeom>
          <a:noFill/>
        </p:spPr>
        <p:txBody>
          <a:bodyPr wrap="none" rtlCol="0">
            <a:spAutoFit/>
          </a:bodyPr>
          <a:lstStyle/>
          <a:p>
            <a:r>
              <a:rPr lang="en-US" b="1" dirty="0">
                <a:solidFill>
                  <a:schemeClr val="accent2"/>
                </a:solidFill>
              </a:rPr>
              <a:t>M=25.0</a:t>
            </a:r>
          </a:p>
        </p:txBody>
      </p:sp>
      <p:pic>
        <p:nvPicPr>
          <p:cNvPr id="15" name="Picture 14">
            <a:extLst>
              <a:ext uri="{FF2B5EF4-FFF2-40B4-BE49-F238E27FC236}">
                <a16:creationId xmlns:a16="http://schemas.microsoft.com/office/drawing/2014/main" id="{A2AFB7C0-72F8-2D4B-BEA5-B64141333BCC}"/>
              </a:ext>
            </a:extLst>
          </p:cNvPr>
          <p:cNvPicPr>
            <a:picLocks noChangeAspect="1"/>
          </p:cNvPicPr>
          <p:nvPr/>
        </p:nvPicPr>
        <p:blipFill rotWithShape="1">
          <a:blip r:embed="rId4"/>
          <a:srcRect t="14632"/>
          <a:stretch/>
        </p:blipFill>
        <p:spPr>
          <a:xfrm>
            <a:off x="474208" y="1428433"/>
            <a:ext cx="4170762" cy="2565956"/>
          </a:xfrm>
          <a:prstGeom prst="rect">
            <a:avLst/>
          </a:prstGeom>
          <a:ln>
            <a:solidFill>
              <a:schemeClr val="accent1"/>
            </a:solid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2A32EB-8BDB-4B4F-AE47-A2CA6CF3BE10}"/>
                  </a:ext>
                </a:extLst>
              </p:cNvPr>
              <p:cNvSpPr txBox="1"/>
              <p:nvPr/>
            </p:nvSpPr>
            <p:spPr>
              <a:xfrm>
                <a:off x="6041787" y="5784988"/>
                <a:ext cx="228825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accent1"/>
                          </a:solidFill>
                          <a:latin typeface="Cambria Math" panose="02040503050406030204" pitchFamily="18" charset="0"/>
                        </a:rPr>
                        <m:t>𝑦</m:t>
                      </m:r>
                      <m:r>
                        <a:rPr lang="en-US" sz="4000" b="0" i="1" smtClean="0">
                          <a:solidFill>
                            <a:schemeClr val="accent1"/>
                          </a:solidFill>
                          <a:latin typeface="Cambria Math" panose="02040503050406030204" pitchFamily="18" charset="0"/>
                        </a:rPr>
                        <m:t>=</m:t>
                      </m:r>
                      <m:r>
                        <a:rPr lang="en-US" sz="4000" b="0" i="1" smtClean="0">
                          <a:solidFill>
                            <a:schemeClr val="accent1"/>
                          </a:solidFill>
                          <a:latin typeface="Cambria Math" panose="02040503050406030204" pitchFamily="18" charset="0"/>
                        </a:rPr>
                        <m:t>𝑓</m:t>
                      </m:r>
                      <m:r>
                        <a:rPr lang="en-US" sz="4000" b="0" i="1" smtClean="0">
                          <a:solidFill>
                            <a:schemeClr val="accent1"/>
                          </a:solidFill>
                          <a:latin typeface="Cambria Math" panose="02040503050406030204" pitchFamily="18" charset="0"/>
                        </a:rPr>
                        <m:t>(</m:t>
                      </m:r>
                      <m:r>
                        <a:rPr lang="en-US" sz="4000" b="0" i="1" smtClean="0">
                          <a:solidFill>
                            <a:schemeClr val="accent1"/>
                          </a:solidFill>
                          <a:latin typeface="Cambria Math" panose="02040503050406030204" pitchFamily="18" charset="0"/>
                        </a:rPr>
                        <m:t>𝑥</m:t>
                      </m:r>
                      <m:r>
                        <a:rPr lang="en-US" sz="4000" b="0" i="1" smtClean="0">
                          <a:solidFill>
                            <a:schemeClr val="accent1"/>
                          </a:solidFill>
                          <a:latin typeface="Cambria Math" panose="02040503050406030204" pitchFamily="18" charset="0"/>
                        </a:rPr>
                        <m:t>)</m:t>
                      </m:r>
                    </m:oMath>
                  </m:oMathPara>
                </a14:m>
                <a:endParaRPr lang="en-US" sz="4000" dirty="0">
                  <a:solidFill>
                    <a:schemeClr val="accent1"/>
                  </a:solidFill>
                </a:endParaRPr>
              </a:p>
            </p:txBody>
          </p:sp>
        </mc:Choice>
        <mc:Fallback xmlns="">
          <p:sp>
            <p:nvSpPr>
              <p:cNvPr id="9" name="TextBox 8">
                <a:extLst>
                  <a:ext uri="{FF2B5EF4-FFF2-40B4-BE49-F238E27FC236}">
                    <a16:creationId xmlns:a16="http://schemas.microsoft.com/office/drawing/2014/main" id="{CB2A32EB-8BDB-4B4F-AE47-A2CA6CF3BE10}"/>
                  </a:ext>
                </a:extLst>
              </p:cNvPr>
              <p:cNvSpPr txBox="1">
                <a:spLocks noRot="1" noChangeAspect="1" noMove="1" noResize="1" noEditPoints="1" noAdjustHandles="1" noChangeArrowheads="1" noChangeShapeType="1" noTextEdit="1"/>
              </p:cNvSpPr>
              <p:nvPr/>
            </p:nvSpPr>
            <p:spPr>
              <a:xfrm>
                <a:off x="6041787" y="5784988"/>
                <a:ext cx="2288255" cy="707886"/>
              </a:xfrm>
              <a:prstGeom prst="rect">
                <a:avLst/>
              </a:prstGeom>
              <a:blipFill>
                <a:blip r:embed="rId5"/>
                <a:stretch>
                  <a:fillRect l="-552" r="-2762" b="-27273"/>
                </a:stretch>
              </a:blipFill>
            </p:spPr>
            <p:txBody>
              <a:bodyPr/>
              <a:lstStyle/>
              <a:p>
                <a:r>
                  <a:rPr lang="en-US">
                    <a:noFill/>
                  </a:rPr>
                  <a:t> </a:t>
                </a:r>
              </a:p>
            </p:txBody>
          </p:sp>
        </mc:Fallback>
      </mc:AlternateContent>
    </p:spTree>
    <p:extLst>
      <p:ext uri="{BB962C8B-B14F-4D97-AF65-F5344CB8AC3E}">
        <p14:creationId xmlns:p14="http://schemas.microsoft.com/office/powerpoint/2010/main" val="318756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4ED43-BDB9-0F4C-9DB8-6AD5956F7918}"/>
              </a:ext>
            </a:extLst>
          </p:cNvPr>
          <p:cNvPicPr>
            <a:picLocks noChangeAspect="1"/>
          </p:cNvPicPr>
          <p:nvPr/>
        </p:nvPicPr>
        <p:blipFill>
          <a:blip r:embed="rId3"/>
          <a:stretch>
            <a:fillRect/>
          </a:stretch>
        </p:blipFill>
        <p:spPr>
          <a:xfrm>
            <a:off x="4362415" y="1552062"/>
            <a:ext cx="4035283" cy="2485182"/>
          </a:xfrm>
          <a:prstGeom prst="rect">
            <a:avLst/>
          </a:prstGeom>
        </p:spPr>
      </p:pic>
      <p:sp>
        <p:nvSpPr>
          <p:cNvPr id="6" name="Rectangle 5">
            <a:extLst>
              <a:ext uri="{FF2B5EF4-FFF2-40B4-BE49-F238E27FC236}">
                <a16:creationId xmlns:a16="http://schemas.microsoft.com/office/drawing/2014/main" id="{C7E1F66D-54AF-814D-A7FD-FEC26DD55FB6}"/>
              </a:ext>
            </a:extLst>
          </p:cNvPr>
          <p:cNvSpPr/>
          <p:nvPr/>
        </p:nvSpPr>
        <p:spPr>
          <a:xfrm>
            <a:off x="628650" y="4138087"/>
            <a:ext cx="8032376" cy="1200329"/>
          </a:xfrm>
          <a:prstGeom prst="rect">
            <a:avLst/>
          </a:prstGeom>
          <a:noFill/>
        </p:spPr>
        <p:txBody>
          <a:bodyPr wrap="square">
            <a:spAutoFit/>
          </a:bodyPr>
          <a:lstStyle/>
          <a:p>
            <a:pPr>
              <a:defRPr/>
            </a:pPr>
            <a:r>
              <a:rPr lang="en-US" sz="3600" b="1" dirty="0" err="1">
                <a:ln w="10541" cmpd="sng">
                  <a:noFill/>
                  <a:prstDash val="solid"/>
                </a:ln>
                <a:solidFill>
                  <a:schemeClr val="accent2"/>
                </a:solidFill>
              </a:rPr>
              <a:t>FiveVegetables</a:t>
            </a:r>
            <a:r>
              <a:rPr lang="en-US" sz="3600" b="1" dirty="0">
                <a:ln w="10541" cmpd="sng">
                  <a:noFill/>
                  <a:prstDash val="solid"/>
                </a:ln>
                <a:solidFill>
                  <a:schemeClr val="accent2"/>
                </a:solidFill>
              </a:rPr>
              <a:t> = </a:t>
            </a:r>
            <a:r>
              <a:rPr lang="en-US" sz="3600" b="1" dirty="0">
                <a:ln w="10541" cmpd="sng">
                  <a:noFill/>
                  <a:prstDash val="solid"/>
                </a:ln>
                <a:solidFill>
                  <a:schemeClr val="accent1"/>
                </a:solidFill>
              </a:rPr>
              <a:t>mean</a:t>
            </a:r>
            <a:r>
              <a:rPr lang="en-US" sz="3600" b="1" dirty="0">
                <a:ln w="10541" cmpd="sng">
                  <a:noFill/>
                  <a:prstDash val="solid"/>
                </a:ln>
                <a:solidFill>
                  <a:schemeClr val="accent2"/>
                </a:solidFill>
              </a:rPr>
              <a:t> + other stuff</a:t>
            </a:r>
          </a:p>
          <a:p>
            <a:pPr>
              <a:defRPr/>
            </a:pPr>
            <a:r>
              <a:rPr lang="en-US" sz="3600" b="1" dirty="0" err="1">
                <a:ln w="10541" cmpd="sng">
                  <a:noFill/>
                  <a:prstDash val="solid"/>
                </a:ln>
                <a:solidFill>
                  <a:schemeClr val="accent2"/>
                </a:solidFill>
              </a:rPr>
              <a:t>FiveVegetables</a:t>
            </a:r>
            <a:r>
              <a:rPr lang="en-US" sz="3600" b="1" dirty="0">
                <a:ln w="10541" cmpd="sng">
                  <a:noFill/>
                  <a:prstDash val="solid"/>
                </a:ln>
                <a:solidFill>
                  <a:schemeClr val="accent2"/>
                </a:solidFill>
              </a:rPr>
              <a:t> = Pres2008 + other stuff</a:t>
            </a:r>
          </a:p>
        </p:txBody>
      </p:sp>
      <p:pic>
        <p:nvPicPr>
          <p:cNvPr id="2" name="Picture 1">
            <a:extLst>
              <a:ext uri="{FF2B5EF4-FFF2-40B4-BE49-F238E27FC236}">
                <a16:creationId xmlns:a16="http://schemas.microsoft.com/office/drawing/2014/main" id="{F2DDD2F3-7356-7447-B997-98339DAA6A89}"/>
              </a:ext>
            </a:extLst>
          </p:cNvPr>
          <p:cNvPicPr>
            <a:picLocks noChangeAspect="1"/>
          </p:cNvPicPr>
          <p:nvPr/>
        </p:nvPicPr>
        <p:blipFill>
          <a:blip r:embed="rId4"/>
          <a:stretch>
            <a:fillRect/>
          </a:stretch>
        </p:blipFill>
        <p:spPr>
          <a:xfrm>
            <a:off x="354323" y="1560744"/>
            <a:ext cx="4038600" cy="2476500"/>
          </a:xfrm>
          <a:prstGeom prst="rect">
            <a:avLst/>
          </a:prstGeom>
          <a:ln>
            <a:solidFill>
              <a:schemeClr val="accent1"/>
            </a:solidFill>
          </a:ln>
        </p:spPr>
      </p:pic>
      <p:sp>
        <p:nvSpPr>
          <p:cNvPr id="4" name="Title 3">
            <a:extLst>
              <a:ext uri="{FF2B5EF4-FFF2-40B4-BE49-F238E27FC236}">
                <a16:creationId xmlns:a16="http://schemas.microsoft.com/office/drawing/2014/main" id="{52E1F442-6370-1142-A0FE-F489626ADBBE}"/>
              </a:ext>
            </a:extLst>
          </p:cNvPr>
          <p:cNvSpPr>
            <a:spLocks noGrp="1"/>
          </p:cNvSpPr>
          <p:nvPr>
            <p:ph type="title"/>
          </p:nvPr>
        </p:nvSpPr>
        <p:spPr/>
        <p:txBody>
          <a:bodyPr/>
          <a:lstStyle/>
          <a:p>
            <a:r>
              <a:rPr lang="en-US" dirty="0"/>
              <a:t>Comparing models</a:t>
            </a:r>
          </a:p>
        </p:txBody>
      </p:sp>
      <p:sp>
        <p:nvSpPr>
          <p:cNvPr id="7" name="TextBox 6">
            <a:extLst>
              <a:ext uri="{FF2B5EF4-FFF2-40B4-BE49-F238E27FC236}">
                <a16:creationId xmlns:a16="http://schemas.microsoft.com/office/drawing/2014/main" id="{B8355BD3-7574-B54F-A5DB-BCA0ADAD8DD8}"/>
              </a:ext>
            </a:extLst>
          </p:cNvPr>
          <p:cNvSpPr txBox="1"/>
          <p:nvPr/>
        </p:nvSpPr>
        <p:spPr>
          <a:xfrm>
            <a:off x="6882272" y="1776166"/>
            <a:ext cx="958789" cy="369332"/>
          </a:xfrm>
          <a:prstGeom prst="rect">
            <a:avLst/>
          </a:prstGeom>
          <a:noFill/>
        </p:spPr>
        <p:txBody>
          <a:bodyPr wrap="none" rtlCol="0">
            <a:spAutoFit/>
          </a:bodyPr>
          <a:lstStyle/>
          <a:p>
            <a:r>
              <a:rPr lang="en-US" b="1" dirty="0">
                <a:solidFill>
                  <a:schemeClr val="accent2"/>
                </a:solidFill>
              </a:rPr>
              <a:t>M=21.3</a:t>
            </a:r>
          </a:p>
        </p:txBody>
      </p:sp>
      <p:sp>
        <p:nvSpPr>
          <p:cNvPr id="8" name="TextBox 7">
            <a:extLst>
              <a:ext uri="{FF2B5EF4-FFF2-40B4-BE49-F238E27FC236}">
                <a16:creationId xmlns:a16="http://schemas.microsoft.com/office/drawing/2014/main" id="{7F8EBF45-EB0E-5C43-9EB8-EC2C96EE1489}"/>
              </a:ext>
            </a:extLst>
          </p:cNvPr>
          <p:cNvSpPr txBox="1"/>
          <p:nvPr/>
        </p:nvSpPr>
        <p:spPr>
          <a:xfrm>
            <a:off x="7179458" y="2722039"/>
            <a:ext cx="974947" cy="369332"/>
          </a:xfrm>
          <a:prstGeom prst="rect">
            <a:avLst/>
          </a:prstGeom>
          <a:noFill/>
        </p:spPr>
        <p:txBody>
          <a:bodyPr wrap="none" rtlCol="0">
            <a:spAutoFit/>
          </a:bodyPr>
          <a:lstStyle/>
          <a:p>
            <a:r>
              <a:rPr lang="en-US" b="1" dirty="0">
                <a:solidFill>
                  <a:schemeClr val="accent2"/>
                </a:solidFill>
              </a:rPr>
              <a:t>M=25.0</a:t>
            </a:r>
          </a:p>
        </p:txBody>
      </p:sp>
      <p:sp>
        <p:nvSpPr>
          <p:cNvPr id="9" name="TextBox 8">
            <a:extLst>
              <a:ext uri="{FF2B5EF4-FFF2-40B4-BE49-F238E27FC236}">
                <a16:creationId xmlns:a16="http://schemas.microsoft.com/office/drawing/2014/main" id="{369B5960-E214-DE4B-84B3-1FC3E9BEAC9B}"/>
              </a:ext>
            </a:extLst>
          </p:cNvPr>
          <p:cNvSpPr txBox="1"/>
          <p:nvPr/>
        </p:nvSpPr>
        <p:spPr>
          <a:xfrm>
            <a:off x="2618314" y="1776166"/>
            <a:ext cx="974947" cy="369332"/>
          </a:xfrm>
          <a:prstGeom prst="rect">
            <a:avLst/>
          </a:prstGeom>
          <a:noFill/>
        </p:spPr>
        <p:txBody>
          <a:bodyPr wrap="none" rtlCol="0">
            <a:spAutoFit/>
          </a:bodyPr>
          <a:lstStyle/>
          <a:p>
            <a:r>
              <a:rPr lang="en-US" b="1" dirty="0">
                <a:solidFill>
                  <a:schemeClr val="accent2"/>
                </a:solidFill>
              </a:rPr>
              <a:t>M=23.4</a:t>
            </a:r>
          </a:p>
        </p:txBody>
      </p:sp>
      <p:sp>
        <p:nvSpPr>
          <p:cNvPr id="5" name="TextBox 4">
            <a:extLst>
              <a:ext uri="{FF2B5EF4-FFF2-40B4-BE49-F238E27FC236}">
                <a16:creationId xmlns:a16="http://schemas.microsoft.com/office/drawing/2014/main" id="{600A2065-3622-D34B-84F5-E56AF72D6514}"/>
              </a:ext>
            </a:extLst>
          </p:cNvPr>
          <p:cNvSpPr txBox="1"/>
          <p:nvPr/>
        </p:nvSpPr>
        <p:spPr>
          <a:xfrm>
            <a:off x="628650" y="5439259"/>
            <a:ext cx="6967292" cy="646331"/>
          </a:xfrm>
          <a:prstGeom prst="rect">
            <a:avLst/>
          </a:prstGeom>
          <a:noFill/>
        </p:spPr>
        <p:txBody>
          <a:bodyPr wrap="none" rtlCol="0">
            <a:spAutoFit/>
          </a:bodyPr>
          <a:lstStyle/>
          <a:p>
            <a:r>
              <a:rPr lang="en-US" sz="3600" b="1" dirty="0">
                <a:solidFill>
                  <a:schemeClr val="accent1"/>
                </a:solidFill>
              </a:rPr>
              <a:t>Why do we need the empty model?</a:t>
            </a:r>
          </a:p>
        </p:txBody>
      </p:sp>
    </p:spTree>
    <p:extLst>
      <p:ext uri="{BB962C8B-B14F-4D97-AF65-F5344CB8AC3E}">
        <p14:creationId xmlns:p14="http://schemas.microsoft.com/office/powerpoint/2010/main" val="1336143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1F66D-54AF-814D-A7FD-FEC26DD55FB6}"/>
              </a:ext>
            </a:extLst>
          </p:cNvPr>
          <p:cNvSpPr/>
          <p:nvPr/>
        </p:nvSpPr>
        <p:spPr>
          <a:xfrm>
            <a:off x="5140555" y="2160332"/>
            <a:ext cx="3713452" cy="2062103"/>
          </a:xfrm>
          <a:prstGeom prst="rect">
            <a:avLst/>
          </a:prstGeom>
          <a:noFill/>
          <a:ln>
            <a:solidFill>
              <a:schemeClr val="accent1"/>
            </a:solidFill>
          </a:ln>
        </p:spPr>
        <p:txBody>
          <a:bodyPr wrap="square">
            <a:spAutoFit/>
          </a:bodyPr>
          <a:lstStyle/>
          <a:p>
            <a:pPr>
              <a:defRPr/>
            </a:pPr>
            <a:r>
              <a:rPr lang="en-US" sz="3200" b="1" dirty="0">
                <a:ln w="10541" cmpd="sng">
                  <a:noFill/>
                  <a:prstDash val="solid"/>
                </a:ln>
                <a:solidFill>
                  <a:schemeClr val="accent1"/>
                </a:solidFill>
              </a:rPr>
              <a:t>If you use mean as prediction, which model has less error? (gesture)</a:t>
            </a:r>
          </a:p>
        </p:txBody>
      </p:sp>
      <p:pic>
        <p:nvPicPr>
          <p:cNvPr id="2" name="Picture 1">
            <a:extLst>
              <a:ext uri="{FF2B5EF4-FFF2-40B4-BE49-F238E27FC236}">
                <a16:creationId xmlns:a16="http://schemas.microsoft.com/office/drawing/2014/main" id="{F2DDD2F3-7356-7447-B997-98339DAA6A89}"/>
              </a:ext>
            </a:extLst>
          </p:cNvPr>
          <p:cNvPicPr>
            <a:picLocks noChangeAspect="1"/>
          </p:cNvPicPr>
          <p:nvPr/>
        </p:nvPicPr>
        <p:blipFill>
          <a:blip r:embed="rId3"/>
          <a:stretch>
            <a:fillRect/>
          </a:stretch>
        </p:blipFill>
        <p:spPr>
          <a:xfrm>
            <a:off x="289993" y="929714"/>
            <a:ext cx="4511241" cy="2766327"/>
          </a:xfrm>
          <a:prstGeom prst="rect">
            <a:avLst/>
          </a:prstGeom>
          <a:ln>
            <a:noFill/>
          </a:ln>
        </p:spPr>
      </p:pic>
      <p:sp>
        <p:nvSpPr>
          <p:cNvPr id="4" name="Title 3">
            <a:extLst>
              <a:ext uri="{FF2B5EF4-FFF2-40B4-BE49-F238E27FC236}">
                <a16:creationId xmlns:a16="http://schemas.microsoft.com/office/drawing/2014/main" id="{52E1F442-6370-1142-A0FE-F489626ADBBE}"/>
              </a:ext>
            </a:extLst>
          </p:cNvPr>
          <p:cNvSpPr>
            <a:spLocks noGrp="1"/>
          </p:cNvSpPr>
          <p:nvPr>
            <p:ph type="title"/>
          </p:nvPr>
        </p:nvSpPr>
        <p:spPr>
          <a:xfrm>
            <a:off x="628650" y="-108407"/>
            <a:ext cx="7886700" cy="1325563"/>
          </a:xfrm>
        </p:spPr>
        <p:txBody>
          <a:bodyPr/>
          <a:lstStyle/>
          <a:p>
            <a:r>
              <a:rPr lang="en-US" dirty="0"/>
              <a:t>Comparing models</a:t>
            </a:r>
          </a:p>
        </p:txBody>
      </p:sp>
      <p:sp>
        <p:nvSpPr>
          <p:cNvPr id="9" name="TextBox 8">
            <a:extLst>
              <a:ext uri="{FF2B5EF4-FFF2-40B4-BE49-F238E27FC236}">
                <a16:creationId xmlns:a16="http://schemas.microsoft.com/office/drawing/2014/main" id="{828FC26D-86DD-D445-8EA5-C64B1609E26B}"/>
              </a:ext>
            </a:extLst>
          </p:cNvPr>
          <p:cNvSpPr txBox="1"/>
          <p:nvPr/>
        </p:nvSpPr>
        <p:spPr>
          <a:xfrm>
            <a:off x="2823587" y="1146937"/>
            <a:ext cx="974947" cy="369332"/>
          </a:xfrm>
          <a:prstGeom prst="rect">
            <a:avLst/>
          </a:prstGeom>
          <a:noFill/>
        </p:spPr>
        <p:txBody>
          <a:bodyPr wrap="none" rtlCol="0">
            <a:spAutoFit/>
          </a:bodyPr>
          <a:lstStyle/>
          <a:p>
            <a:r>
              <a:rPr lang="en-US" b="1" dirty="0">
                <a:solidFill>
                  <a:schemeClr val="accent2"/>
                </a:solidFill>
              </a:rPr>
              <a:t>M=23.4</a:t>
            </a:r>
          </a:p>
        </p:txBody>
      </p:sp>
      <p:pic>
        <p:nvPicPr>
          <p:cNvPr id="3" name="Picture 2">
            <a:extLst>
              <a:ext uri="{FF2B5EF4-FFF2-40B4-BE49-F238E27FC236}">
                <a16:creationId xmlns:a16="http://schemas.microsoft.com/office/drawing/2014/main" id="{E9A4ED43-BDB9-0F4C-9DB8-6AD5956F7918}"/>
              </a:ext>
            </a:extLst>
          </p:cNvPr>
          <p:cNvPicPr>
            <a:picLocks noChangeAspect="1"/>
          </p:cNvPicPr>
          <p:nvPr/>
        </p:nvPicPr>
        <p:blipFill>
          <a:blip r:embed="rId4"/>
          <a:stretch>
            <a:fillRect/>
          </a:stretch>
        </p:blipFill>
        <p:spPr>
          <a:xfrm>
            <a:off x="122620" y="3448990"/>
            <a:ext cx="4845986" cy="2984464"/>
          </a:xfrm>
          <a:prstGeom prst="rect">
            <a:avLst/>
          </a:prstGeom>
        </p:spPr>
      </p:pic>
      <p:sp>
        <p:nvSpPr>
          <p:cNvPr id="7" name="TextBox 6">
            <a:extLst>
              <a:ext uri="{FF2B5EF4-FFF2-40B4-BE49-F238E27FC236}">
                <a16:creationId xmlns:a16="http://schemas.microsoft.com/office/drawing/2014/main" id="{87712652-293B-7841-B149-C8CCFA76EBFE}"/>
              </a:ext>
            </a:extLst>
          </p:cNvPr>
          <p:cNvSpPr txBox="1"/>
          <p:nvPr/>
        </p:nvSpPr>
        <p:spPr>
          <a:xfrm>
            <a:off x="2698653" y="3485081"/>
            <a:ext cx="958789" cy="369332"/>
          </a:xfrm>
          <a:prstGeom prst="rect">
            <a:avLst/>
          </a:prstGeom>
          <a:noFill/>
        </p:spPr>
        <p:txBody>
          <a:bodyPr wrap="none" rtlCol="0">
            <a:spAutoFit/>
          </a:bodyPr>
          <a:lstStyle/>
          <a:p>
            <a:r>
              <a:rPr lang="en-US" b="1" dirty="0">
                <a:solidFill>
                  <a:schemeClr val="accent2"/>
                </a:solidFill>
              </a:rPr>
              <a:t>M=21.3</a:t>
            </a:r>
          </a:p>
        </p:txBody>
      </p:sp>
      <p:sp>
        <p:nvSpPr>
          <p:cNvPr id="8" name="TextBox 7">
            <a:extLst>
              <a:ext uri="{FF2B5EF4-FFF2-40B4-BE49-F238E27FC236}">
                <a16:creationId xmlns:a16="http://schemas.microsoft.com/office/drawing/2014/main" id="{8177D61D-B636-6549-91F4-3FDFF7E8C881}"/>
              </a:ext>
            </a:extLst>
          </p:cNvPr>
          <p:cNvSpPr txBox="1"/>
          <p:nvPr/>
        </p:nvSpPr>
        <p:spPr>
          <a:xfrm>
            <a:off x="3319139" y="4796280"/>
            <a:ext cx="974947" cy="369332"/>
          </a:xfrm>
          <a:prstGeom prst="rect">
            <a:avLst/>
          </a:prstGeom>
          <a:noFill/>
        </p:spPr>
        <p:txBody>
          <a:bodyPr wrap="none" rtlCol="0">
            <a:spAutoFit/>
          </a:bodyPr>
          <a:lstStyle/>
          <a:p>
            <a:r>
              <a:rPr lang="en-US" b="1" dirty="0">
                <a:solidFill>
                  <a:schemeClr val="accent2"/>
                </a:solidFill>
              </a:rPr>
              <a:t>M=25.0</a:t>
            </a:r>
          </a:p>
        </p:txBody>
      </p:sp>
      <p:sp>
        <p:nvSpPr>
          <p:cNvPr id="5" name="TextBox 4">
            <a:extLst>
              <a:ext uri="{FF2B5EF4-FFF2-40B4-BE49-F238E27FC236}">
                <a16:creationId xmlns:a16="http://schemas.microsoft.com/office/drawing/2014/main" id="{E6C1AEDD-A98D-1240-B93A-E8C46C44282A}"/>
              </a:ext>
            </a:extLst>
          </p:cNvPr>
          <p:cNvSpPr txBox="1"/>
          <p:nvPr/>
        </p:nvSpPr>
        <p:spPr>
          <a:xfrm>
            <a:off x="5139891" y="929714"/>
            <a:ext cx="3018840" cy="1384995"/>
          </a:xfrm>
          <a:prstGeom prst="rect">
            <a:avLst/>
          </a:prstGeom>
          <a:noFill/>
        </p:spPr>
        <p:txBody>
          <a:bodyPr wrap="none" rtlCol="0">
            <a:spAutoFit/>
          </a:bodyPr>
          <a:lstStyle/>
          <a:p>
            <a:r>
              <a:rPr lang="en-US" sz="2800" b="1" dirty="0" err="1">
                <a:ln w="10541" cmpd="sng">
                  <a:noFill/>
                  <a:prstDash val="solid"/>
                </a:ln>
                <a:solidFill>
                  <a:schemeClr val="accent2"/>
                </a:solidFill>
              </a:rPr>
              <a:t>FiveVegetables</a:t>
            </a:r>
            <a:r>
              <a:rPr lang="en-US" sz="2800" b="1" dirty="0">
                <a:ln w="10541" cmpd="sng">
                  <a:noFill/>
                  <a:prstDash val="solid"/>
                </a:ln>
                <a:solidFill>
                  <a:schemeClr val="accent2"/>
                </a:solidFill>
              </a:rPr>
              <a:t> = </a:t>
            </a:r>
          </a:p>
          <a:p>
            <a:r>
              <a:rPr lang="en-US" sz="2800" b="1" dirty="0">
                <a:ln w="10541" cmpd="sng">
                  <a:noFill/>
                  <a:prstDash val="solid"/>
                </a:ln>
                <a:solidFill>
                  <a:schemeClr val="accent1"/>
                </a:solidFill>
              </a:rPr>
              <a:t>mean</a:t>
            </a:r>
            <a:r>
              <a:rPr lang="en-US" sz="2800" b="1" dirty="0">
                <a:ln w="10541" cmpd="sng">
                  <a:noFill/>
                  <a:prstDash val="solid"/>
                </a:ln>
                <a:solidFill>
                  <a:schemeClr val="accent2"/>
                </a:solidFill>
              </a:rPr>
              <a:t> + other stuff</a:t>
            </a:r>
          </a:p>
          <a:p>
            <a:endParaRPr lang="en-US" sz="2800" dirty="0"/>
          </a:p>
        </p:txBody>
      </p:sp>
      <p:sp>
        <p:nvSpPr>
          <p:cNvPr id="10" name="TextBox 9">
            <a:extLst>
              <a:ext uri="{FF2B5EF4-FFF2-40B4-BE49-F238E27FC236}">
                <a16:creationId xmlns:a16="http://schemas.microsoft.com/office/drawing/2014/main" id="{9EFA2E25-9730-6146-8454-E1E0F14B6E61}"/>
              </a:ext>
            </a:extLst>
          </p:cNvPr>
          <p:cNvSpPr txBox="1"/>
          <p:nvPr/>
        </p:nvSpPr>
        <p:spPr>
          <a:xfrm>
            <a:off x="5139891" y="5165612"/>
            <a:ext cx="3666453" cy="1384995"/>
          </a:xfrm>
          <a:prstGeom prst="rect">
            <a:avLst/>
          </a:prstGeom>
          <a:noFill/>
        </p:spPr>
        <p:txBody>
          <a:bodyPr wrap="none" rtlCol="0">
            <a:spAutoFit/>
          </a:bodyPr>
          <a:lstStyle/>
          <a:p>
            <a:r>
              <a:rPr lang="en-US" sz="2800" b="1" dirty="0" err="1">
                <a:ln w="10541" cmpd="sng">
                  <a:noFill/>
                  <a:prstDash val="solid"/>
                </a:ln>
                <a:solidFill>
                  <a:schemeClr val="accent2"/>
                </a:solidFill>
              </a:rPr>
              <a:t>FiveVegetables</a:t>
            </a:r>
            <a:r>
              <a:rPr lang="en-US" sz="2800" b="1" dirty="0">
                <a:ln w="10541" cmpd="sng">
                  <a:noFill/>
                  <a:prstDash val="solid"/>
                </a:ln>
                <a:solidFill>
                  <a:schemeClr val="accent2"/>
                </a:solidFill>
              </a:rPr>
              <a:t> = </a:t>
            </a:r>
          </a:p>
          <a:p>
            <a:r>
              <a:rPr lang="en-US" sz="2800" b="1" dirty="0">
                <a:ln w="10541" cmpd="sng">
                  <a:noFill/>
                  <a:prstDash val="solid"/>
                </a:ln>
                <a:solidFill>
                  <a:schemeClr val="accent2"/>
                </a:solidFill>
              </a:rPr>
              <a:t>Pres2008 + other stuff</a:t>
            </a:r>
          </a:p>
          <a:p>
            <a:endParaRPr lang="en-US" sz="2800" dirty="0"/>
          </a:p>
        </p:txBody>
      </p:sp>
      <p:sp>
        <p:nvSpPr>
          <p:cNvPr id="11" name="TextBox 10">
            <a:extLst>
              <a:ext uri="{FF2B5EF4-FFF2-40B4-BE49-F238E27FC236}">
                <a16:creationId xmlns:a16="http://schemas.microsoft.com/office/drawing/2014/main" id="{0A040F3B-A143-F44A-B7D8-F624B78D58A6}"/>
              </a:ext>
            </a:extLst>
          </p:cNvPr>
          <p:cNvSpPr txBox="1"/>
          <p:nvPr/>
        </p:nvSpPr>
        <p:spPr>
          <a:xfrm>
            <a:off x="5139891" y="4596225"/>
            <a:ext cx="3590342" cy="400110"/>
          </a:xfrm>
          <a:prstGeom prst="rect">
            <a:avLst/>
          </a:prstGeom>
          <a:noFill/>
        </p:spPr>
        <p:txBody>
          <a:bodyPr wrap="none" rtlCol="0">
            <a:spAutoFit/>
          </a:bodyPr>
          <a:lstStyle/>
          <a:p>
            <a:r>
              <a:rPr lang="en-US" sz="2000" b="1" i="1" dirty="0"/>
              <a:t>reduce error = explain variation</a:t>
            </a:r>
          </a:p>
        </p:txBody>
      </p:sp>
    </p:spTree>
    <p:extLst>
      <p:ext uri="{BB962C8B-B14F-4D97-AF65-F5344CB8AC3E}">
        <p14:creationId xmlns:p14="http://schemas.microsoft.com/office/powerpoint/2010/main" val="396719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354A-6D1D-C444-ACC7-9AC938899A80}"/>
              </a:ext>
            </a:extLst>
          </p:cNvPr>
          <p:cNvSpPr>
            <a:spLocks noGrp="1"/>
          </p:cNvSpPr>
          <p:nvPr>
            <p:ph type="title"/>
          </p:nvPr>
        </p:nvSpPr>
        <p:spPr/>
        <p:txBody>
          <a:bodyPr/>
          <a:lstStyle/>
          <a:p>
            <a:r>
              <a:rPr lang="en-US" dirty="0"/>
              <a:t>Notation for the Empty Model</a:t>
            </a:r>
          </a:p>
        </p:txBody>
      </p:sp>
      <p:pic>
        <p:nvPicPr>
          <p:cNvPr id="4" name="Picture 3">
            <a:extLst>
              <a:ext uri="{FF2B5EF4-FFF2-40B4-BE49-F238E27FC236}">
                <a16:creationId xmlns:a16="http://schemas.microsoft.com/office/drawing/2014/main" id="{263A9880-48B9-0D45-AA66-342A8750DECB}"/>
              </a:ext>
            </a:extLst>
          </p:cNvPr>
          <p:cNvPicPr>
            <a:picLocks noChangeAspect="1"/>
          </p:cNvPicPr>
          <p:nvPr/>
        </p:nvPicPr>
        <p:blipFill>
          <a:blip r:embed="rId3"/>
          <a:stretch>
            <a:fillRect/>
          </a:stretch>
        </p:blipFill>
        <p:spPr>
          <a:xfrm>
            <a:off x="4054678" y="2798764"/>
            <a:ext cx="3164239" cy="2437319"/>
          </a:xfrm>
          <a:prstGeom prst="rect">
            <a:avLst/>
          </a:prstGeom>
        </p:spPr>
      </p:pic>
      <p:sp>
        <p:nvSpPr>
          <p:cNvPr id="5" name="Rectangle 4">
            <a:extLst>
              <a:ext uri="{FF2B5EF4-FFF2-40B4-BE49-F238E27FC236}">
                <a16:creationId xmlns:a16="http://schemas.microsoft.com/office/drawing/2014/main" id="{242694E1-D43C-064E-9057-660B1C25BFA5}"/>
              </a:ext>
            </a:extLst>
          </p:cNvPr>
          <p:cNvSpPr/>
          <p:nvPr/>
        </p:nvSpPr>
        <p:spPr>
          <a:xfrm>
            <a:off x="1081257" y="2264463"/>
            <a:ext cx="1608712" cy="646331"/>
          </a:xfrm>
          <a:prstGeom prst="rect">
            <a:avLst/>
          </a:prstGeom>
          <a:noFill/>
        </p:spPr>
        <p:txBody>
          <a:bodyPr wrap="square">
            <a:spAutoFit/>
          </a:bodyPr>
          <a:lstStyle/>
          <a:p>
            <a:pPr>
              <a:defRPr/>
            </a:pPr>
            <a:r>
              <a:rPr lang="en-US" sz="3600" b="1" dirty="0">
                <a:ln w="10541" cmpd="sng">
                  <a:noFill/>
                  <a:prstDash val="solid"/>
                </a:ln>
                <a:solidFill>
                  <a:schemeClr val="accent2"/>
                </a:solidFill>
              </a:rPr>
              <a:t>model</a:t>
            </a:r>
          </a:p>
        </p:txBody>
      </p:sp>
      <p:sp>
        <p:nvSpPr>
          <p:cNvPr id="6" name="Rectangle 5">
            <a:extLst>
              <a:ext uri="{FF2B5EF4-FFF2-40B4-BE49-F238E27FC236}">
                <a16:creationId xmlns:a16="http://schemas.microsoft.com/office/drawing/2014/main" id="{7455E4C6-7D25-EC48-82CC-BC9EB428AD84}"/>
              </a:ext>
            </a:extLst>
          </p:cNvPr>
          <p:cNvSpPr/>
          <p:nvPr/>
        </p:nvSpPr>
        <p:spPr>
          <a:xfrm>
            <a:off x="4054678" y="2264463"/>
            <a:ext cx="4168842" cy="646331"/>
          </a:xfrm>
          <a:prstGeom prst="rect">
            <a:avLst/>
          </a:prstGeom>
          <a:noFill/>
        </p:spPr>
        <p:txBody>
          <a:bodyPr wrap="square">
            <a:spAutoFit/>
          </a:bodyPr>
          <a:lstStyle/>
          <a:p>
            <a:pPr>
              <a:defRPr/>
            </a:pPr>
            <a:r>
              <a:rPr lang="en-US" sz="3600" b="1" dirty="0">
                <a:ln w="10541" cmpd="sng">
                  <a:noFill/>
                  <a:prstDash val="solid"/>
                </a:ln>
                <a:solidFill>
                  <a:schemeClr val="accent2"/>
                </a:solidFill>
              </a:rPr>
              <a:t>data=model + error</a:t>
            </a:r>
          </a:p>
        </p:txBody>
      </p:sp>
      <p:sp>
        <p:nvSpPr>
          <p:cNvPr id="7" name="Rectangle 6">
            <a:extLst>
              <a:ext uri="{FF2B5EF4-FFF2-40B4-BE49-F238E27FC236}">
                <a16:creationId xmlns:a16="http://schemas.microsoft.com/office/drawing/2014/main" id="{7E061FF2-E2C5-8F44-A75E-1F02B04523F7}"/>
              </a:ext>
            </a:extLst>
          </p:cNvPr>
          <p:cNvSpPr/>
          <p:nvPr/>
        </p:nvSpPr>
        <p:spPr>
          <a:xfrm>
            <a:off x="5973776" y="5466956"/>
            <a:ext cx="2490281"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used for any one-parameter model</a:t>
            </a:r>
          </a:p>
        </p:txBody>
      </p:sp>
      <p:cxnSp>
        <p:nvCxnSpPr>
          <p:cNvPr id="9" name="Straight Arrow Connector 8">
            <a:extLst>
              <a:ext uri="{FF2B5EF4-FFF2-40B4-BE49-F238E27FC236}">
                <a16:creationId xmlns:a16="http://schemas.microsoft.com/office/drawing/2014/main" id="{A789E897-F248-D34D-A2BD-688483467D67}"/>
              </a:ext>
            </a:extLst>
          </p:cNvPr>
          <p:cNvCxnSpPr>
            <a:stCxn id="7" idx="0"/>
          </p:cNvCxnSpPr>
          <p:nvPr/>
        </p:nvCxnSpPr>
        <p:spPr>
          <a:xfrm flipH="1" flipV="1">
            <a:off x="5973776" y="4922196"/>
            <a:ext cx="1245141" cy="54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6E979F7-7721-BA46-B82E-3B844C997848}"/>
              </a:ext>
            </a:extLst>
          </p:cNvPr>
          <p:cNvPicPr>
            <a:picLocks noChangeAspect="1"/>
          </p:cNvPicPr>
          <p:nvPr/>
        </p:nvPicPr>
        <p:blipFill>
          <a:blip r:embed="rId4"/>
          <a:stretch>
            <a:fillRect/>
          </a:stretch>
        </p:blipFill>
        <p:spPr>
          <a:xfrm>
            <a:off x="917093" y="2798762"/>
            <a:ext cx="2015979" cy="2344162"/>
          </a:xfrm>
          <a:prstGeom prst="rect">
            <a:avLst/>
          </a:prstGeom>
        </p:spPr>
      </p:pic>
      <p:sp>
        <p:nvSpPr>
          <p:cNvPr id="11" name="Rectangle 10">
            <a:extLst>
              <a:ext uri="{FF2B5EF4-FFF2-40B4-BE49-F238E27FC236}">
                <a16:creationId xmlns:a16="http://schemas.microsoft.com/office/drawing/2014/main" id="{37BF6B36-A00B-B54C-B3F0-4636AE8BEFB8}"/>
              </a:ext>
            </a:extLst>
          </p:cNvPr>
          <p:cNvSpPr/>
          <p:nvPr/>
        </p:nvSpPr>
        <p:spPr>
          <a:xfrm>
            <a:off x="628650" y="1490943"/>
            <a:ext cx="7738352" cy="646331"/>
          </a:xfrm>
          <a:prstGeom prst="rect">
            <a:avLst/>
          </a:prstGeom>
          <a:noFill/>
        </p:spPr>
        <p:txBody>
          <a:bodyPr wrap="square">
            <a:spAutoFit/>
          </a:bodyPr>
          <a:lstStyle/>
          <a:p>
            <a:pPr>
              <a:defRPr/>
            </a:pPr>
            <a:r>
              <a:rPr lang="en-US" sz="3600" b="1" dirty="0" err="1">
                <a:ln w="10541" cmpd="sng">
                  <a:noFill/>
                  <a:prstDash val="solid"/>
                </a:ln>
                <a:solidFill>
                  <a:schemeClr val="accent1"/>
                </a:solidFill>
              </a:rPr>
              <a:t>FiveVegetables</a:t>
            </a:r>
            <a:r>
              <a:rPr lang="en-US" sz="3600" b="1" dirty="0">
                <a:ln w="10541" cmpd="sng">
                  <a:noFill/>
                  <a:prstDash val="solid"/>
                </a:ln>
                <a:solidFill>
                  <a:schemeClr val="accent1"/>
                </a:solidFill>
              </a:rPr>
              <a:t> = mean + other stuff</a:t>
            </a:r>
          </a:p>
        </p:txBody>
      </p:sp>
    </p:spTree>
    <p:extLst>
      <p:ext uri="{BB962C8B-B14F-4D97-AF65-F5344CB8AC3E}">
        <p14:creationId xmlns:p14="http://schemas.microsoft.com/office/powerpoint/2010/main" val="380612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88553" y="1135518"/>
            <a:ext cx="5020238" cy="4313171"/>
            <a:chOff x="2259103" y="2351329"/>
            <a:chExt cx="5020238" cy="4313171"/>
          </a:xfrm>
        </p:grpSpPr>
        <p:sp>
          <p:nvSpPr>
            <p:cNvPr id="4" name="Oval 3"/>
            <p:cNvSpPr/>
            <p:nvPr/>
          </p:nvSpPr>
          <p:spPr>
            <a:xfrm>
              <a:off x="3021103" y="2351329"/>
              <a:ext cx="3514165" cy="3514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850302" y="480873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Data / Sample</a:t>
              </a:r>
            </a:p>
          </p:txBody>
        </p:sp>
        <p:sp>
          <p:nvSpPr>
            <p:cNvPr id="8" name="Freeform 7"/>
            <p:cNvSpPr/>
            <p:nvPr/>
          </p:nvSpPr>
          <p:spPr>
            <a:xfrm>
              <a:off x="5423573" y="2531709"/>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Sampling</a:t>
              </a:r>
            </a:p>
            <a:p>
              <a:pPr lvl="0" algn="ctr" defTabSz="933450">
                <a:lnSpc>
                  <a:spcPct val="90000"/>
                </a:lnSpc>
                <a:spcBef>
                  <a:spcPct val="0"/>
                </a:spcBef>
                <a:spcAft>
                  <a:spcPct val="35000"/>
                </a:spcAft>
              </a:pPr>
              <a:r>
                <a:rPr lang="en-US" sz="2100" b="1" dirty="0">
                  <a:solidFill>
                    <a:schemeClr val="bg1"/>
                  </a:solidFill>
                </a:rPr>
                <a:t>Distribution</a:t>
              </a:r>
              <a:endParaRPr lang="en-US" sz="2100" b="1" kern="1200" dirty="0">
                <a:solidFill>
                  <a:schemeClr val="bg1"/>
                </a:solidFill>
              </a:endParaRPr>
            </a:p>
          </p:txBody>
        </p:sp>
        <p:sp>
          <p:nvSpPr>
            <p:cNvPr id="9" name="Freeform 8"/>
            <p:cNvSpPr/>
            <p:nvPr/>
          </p:nvSpPr>
          <p:spPr>
            <a:xfrm>
              <a:off x="2259103" y="246779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DGP</a:t>
              </a:r>
            </a:p>
            <a:p>
              <a:pPr lvl="0" algn="ctr" defTabSz="933450">
                <a:lnSpc>
                  <a:spcPct val="90000"/>
                </a:lnSpc>
                <a:spcBef>
                  <a:spcPct val="0"/>
                </a:spcBef>
                <a:spcAft>
                  <a:spcPct val="35000"/>
                </a:spcAft>
              </a:pPr>
              <a:r>
                <a:rPr lang="en-US" sz="2100" b="1" kern="1200" dirty="0">
                  <a:solidFill>
                    <a:schemeClr val="bg1"/>
                  </a:solidFill>
                </a:rPr>
                <a:t>Population</a:t>
              </a:r>
            </a:p>
          </p:txBody>
        </p:sp>
        <p:sp>
          <p:nvSpPr>
            <p:cNvPr id="6" name="Freeform 5"/>
            <p:cNvSpPr/>
            <p:nvPr/>
          </p:nvSpPr>
          <p:spPr>
            <a:xfrm>
              <a:off x="3742704" y="3039828"/>
              <a:ext cx="2070965" cy="2070965"/>
            </a:xfrm>
            <a:custGeom>
              <a:avLst/>
              <a:gdLst>
                <a:gd name="connsiteX0" fmla="*/ 0 w 2070965"/>
                <a:gd name="connsiteY0" fmla="*/ 1035483 h 2070965"/>
                <a:gd name="connsiteX1" fmla="*/ 1035483 w 2070965"/>
                <a:gd name="connsiteY1" fmla="*/ 0 h 2070965"/>
                <a:gd name="connsiteX2" fmla="*/ 2070966 w 2070965"/>
                <a:gd name="connsiteY2" fmla="*/ 1035483 h 2070965"/>
                <a:gd name="connsiteX3" fmla="*/ 1035483 w 2070965"/>
                <a:gd name="connsiteY3" fmla="*/ 2070966 h 2070965"/>
                <a:gd name="connsiteX4" fmla="*/ 0 w 2070965"/>
                <a:gd name="connsiteY4" fmla="*/ 1035483 h 207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65" h="2070965">
                  <a:moveTo>
                    <a:pt x="0" y="1035483"/>
                  </a:moveTo>
                  <a:cubicBezTo>
                    <a:pt x="0" y="463602"/>
                    <a:pt x="463602" y="0"/>
                    <a:pt x="1035483" y="0"/>
                  </a:cubicBezTo>
                  <a:cubicBezTo>
                    <a:pt x="1607364" y="0"/>
                    <a:pt x="2070966" y="463602"/>
                    <a:pt x="2070966" y="1035483"/>
                  </a:cubicBezTo>
                  <a:cubicBezTo>
                    <a:pt x="2070966" y="1607364"/>
                    <a:pt x="1607364" y="2070966"/>
                    <a:pt x="1035483" y="2070966"/>
                  </a:cubicBezTo>
                  <a:cubicBezTo>
                    <a:pt x="463602" y="2070966"/>
                    <a:pt x="0" y="1607364"/>
                    <a:pt x="0" y="1035483"/>
                  </a:cubicBezTo>
                  <a:close/>
                </a:path>
              </a:pathLst>
            </a:custGeom>
            <a:solidFill>
              <a:schemeClr val="accent3">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336306" tIns="336306" rIns="336306" bIns="336306" numCol="1" spcCol="1270" anchor="ctr" anchorCtr="0">
              <a:noAutofit/>
            </a:bodyPr>
            <a:lstStyle/>
            <a:p>
              <a:pPr lvl="0" algn="ctr" defTabSz="1155700">
                <a:lnSpc>
                  <a:spcPct val="90000"/>
                </a:lnSpc>
                <a:spcBef>
                  <a:spcPct val="0"/>
                </a:spcBef>
                <a:spcAft>
                  <a:spcPct val="35000"/>
                </a:spcAft>
              </a:pPr>
              <a:r>
                <a:rPr lang="en-US" sz="2600" b="1" kern="1200" dirty="0"/>
                <a:t>Statistical Model</a:t>
              </a:r>
            </a:p>
          </p:txBody>
        </p:sp>
      </p:grpSp>
      <p:sp>
        <p:nvSpPr>
          <p:cNvPr id="11" name="Rectangle 10"/>
          <p:cNvSpPr/>
          <p:nvPr/>
        </p:nvSpPr>
        <p:spPr>
          <a:xfrm>
            <a:off x="830990" y="3224212"/>
            <a:ext cx="3285447" cy="2123658"/>
          </a:xfrm>
          <a:prstGeom prst="rect">
            <a:avLst/>
          </a:prstGeom>
          <a:noFill/>
        </p:spPr>
        <p:txBody>
          <a:bodyPr wrap="square">
            <a:spAutoFit/>
          </a:bodyPr>
          <a:lstStyle/>
          <a:p>
            <a:pPr>
              <a:defRPr/>
            </a:pPr>
            <a:r>
              <a:rPr lang="en-US" sz="4400" b="1" dirty="0">
                <a:ln w="10541" cmpd="sng">
                  <a:noFill/>
                  <a:prstDash val="solid"/>
                </a:ln>
                <a:solidFill>
                  <a:schemeClr val="accent2"/>
                </a:solidFill>
              </a:rPr>
              <a:t>Parameters </a:t>
            </a:r>
            <a:r>
              <a:rPr lang="en-US" sz="4400" b="1">
                <a:ln w="10541" cmpd="sng">
                  <a:noFill/>
                  <a:prstDash val="solid"/>
                </a:ln>
                <a:solidFill>
                  <a:schemeClr val="accent2"/>
                </a:solidFill>
              </a:rPr>
              <a:t>and Statistics</a:t>
            </a:r>
            <a:endParaRPr lang="en-US" sz="4400" b="1" dirty="0">
              <a:ln w="10541" cmpd="sng">
                <a:noFill/>
                <a:prstDash val="solid"/>
              </a:ln>
              <a:solidFill>
                <a:schemeClr val="accent2"/>
              </a:solidFill>
            </a:endParaRPr>
          </a:p>
        </p:txBody>
      </p:sp>
      <p:pic>
        <p:nvPicPr>
          <p:cNvPr id="16" name="Picture 15">
            <a:extLst>
              <a:ext uri="{FF2B5EF4-FFF2-40B4-BE49-F238E27FC236}">
                <a16:creationId xmlns:a16="http://schemas.microsoft.com/office/drawing/2014/main" id="{EE029E7C-5BC4-E84E-8C12-4B7BEC298C6D}"/>
              </a:ext>
            </a:extLst>
          </p:cNvPr>
          <p:cNvPicPr>
            <a:picLocks noChangeAspect="1"/>
          </p:cNvPicPr>
          <p:nvPr/>
        </p:nvPicPr>
        <p:blipFill>
          <a:blip r:embed="rId3"/>
          <a:stretch>
            <a:fillRect/>
          </a:stretch>
        </p:blipFill>
        <p:spPr>
          <a:xfrm>
            <a:off x="1066567" y="1609133"/>
            <a:ext cx="1993390" cy="429768"/>
          </a:xfrm>
          <a:prstGeom prst="rect">
            <a:avLst/>
          </a:prstGeom>
        </p:spPr>
      </p:pic>
      <p:pic>
        <p:nvPicPr>
          <p:cNvPr id="17" name="Picture 16">
            <a:extLst>
              <a:ext uri="{FF2B5EF4-FFF2-40B4-BE49-F238E27FC236}">
                <a16:creationId xmlns:a16="http://schemas.microsoft.com/office/drawing/2014/main" id="{F5682D87-C8B4-9D42-AFB0-F5F4ECD590CB}"/>
              </a:ext>
            </a:extLst>
          </p:cNvPr>
          <p:cNvPicPr>
            <a:picLocks noChangeAspect="1"/>
          </p:cNvPicPr>
          <p:nvPr/>
        </p:nvPicPr>
        <p:blipFill>
          <a:blip r:embed="rId4"/>
          <a:stretch>
            <a:fillRect/>
          </a:stretch>
        </p:blipFill>
        <p:spPr>
          <a:xfrm>
            <a:off x="6657916" y="4957680"/>
            <a:ext cx="1828800" cy="452845"/>
          </a:xfrm>
          <a:prstGeom prst="rect">
            <a:avLst/>
          </a:prstGeom>
        </p:spPr>
      </p:pic>
    </p:spTree>
    <p:extLst>
      <p:ext uri="{BB962C8B-B14F-4D97-AF65-F5344CB8AC3E}">
        <p14:creationId xmlns:p14="http://schemas.microsoft.com/office/powerpoint/2010/main" val="400759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88553" y="1135518"/>
            <a:ext cx="5020238" cy="4313171"/>
            <a:chOff x="2259103" y="2351329"/>
            <a:chExt cx="5020238" cy="4313171"/>
          </a:xfrm>
        </p:grpSpPr>
        <p:sp>
          <p:nvSpPr>
            <p:cNvPr id="4" name="Oval 3"/>
            <p:cNvSpPr/>
            <p:nvPr/>
          </p:nvSpPr>
          <p:spPr>
            <a:xfrm>
              <a:off x="3021103" y="2351329"/>
              <a:ext cx="3514165" cy="3514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850302" y="480873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Data / Sample</a:t>
              </a:r>
            </a:p>
          </p:txBody>
        </p:sp>
        <p:sp>
          <p:nvSpPr>
            <p:cNvPr id="8" name="Freeform 7"/>
            <p:cNvSpPr/>
            <p:nvPr/>
          </p:nvSpPr>
          <p:spPr>
            <a:xfrm>
              <a:off x="5423573" y="2531709"/>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Sampling</a:t>
              </a:r>
            </a:p>
            <a:p>
              <a:pPr lvl="0" algn="ctr" defTabSz="933450">
                <a:lnSpc>
                  <a:spcPct val="90000"/>
                </a:lnSpc>
                <a:spcBef>
                  <a:spcPct val="0"/>
                </a:spcBef>
                <a:spcAft>
                  <a:spcPct val="35000"/>
                </a:spcAft>
              </a:pPr>
              <a:r>
                <a:rPr lang="en-US" sz="2100" b="1" dirty="0">
                  <a:solidFill>
                    <a:schemeClr val="bg1"/>
                  </a:solidFill>
                </a:rPr>
                <a:t>Distribution</a:t>
              </a:r>
              <a:endParaRPr lang="en-US" sz="2100" b="1" kern="1200" dirty="0">
                <a:solidFill>
                  <a:schemeClr val="bg1"/>
                </a:solidFill>
              </a:endParaRPr>
            </a:p>
          </p:txBody>
        </p:sp>
        <p:sp>
          <p:nvSpPr>
            <p:cNvPr id="9" name="Freeform 8"/>
            <p:cNvSpPr/>
            <p:nvPr/>
          </p:nvSpPr>
          <p:spPr>
            <a:xfrm>
              <a:off x="2259103" y="246779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2100" b="1" kern="1200" dirty="0">
                  <a:solidFill>
                    <a:schemeClr val="bg1"/>
                  </a:solidFill>
                </a:rPr>
                <a:t>DGP</a:t>
              </a:r>
            </a:p>
            <a:p>
              <a:pPr lvl="0" algn="ctr" defTabSz="933450">
                <a:lnSpc>
                  <a:spcPct val="90000"/>
                </a:lnSpc>
                <a:spcBef>
                  <a:spcPct val="0"/>
                </a:spcBef>
                <a:spcAft>
                  <a:spcPct val="35000"/>
                </a:spcAft>
              </a:pPr>
              <a:r>
                <a:rPr lang="en-US" sz="2100" b="1" kern="1200" dirty="0">
                  <a:solidFill>
                    <a:schemeClr val="bg1"/>
                  </a:solidFill>
                </a:rPr>
                <a:t>Population</a:t>
              </a:r>
            </a:p>
          </p:txBody>
        </p:sp>
        <p:sp>
          <p:nvSpPr>
            <p:cNvPr id="6" name="Freeform 5"/>
            <p:cNvSpPr/>
            <p:nvPr/>
          </p:nvSpPr>
          <p:spPr>
            <a:xfrm>
              <a:off x="3742704" y="3039828"/>
              <a:ext cx="2070965" cy="2070965"/>
            </a:xfrm>
            <a:custGeom>
              <a:avLst/>
              <a:gdLst>
                <a:gd name="connsiteX0" fmla="*/ 0 w 2070965"/>
                <a:gd name="connsiteY0" fmla="*/ 1035483 h 2070965"/>
                <a:gd name="connsiteX1" fmla="*/ 1035483 w 2070965"/>
                <a:gd name="connsiteY1" fmla="*/ 0 h 2070965"/>
                <a:gd name="connsiteX2" fmla="*/ 2070966 w 2070965"/>
                <a:gd name="connsiteY2" fmla="*/ 1035483 h 2070965"/>
                <a:gd name="connsiteX3" fmla="*/ 1035483 w 2070965"/>
                <a:gd name="connsiteY3" fmla="*/ 2070966 h 2070965"/>
                <a:gd name="connsiteX4" fmla="*/ 0 w 2070965"/>
                <a:gd name="connsiteY4" fmla="*/ 1035483 h 207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65" h="2070965">
                  <a:moveTo>
                    <a:pt x="0" y="1035483"/>
                  </a:moveTo>
                  <a:cubicBezTo>
                    <a:pt x="0" y="463602"/>
                    <a:pt x="463602" y="0"/>
                    <a:pt x="1035483" y="0"/>
                  </a:cubicBezTo>
                  <a:cubicBezTo>
                    <a:pt x="1607364" y="0"/>
                    <a:pt x="2070966" y="463602"/>
                    <a:pt x="2070966" y="1035483"/>
                  </a:cubicBezTo>
                  <a:cubicBezTo>
                    <a:pt x="2070966" y="1607364"/>
                    <a:pt x="1607364" y="2070966"/>
                    <a:pt x="1035483" y="2070966"/>
                  </a:cubicBezTo>
                  <a:cubicBezTo>
                    <a:pt x="463602" y="2070966"/>
                    <a:pt x="0" y="1607364"/>
                    <a:pt x="0" y="1035483"/>
                  </a:cubicBezTo>
                  <a:close/>
                </a:path>
              </a:pathLst>
            </a:custGeom>
            <a:solidFill>
              <a:schemeClr val="accent3">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336306" tIns="336306" rIns="336306" bIns="336306" numCol="1" spcCol="1270" anchor="ctr" anchorCtr="0">
              <a:noAutofit/>
            </a:bodyPr>
            <a:lstStyle/>
            <a:p>
              <a:pPr lvl="0" algn="ctr" defTabSz="1155700">
                <a:lnSpc>
                  <a:spcPct val="90000"/>
                </a:lnSpc>
                <a:spcBef>
                  <a:spcPct val="0"/>
                </a:spcBef>
                <a:spcAft>
                  <a:spcPct val="35000"/>
                </a:spcAft>
              </a:pPr>
              <a:r>
                <a:rPr lang="en-US" sz="2600" b="1" kern="1200" dirty="0"/>
                <a:t>Statistical Model</a:t>
              </a:r>
            </a:p>
          </p:txBody>
        </p:sp>
      </p:grpSp>
      <p:sp>
        <p:nvSpPr>
          <p:cNvPr id="11" name="Rectangle 10"/>
          <p:cNvSpPr/>
          <p:nvPr/>
        </p:nvSpPr>
        <p:spPr>
          <a:xfrm>
            <a:off x="1200630" y="3614054"/>
            <a:ext cx="3285447" cy="2123658"/>
          </a:xfrm>
          <a:prstGeom prst="rect">
            <a:avLst/>
          </a:prstGeom>
          <a:noFill/>
        </p:spPr>
        <p:txBody>
          <a:bodyPr wrap="square">
            <a:spAutoFit/>
          </a:bodyPr>
          <a:lstStyle/>
          <a:p>
            <a:pPr>
              <a:defRPr/>
            </a:pPr>
            <a:r>
              <a:rPr lang="en-US" sz="4400" b="1" dirty="0">
                <a:ln w="10541" cmpd="sng">
                  <a:noFill/>
                  <a:prstDash val="solid"/>
                </a:ln>
                <a:solidFill>
                  <a:schemeClr val="accent2"/>
                </a:solidFill>
              </a:rPr>
              <a:t>General versus Specific</a:t>
            </a:r>
          </a:p>
        </p:txBody>
      </p:sp>
      <p:pic>
        <p:nvPicPr>
          <p:cNvPr id="12" name="Picture 11">
            <a:extLst>
              <a:ext uri="{FF2B5EF4-FFF2-40B4-BE49-F238E27FC236}">
                <a16:creationId xmlns:a16="http://schemas.microsoft.com/office/drawing/2014/main" id="{63D0194F-67C9-1E4C-9FA7-F030BA554F8B}"/>
              </a:ext>
            </a:extLst>
          </p:cNvPr>
          <p:cNvPicPr>
            <a:picLocks noChangeAspect="1"/>
          </p:cNvPicPr>
          <p:nvPr/>
        </p:nvPicPr>
        <p:blipFill>
          <a:blip r:embed="rId3"/>
          <a:stretch>
            <a:fillRect/>
          </a:stretch>
        </p:blipFill>
        <p:spPr>
          <a:xfrm>
            <a:off x="1066567" y="1609133"/>
            <a:ext cx="1993390" cy="429768"/>
          </a:xfrm>
          <a:prstGeom prst="rect">
            <a:avLst/>
          </a:prstGeom>
        </p:spPr>
      </p:pic>
      <p:pic>
        <p:nvPicPr>
          <p:cNvPr id="13" name="Picture 12">
            <a:extLst>
              <a:ext uri="{FF2B5EF4-FFF2-40B4-BE49-F238E27FC236}">
                <a16:creationId xmlns:a16="http://schemas.microsoft.com/office/drawing/2014/main" id="{46B12A7C-240F-2748-856F-2B67984180FD}"/>
              </a:ext>
            </a:extLst>
          </p:cNvPr>
          <p:cNvPicPr>
            <a:picLocks noChangeAspect="1"/>
          </p:cNvPicPr>
          <p:nvPr/>
        </p:nvPicPr>
        <p:blipFill>
          <a:blip r:embed="rId4"/>
          <a:stretch>
            <a:fillRect/>
          </a:stretch>
        </p:blipFill>
        <p:spPr>
          <a:xfrm>
            <a:off x="1066567" y="2038901"/>
            <a:ext cx="1894117" cy="457200"/>
          </a:xfrm>
          <a:prstGeom prst="rect">
            <a:avLst/>
          </a:prstGeom>
          <a:ln>
            <a:solidFill>
              <a:schemeClr val="accent2"/>
            </a:solidFill>
          </a:ln>
        </p:spPr>
      </p:pic>
      <p:pic>
        <p:nvPicPr>
          <p:cNvPr id="14" name="Picture 13">
            <a:extLst>
              <a:ext uri="{FF2B5EF4-FFF2-40B4-BE49-F238E27FC236}">
                <a16:creationId xmlns:a16="http://schemas.microsoft.com/office/drawing/2014/main" id="{9EE13547-0EEA-FF4F-BD54-31B72306CEA4}"/>
              </a:ext>
            </a:extLst>
          </p:cNvPr>
          <p:cNvPicPr>
            <a:picLocks noChangeAspect="1"/>
          </p:cNvPicPr>
          <p:nvPr/>
        </p:nvPicPr>
        <p:blipFill>
          <a:blip r:embed="rId5"/>
          <a:stretch>
            <a:fillRect/>
          </a:stretch>
        </p:blipFill>
        <p:spPr>
          <a:xfrm>
            <a:off x="6635520" y="5444579"/>
            <a:ext cx="1828800" cy="586266"/>
          </a:xfrm>
          <a:prstGeom prst="rect">
            <a:avLst/>
          </a:prstGeom>
          <a:ln>
            <a:solidFill>
              <a:schemeClr val="accent2"/>
            </a:solidFill>
          </a:ln>
        </p:spPr>
      </p:pic>
      <p:pic>
        <p:nvPicPr>
          <p:cNvPr id="15" name="Picture 14">
            <a:extLst>
              <a:ext uri="{FF2B5EF4-FFF2-40B4-BE49-F238E27FC236}">
                <a16:creationId xmlns:a16="http://schemas.microsoft.com/office/drawing/2014/main" id="{47691D2D-710A-E94B-BEAB-A4559BA35A11}"/>
              </a:ext>
            </a:extLst>
          </p:cNvPr>
          <p:cNvPicPr>
            <a:picLocks noChangeAspect="1"/>
          </p:cNvPicPr>
          <p:nvPr/>
        </p:nvPicPr>
        <p:blipFill>
          <a:blip r:embed="rId6"/>
          <a:stretch>
            <a:fillRect/>
          </a:stretch>
        </p:blipFill>
        <p:spPr>
          <a:xfrm>
            <a:off x="6657916" y="4957680"/>
            <a:ext cx="1828800" cy="452845"/>
          </a:xfrm>
          <a:prstGeom prst="rect">
            <a:avLst/>
          </a:prstGeom>
        </p:spPr>
      </p:pic>
    </p:spTree>
    <p:extLst>
      <p:ext uri="{BB962C8B-B14F-4D97-AF65-F5344CB8AC3E}">
        <p14:creationId xmlns:p14="http://schemas.microsoft.com/office/powerpoint/2010/main" val="2097751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E9B-8C16-0742-A95E-CBF5E34986CC}"/>
              </a:ext>
            </a:extLst>
          </p:cNvPr>
          <p:cNvSpPr>
            <a:spLocks noGrp="1"/>
          </p:cNvSpPr>
          <p:nvPr>
            <p:ph type="title"/>
          </p:nvPr>
        </p:nvSpPr>
        <p:spPr/>
        <p:txBody>
          <a:bodyPr/>
          <a:lstStyle/>
          <a:p>
            <a:r>
              <a:rPr lang="en-US" dirty="0"/>
              <a:t>Key points about models</a:t>
            </a:r>
          </a:p>
        </p:txBody>
      </p:sp>
      <p:sp>
        <p:nvSpPr>
          <p:cNvPr id="3" name="Content Placeholder 2">
            <a:extLst>
              <a:ext uri="{FF2B5EF4-FFF2-40B4-BE49-F238E27FC236}">
                <a16:creationId xmlns:a16="http://schemas.microsoft.com/office/drawing/2014/main" id="{30D9F336-76EF-524D-AB07-03CE5721A292}"/>
              </a:ext>
            </a:extLst>
          </p:cNvPr>
          <p:cNvSpPr>
            <a:spLocks noGrp="1"/>
          </p:cNvSpPr>
          <p:nvPr>
            <p:ph idx="1"/>
          </p:nvPr>
        </p:nvSpPr>
        <p:spPr>
          <a:xfrm>
            <a:off x="628650" y="1825624"/>
            <a:ext cx="4257249" cy="4370459"/>
          </a:xfrm>
        </p:spPr>
        <p:txBody>
          <a:bodyPr/>
          <a:lstStyle/>
          <a:p>
            <a:r>
              <a:rPr lang="en-US" dirty="0"/>
              <a:t>Statistical models constructed from data, but used to model the DGP</a:t>
            </a:r>
          </a:p>
          <a:p>
            <a:r>
              <a:rPr lang="en-US" dirty="0"/>
              <a:t>Models serve two key functions:</a:t>
            </a:r>
          </a:p>
          <a:p>
            <a:pPr lvl="1"/>
            <a:r>
              <a:rPr lang="en-US" dirty="0"/>
              <a:t>Help us understand DGP</a:t>
            </a:r>
          </a:p>
          <a:p>
            <a:pPr lvl="1"/>
            <a:r>
              <a:rPr lang="en-US" dirty="0"/>
              <a:t>Let us make predictions about future observations</a:t>
            </a:r>
          </a:p>
        </p:txBody>
      </p:sp>
      <p:grpSp>
        <p:nvGrpSpPr>
          <p:cNvPr id="4" name="Group 3">
            <a:extLst>
              <a:ext uri="{FF2B5EF4-FFF2-40B4-BE49-F238E27FC236}">
                <a16:creationId xmlns:a16="http://schemas.microsoft.com/office/drawing/2014/main" id="{CE80DA0A-194D-C245-8129-B1280EB9B817}"/>
              </a:ext>
            </a:extLst>
          </p:cNvPr>
          <p:cNvGrpSpPr/>
          <p:nvPr/>
        </p:nvGrpSpPr>
        <p:grpSpPr>
          <a:xfrm>
            <a:off x="4786032" y="1825624"/>
            <a:ext cx="3729318" cy="3204069"/>
            <a:chOff x="2259103" y="2351329"/>
            <a:chExt cx="5020238" cy="4313171"/>
          </a:xfrm>
        </p:grpSpPr>
        <p:sp>
          <p:nvSpPr>
            <p:cNvPr id="5" name="Oval 4">
              <a:extLst>
                <a:ext uri="{FF2B5EF4-FFF2-40B4-BE49-F238E27FC236}">
                  <a16:creationId xmlns:a16="http://schemas.microsoft.com/office/drawing/2014/main" id="{6414CE4B-EC73-D741-AE9D-58252E2A1F52}"/>
                </a:ext>
              </a:extLst>
            </p:cNvPr>
            <p:cNvSpPr/>
            <p:nvPr/>
          </p:nvSpPr>
          <p:spPr>
            <a:xfrm>
              <a:off x="3021103" y="2351329"/>
              <a:ext cx="3514165" cy="3514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reeform 5">
              <a:extLst>
                <a:ext uri="{FF2B5EF4-FFF2-40B4-BE49-F238E27FC236}">
                  <a16:creationId xmlns:a16="http://schemas.microsoft.com/office/drawing/2014/main" id="{7E5DAC79-C7BB-7244-B1C9-1C45D51D071C}"/>
                </a:ext>
              </a:extLst>
            </p:cNvPr>
            <p:cNvSpPr/>
            <p:nvPr/>
          </p:nvSpPr>
          <p:spPr>
            <a:xfrm>
              <a:off x="3850302" y="480873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Data / Sample</a:t>
              </a:r>
            </a:p>
          </p:txBody>
        </p:sp>
        <p:sp>
          <p:nvSpPr>
            <p:cNvPr id="7" name="Freeform 6">
              <a:extLst>
                <a:ext uri="{FF2B5EF4-FFF2-40B4-BE49-F238E27FC236}">
                  <a16:creationId xmlns:a16="http://schemas.microsoft.com/office/drawing/2014/main" id="{BE3B9DE8-2874-8944-AF63-1ED0E149ECD8}"/>
                </a:ext>
              </a:extLst>
            </p:cNvPr>
            <p:cNvSpPr/>
            <p:nvPr/>
          </p:nvSpPr>
          <p:spPr>
            <a:xfrm>
              <a:off x="5423573" y="2531709"/>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Sampling</a:t>
              </a:r>
            </a:p>
            <a:p>
              <a:pPr lvl="0" algn="ctr" defTabSz="933450">
                <a:lnSpc>
                  <a:spcPct val="90000"/>
                </a:lnSpc>
                <a:spcBef>
                  <a:spcPct val="0"/>
                </a:spcBef>
                <a:spcAft>
                  <a:spcPct val="35000"/>
                </a:spcAft>
              </a:pPr>
              <a:r>
                <a:rPr lang="en-US" sz="1200" b="1" dirty="0">
                  <a:solidFill>
                    <a:schemeClr val="bg1"/>
                  </a:solidFill>
                </a:rPr>
                <a:t>Distribution</a:t>
              </a:r>
              <a:endParaRPr lang="en-US" sz="1200" b="1" kern="1200" dirty="0">
                <a:solidFill>
                  <a:schemeClr val="bg1"/>
                </a:solidFill>
              </a:endParaRPr>
            </a:p>
          </p:txBody>
        </p:sp>
        <p:sp>
          <p:nvSpPr>
            <p:cNvPr id="8" name="Freeform 7">
              <a:extLst>
                <a:ext uri="{FF2B5EF4-FFF2-40B4-BE49-F238E27FC236}">
                  <a16:creationId xmlns:a16="http://schemas.microsoft.com/office/drawing/2014/main" id="{9C697A9A-C0D1-394D-80F5-2F2240F932C6}"/>
                </a:ext>
              </a:extLst>
            </p:cNvPr>
            <p:cNvSpPr/>
            <p:nvPr/>
          </p:nvSpPr>
          <p:spPr>
            <a:xfrm>
              <a:off x="2259103" y="246779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DGP</a:t>
              </a:r>
            </a:p>
            <a:p>
              <a:pPr lvl="0" algn="ctr" defTabSz="933450">
                <a:lnSpc>
                  <a:spcPct val="90000"/>
                </a:lnSpc>
                <a:spcBef>
                  <a:spcPct val="0"/>
                </a:spcBef>
                <a:spcAft>
                  <a:spcPct val="35000"/>
                </a:spcAft>
              </a:pPr>
              <a:r>
                <a:rPr lang="en-US" sz="1200" b="1" kern="1200" dirty="0">
                  <a:solidFill>
                    <a:schemeClr val="bg1"/>
                  </a:solidFill>
                </a:rPr>
                <a:t>Population</a:t>
              </a:r>
            </a:p>
          </p:txBody>
        </p:sp>
        <p:sp>
          <p:nvSpPr>
            <p:cNvPr id="9" name="Freeform 8">
              <a:extLst>
                <a:ext uri="{FF2B5EF4-FFF2-40B4-BE49-F238E27FC236}">
                  <a16:creationId xmlns:a16="http://schemas.microsoft.com/office/drawing/2014/main" id="{01A4737A-050F-584B-80C2-2A58978CD2C0}"/>
                </a:ext>
              </a:extLst>
            </p:cNvPr>
            <p:cNvSpPr/>
            <p:nvPr/>
          </p:nvSpPr>
          <p:spPr>
            <a:xfrm>
              <a:off x="3742704" y="3039828"/>
              <a:ext cx="2070965" cy="2070965"/>
            </a:xfrm>
            <a:custGeom>
              <a:avLst/>
              <a:gdLst>
                <a:gd name="connsiteX0" fmla="*/ 0 w 2070965"/>
                <a:gd name="connsiteY0" fmla="*/ 1035483 h 2070965"/>
                <a:gd name="connsiteX1" fmla="*/ 1035483 w 2070965"/>
                <a:gd name="connsiteY1" fmla="*/ 0 h 2070965"/>
                <a:gd name="connsiteX2" fmla="*/ 2070966 w 2070965"/>
                <a:gd name="connsiteY2" fmla="*/ 1035483 h 2070965"/>
                <a:gd name="connsiteX3" fmla="*/ 1035483 w 2070965"/>
                <a:gd name="connsiteY3" fmla="*/ 2070966 h 2070965"/>
                <a:gd name="connsiteX4" fmla="*/ 0 w 2070965"/>
                <a:gd name="connsiteY4" fmla="*/ 1035483 h 207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65" h="2070965">
                  <a:moveTo>
                    <a:pt x="0" y="1035483"/>
                  </a:moveTo>
                  <a:cubicBezTo>
                    <a:pt x="0" y="463602"/>
                    <a:pt x="463602" y="0"/>
                    <a:pt x="1035483" y="0"/>
                  </a:cubicBezTo>
                  <a:cubicBezTo>
                    <a:pt x="1607364" y="0"/>
                    <a:pt x="2070966" y="463602"/>
                    <a:pt x="2070966" y="1035483"/>
                  </a:cubicBezTo>
                  <a:cubicBezTo>
                    <a:pt x="2070966" y="1607364"/>
                    <a:pt x="1607364" y="2070966"/>
                    <a:pt x="1035483" y="2070966"/>
                  </a:cubicBezTo>
                  <a:cubicBezTo>
                    <a:pt x="463602" y="2070966"/>
                    <a:pt x="0" y="1607364"/>
                    <a:pt x="0" y="1035483"/>
                  </a:cubicBezTo>
                  <a:close/>
                </a:path>
              </a:pathLst>
            </a:custGeom>
            <a:solidFill>
              <a:schemeClr val="accent3">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336306" tIns="336306" rIns="336306" bIns="336306" numCol="1" spcCol="1270" anchor="ctr" anchorCtr="0">
              <a:noAutofit/>
            </a:bodyPr>
            <a:lstStyle/>
            <a:p>
              <a:pPr lvl="0" algn="ctr" defTabSz="1155700">
                <a:lnSpc>
                  <a:spcPct val="90000"/>
                </a:lnSpc>
                <a:spcBef>
                  <a:spcPct val="0"/>
                </a:spcBef>
                <a:spcAft>
                  <a:spcPct val="35000"/>
                </a:spcAft>
              </a:pPr>
              <a:r>
                <a:rPr lang="en-US" sz="1400" b="1" kern="1200" dirty="0"/>
                <a:t>Statistical Model</a:t>
              </a:r>
            </a:p>
          </p:txBody>
        </p:sp>
      </p:grpSp>
    </p:spTree>
    <p:extLst>
      <p:ext uri="{BB962C8B-B14F-4D97-AF65-F5344CB8AC3E}">
        <p14:creationId xmlns:p14="http://schemas.microsoft.com/office/powerpoint/2010/main" val="273515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DATA = MODEL + ERROR</a:t>
            </a:r>
          </a:p>
        </p:txBody>
      </p:sp>
      <p:pic>
        <p:nvPicPr>
          <p:cNvPr id="4" name="Picture 3">
            <a:extLst>
              <a:ext uri="{FF2B5EF4-FFF2-40B4-BE49-F238E27FC236}">
                <a16:creationId xmlns:a16="http://schemas.microsoft.com/office/drawing/2014/main" id="{F4E15636-4BDD-6648-86BF-7234DC66A432}"/>
              </a:ext>
            </a:extLst>
          </p:cNvPr>
          <p:cNvPicPr>
            <a:picLocks noChangeAspect="1"/>
          </p:cNvPicPr>
          <p:nvPr/>
        </p:nvPicPr>
        <p:blipFill>
          <a:blip r:embed="rId3"/>
          <a:stretch>
            <a:fillRect/>
          </a:stretch>
        </p:blipFill>
        <p:spPr>
          <a:xfrm>
            <a:off x="3964173" y="3722739"/>
            <a:ext cx="1215654" cy="947636"/>
          </a:xfrm>
          <a:prstGeom prst="rect">
            <a:avLst/>
          </a:prstGeom>
        </p:spPr>
      </p:pic>
    </p:spTree>
    <p:extLst>
      <p:ext uri="{BB962C8B-B14F-4D97-AF65-F5344CB8AC3E}">
        <p14:creationId xmlns:p14="http://schemas.microsoft.com/office/powerpoint/2010/main" val="19367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Statistical Models</a:t>
            </a:r>
          </a:p>
        </p:txBody>
      </p:sp>
      <p:sp>
        <p:nvSpPr>
          <p:cNvPr id="5" name="Subtitle 4">
            <a:extLst>
              <a:ext uri="{FF2B5EF4-FFF2-40B4-BE49-F238E27FC236}">
                <a16:creationId xmlns:a16="http://schemas.microsoft.com/office/drawing/2014/main" id="{7958DA9F-2BBB-B943-B379-605DE1B192CE}"/>
              </a:ext>
            </a:extLst>
          </p:cNvPr>
          <p:cNvSpPr>
            <a:spLocks noGrp="1"/>
          </p:cNvSpPr>
          <p:nvPr>
            <p:ph type="subTitle" idx="1"/>
          </p:nvPr>
        </p:nvSpPr>
        <p:spPr/>
        <p:txBody>
          <a:bodyPr/>
          <a:lstStyle/>
          <a:p>
            <a:r>
              <a:rPr lang="en-US" dirty="0"/>
              <a:t>(continued)</a:t>
            </a:r>
          </a:p>
        </p:txBody>
      </p:sp>
    </p:spTree>
    <p:extLst>
      <p:ext uri="{BB962C8B-B14F-4D97-AF65-F5344CB8AC3E}">
        <p14:creationId xmlns:p14="http://schemas.microsoft.com/office/powerpoint/2010/main" val="413043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228DB2F-666E-2E4A-B5CD-BB57A666A233}"/>
              </a:ext>
            </a:extLst>
          </p:cNvPr>
          <p:cNvPicPr>
            <a:picLocks noChangeAspect="1"/>
          </p:cNvPicPr>
          <p:nvPr/>
        </p:nvPicPr>
        <p:blipFill>
          <a:blip r:embed="rId3"/>
          <a:stretch>
            <a:fillRect/>
          </a:stretch>
        </p:blipFill>
        <p:spPr>
          <a:xfrm>
            <a:off x="1818506" y="1288736"/>
            <a:ext cx="5027298" cy="3082777"/>
          </a:xfrm>
          <a:prstGeom prst="rect">
            <a:avLst/>
          </a:prstGeom>
          <a:ln>
            <a:noFill/>
          </a:ln>
        </p:spPr>
      </p:pic>
      <p:sp>
        <p:nvSpPr>
          <p:cNvPr id="4" name="Title 3">
            <a:extLst>
              <a:ext uri="{FF2B5EF4-FFF2-40B4-BE49-F238E27FC236}">
                <a16:creationId xmlns:a16="http://schemas.microsoft.com/office/drawing/2014/main" id="{34E3180F-773A-934E-9A37-E14B25BA35C2}"/>
              </a:ext>
            </a:extLst>
          </p:cNvPr>
          <p:cNvSpPr>
            <a:spLocks noGrp="1"/>
          </p:cNvSpPr>
          <p:nvPr>
            <p:ph type="title"/>
          </p:nvPr>
        </p:nvSpPr>
        <p:spPr/>
        <p:txBody>
          <a:bodyPr/>
          <a:lstStyle/>
          <a:p>
            <a:r>
              <a:rPr lang="en-US" dirty="0"/>
              <a:t>DATA = MODEL + ERROR</a:t>
            </a:r>
          </a:p>
        </p:txBody>
      </p:sp>
      <p:sp>
        <p:nvSpPr>
          <p:cNvPr id="6" name="TextBox 5">
            <a:extLst>
              <a:ext uri="{FF2B5EF4-FFF2-40B4-BE49-F238E27FC236}">
                <a16:creationId xmlns:a16="http://schemas.microsoft.com/office/drawing/2014/main" id="{DE37B21A-CA33-BC49-B07B-90C9D1223146}"/>
              </a:ext>
            </a:extLst>
          </p:cNvPr>
          <p:cNvSpPr txBox="1"/>
          <p:nvPr/>
        </p:nvSpPr>
        <p:spPr>
          <a:xfrm>
            <a:off x="4777751" y="1431943"/>
            <a:ext cx="2696636" cy="1384995"/>
          </a:xfrm>
          <a:prstGeom prst="rect">
            <a:avLst/>
          </a:prstGeom>
          <a:noFill/>
        </p:spPr>
        <p:txBody>
          <a:bodyPr wrap="none" rtlCol="0">
            <a:spAutoFit/>
          </a:bodyPr>
          <a:lstStyle/>
          <a:p>
            <a:r>
              <a:rPr lang="en-US" sz="2800" b="1" dirty="0">
                <a:solidFill>
                  <a:schemeClr val="accent1"/>
                </a:solidFill>
              </a:rPr>
              <a:t>Mean = 23 </a:t>
            </a:r>
          </a:p>
          <a:p>
            <a:r>
              <a:rPr lang="en-US" sz="2800" b="1" dirty="0">
                <a:solidFill>
                  <a:schemeClr val="accent1"/>
                </a:solidFill>
              </a:rPr>
              <a:t>     (our simplest </a:t>
            </a:r>
          </a:p>
          <a:p>
            <a:r>
              <a:rPr lang="en-US" sz="2800" b="1" dirty="0">
                <a:solidFill>
                  <a:schemeClr val="accent1"/>
                </a:solidFill>
              </a:rPr>
              <a:t>           model)</a:t>
            </a:r>
          </a:p>
        </p:txBody>
      </p:sp>
      <p:sp>
        <p:nvSpPr>
          <p:cNvPr id="7" name="Title 1">
            <a:extLst>
              <a:ext uri="{FF2B5EF4-FFF2-40B4-BE49-F238E27FC236}">
                <a16:creationId xmlns:a16="http://schemas.microsoft.com/office/drawing/2014/main" id="{12B2007B-BE48-F94D-B389-89EC71C9DADF}"/>
              </a:ext>
            </a:extLst>
          </p:cNvPr>
          <p:cNvSpPr txBox="1">
            <a:spLocks/>
          </p:cNvSpPr>
          <p:nvPr/>
        </p:nvSpPr>
        <p:spPr>
          <a:xfrm>
            <a:off x="796178" y="5989393"/>
            <a:ext cx="7551643" cy="4916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accent2"/>
                </a:solidFill>
              </a:rPr>
              <a:t>Every data point can be partitioned into model + error.</a:t>
            </a:r>
          </a:p>
        </p:txBody>
      </p:sp>
      <p:sp>
        <p:nvSpPr>
          <p:cNvPr id="8" name="TextBox 7">
            <a:extLst>
              <a:ext uri="{FF2B5EF4-FFF2-40B4-BE49-F238E27FC236}">
                <a16:creationId xmlns:a16="http://schemas.microsoft.com/office/drawing/2014/main" id="{3EC3A35C-B62C-2642-961E-8A4E4B3D61F4}"/>
              </a:ext>
            </a:extLst>
          </p:cNvPr>
          <p:cNvSpPr txBox="1"/>
          <p:nvPr/>
        </p:nvSpPr>
        <p:spPr>
          <a:xfrm>
            <a:off x="2396166" y="1818686"/>
            <a:ext cx="1511591" cy="954107"/>
          </a:xfrm>
          <a:prstGeom prst="rect">
            <a:avLst/>
          </a:prstGeom>
          <a:noFill/>
        </p:spPr>
        <p:txBody>
          <a:bodyPr wrap="square" rtlCol="0">
            <a:spAutoFit/>
          </a:bodyPr>
          <a:lstStyle/>
          <a:p>
            <a:r>
              <a:rPr lang="en-US" sz="2800" b="1" dirty="0">
                <a:solidFill>
                  <a:schemeClr val="accent1"/>
                </a:solidFill>
              </a:rPr>
              <a:t>Alabama = 20</a:t>
            </a:r>
          </a:p>
        </p:txBody>
      </p:sp>
      <p:cxnSp>
        <p:nvCxnSpPr>
          <p:cNvPr id="10" name="Straight Arrow Connector 9">
            <a:extLst>
              <a:ext uri="{FF2B5EF4-FFF2-40B4-BE49-F238E27FC236}">
                <a16:creationId xmlns:a16="http://schemas.microsoft.com/office/drawing/2014/main" id="{52A10152-0329-7246-ACF4-7EBB252ED9C1}"/>
              </a:ext>
            </a:extLst>
          </p:cNvPr>
          <p:cNvCxnSpPr/>
          <p:nvPr/>
        </p:nvCxnSpPr>
        <p:spPr>
          <a:xfrm>
            <a:off x="3151961" y="2772793"/>
            <a:ext cx="655764" cy="10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F03730-8272-6943-B654-724CD844EDF8}"/>
              </a:ext>
            </a:extLst>
          </p:cNvPr>
          <p:cNvSpPr txBox="1"/>
          <p:nvPr/>
        </p:nvSpPr>
        <p:spPr>
          <a:xfrm>
            <a:off x="1428093" y="4575562"/>
            <a:ext cx="1511591" cy="954107"/>
          </a:xfrm>
          <a:prstGeom prst="rect">
            <a:avLst/>
          </a:prstGeom>
          <a:noFill/>
        </p:spPr>
        <p:txBody>
          <a:bodyPr wrap="square" rtlCol="0">
            <a:spAutoFit/>
          </a:bodyPr>
          <a:lstStyle/>
          <a:p>
            <a:pPr algn="ctr"/>
            <a:r>
              <a:rPr lang="en-US" sz="2800" b="1" dirty="0">
                <a:solidFill>
                  <a:schemeClr val="accent1"/>
                </a:solidFill>
              </a:rPr>
              <a:t>Alabama 20</a:t>
            </a:r>
          </a:p>
        </p:txBody>
      </p:sp>
      <p:sp>
        <p:nvSpPr>
          <p:cNvPr id="12" name="TextBox 11">
            <a:extLst>
              <a:ext uri="{FF2B5EF4-FFF2-40B4-BE49-F238E27FC236}">
                <a16:creationId xmlns:a16="http://schemas.microsoft.com/office/drawing/2014/main" id="{E70E5241-64C9-234A-9A87-0D14425D6BB0}"/>
              </a:ext>
            </a:extLst>
          </p:cNvPr>
          <p:cNvSpPr txBox="1"/>
          <p:nvPr/>
        </p:nvSpPr>
        <p:spPr>
          <a:xfrm>
            <a:off x="3509169" y="4575562"/>
            <a:ext cx="1511591" cy="954107"/>
          </a:xfrm>
          <a:prstGeom prst="rect">
            <a:avLst/>
          </a:prstGeom>
          <a:noFill/>
        </p:spPr>
        <p:txBody>
          <a:bodyPr wrap="square" rtlCol="0">
            <a:spAutoFit/>
          </a:bodyPr>
          <a:lstStyle/>
          <a:p>
            <a:pPr algn="ctr"/>
            <a:r>
              <a:rPr lang="en-US" sz="2800" b="1" dirty="0">
                <a:solidFill>
                  <a:schemeClr val="accent1"/>
                </a:solidFill>
              </a:rPr>
              <a:t>Mean 23</a:t>
            </a:r>
          </a:p>
        </p:txBody>
      </p:sp>
      <p:sp>
        <p:nvSpPr>
          <p:cNvPr id="13" name="TextBox 12">
            <a:extLst>
              <a:ext uri="{FF2B5EF4-FFF2-40B4-BE49-F238E27FC236}">
                <a16:creationId xmlns:a16="http://schemas.microsoft.com/office/drawing/2014/main" id="{E574A7CC-DD26-544C-9E08-20696818BDEB}"/>
              </a:ext>
            </a:extLst>
          </p:cNvPr>
          <p:cNvSpPr txBox="1"/>
          <p:nvPr/>
        </p:nvSpPr>
        <p:spPr>
          <a:xfrm>
            <a:off x="5377970" y="4575562"/>
            <a:ext cx="1511591" cy="954107"/>
          </a:xfrm>
          <a:prstGeom prst="rect">
            <a:avLst/>
          </a:prstGeom>
          <a:noFill/>
        </p:spPr>
        <p:txBody>
          <a:bodyPr wrap="square" rtlCol="0">
            <a:spAutoFit/>
          </a:bodyPr>
          <a:lstStyle/>
          <a:p>
            <a:pPr algn="ctr"/>
            <a:r>
              <a:rPr lang="en-US" sz="2800" b="1" dirty="0">
                <a:solidFill>
                  <a:schemeClr val="accent1"/>
                </a:solidFill>
              </a:rPr>
              <a:t>Error</a:t>
            </a:r>
          </a:p>
          <a:p>
            <a:pPr algn="ctr"/>
            <a:r>
              <a:rPr lang="en-US" sz="2800" b="1" dirty="0">
                <a:solidFill>
                  <a:schemeClr val="accent1"/>
                </a:solidFill>
              </a:rPr>
              <a:t>-3</a:t>
            </a:r>
          </a:p>
        </p:txBody>
      </p:sp>
      <p:sp>
        <p:nvSpPr>
          <p:cNvPr id="14" name="TextBox 13">
            <a:extLst>
              <a:ext uri="{FF2B5EF4-FFF2-40B4-BE49-F238E27FC236}">
                <a16:creationId xmlns:a16="http://schemas.microsoft.com/office/drawing/2014/main" id="{4B6C664B-1A03-744D-BFFF-BC2BE4953D2D}"/>
              </a:ext>
            </a:extLst>
          </p:cNvPr>
          <p:cNvSpPr txBox="1"/>
          <p:nvPr/>
        </p:nvSpPr>
        <p:spPr>
          <a:xfrm>
            <a:off x="2892511" y="4791599"/>
            <a:ext cx="876108" cy="523220"/>
          </a:xfrm>
          <a:prstGeom prst="rect">
            <a:avLst/>
          </a:prstGeom>
          <a:noFill/>
        </p:spPr>
        <p:txBody>
          <a:bodyPr wrap="square" rtlCol="0">
            <a:spAutoFit/>
          </a:bodyPr>
          <a:lstStyle/>
          <a:p>
            <a:pPr algn="ctr"/>
            <a:r>
              <a:rPr lang="en-US" sz="2800" b="1" dirty="0">
                <a:solidFill>
                  <a:schemeClr val="accent1"/>
                </a:solidFill>
              </a:rPr>
              <a:t>=</a:t>
            </a:r>
          </a:p>
        </p:txBody>
      </p:sp>
      <p:sp>
        <p:nvSpPr>
          <p:cNvPr id="15" name="TextBox 14">
            <a:extLst>
              <a:ext uri="{FF2B5EF4-FFF2-40B4-BE49-F238E27FC236}">
                <a16:creationId xmlns:a16="http://schemas.microsoft.com/office/drawing/2014/main" id="{C8C0A096-7A59-D844-B4B5-3965FC804C2B}"/>
              </a:ext>
            </a:extLst>
          </p:cNvPr>
          <p:cNvSpPr txBox="1"/>
          <p:nvPr/>
        </p:nvSpPr>
        <p:spPr>
          <a:xfrm>
            <a:off x="4761310" y="4744839"/>
            <a:ext cx="876108" cy="523220"/>
          </a:xfrm>
          <a:prstGeom prst="rect">
            <a:avLst/>
          </a:prstGeom>
          <a:noFill/>
        </p:spPr>
        <p:txBody>
          <a:bodyPr wrap="square" rtlCol="0">
            <a:spAutoFit/>
          </a:bodyPr>
          <a:lstStyle/>
          <a:p>
            <a:pPr algn="ctr"/>
            <a:r>
              <a:rPr lang="en-US" sz="2800" b="1" dirty="0">
                <a:solidFill>
                  <a:schemeClr val="accent1"/>
                </a:solidFill>
              </a:rPr>
              <a:t>+</a:t>
            </a:r>
          </a:p>
        </p:txBody>
      </p:sp>
      <p:sp>
        <p:nvSpPr>
          <p:cNvPr id="16" name="TextBox 15">
            <a:extLst>
              <a:ext uri="{FF2B5EF4-FFF2-40B4-BE49-F238E27FC236}">
                <a16:creationId xmlns:a16="http://schemas.microsoft.com/office/drawing/2014/main" id="{4946002D-A2C4-8646-81D9-05077372CBD1}"/>
              </a:ext>
            </a:extLst>
          </p:cNvPr>
          <p:cNvSpPr txBox="1"/>
          <p:nvPr/>
        </p:nvSpPr>
        <p:spPr>
          <a:xfrm>
            <a:off x="7126456" y="4107561"/>
            <a:ext cx="1511591" cy="1200329"/>
          </a:xfrm>
          <a:prstGeom prst="rect">
            <a:avLst/>
          </a:prstGeom>
          <a:solidFill>
            <a:schemeClr val="accent1"/>
          </a:solidFill>
        </p:spPr>
        <p:txBody>
          <a:bodyPr wrap="square" rtlCol="0">
            <a:spAutoFit/>
          </a:bodyPr>
          <a:lstStyle/>
          <a:p>
            <a:r>
              <a:rPr lang="en-US" sz="2400" b="1" dirty="0">
                <a:solidFill>
                  <a:schemeClr val="bg1"/>
                </a:solidFill>
              </a:rPr>
              <a:t>Also called residual</a:t>
            </a:r>
          </a:p>
        </p:txBody>
      </p:sp>
      <p:cxnSp>
        <p:nvCxnSpPr>
          <p:cNvPr id="17" name="Straight Arrow Connector 16">
            <a:extLst>
              <a:ext uri="{FF2B5EF4-FFF2-40B4-BE49-F238E27FC236}">
                <a16:creationId xmlns:a16="http://schemas.microsoft.com/office/drawing/2014/main" id="{4003D97D-909D-4B47-BFD6-147497E57CD2}"/>
              </a:ext>
            </a:extLst>
          </p:cNvPr>
          <p:cNvCxnSpPr>
            <a:cxnSpLocks/>
          </p:cNvCxnSpPr>
          <p:nvPr/>
        </p:nvCxnSpPr>
        <p:spPr>
          <a:xfrm flipH="1">
            <a:off x="6373504" y="4532647"/>
            <a:ext cx="638966" cy="73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543DF7F-D20D-AD4A-B7C5-95993C724979}"/>
              </a:ext>
            </a:extLst>
          </p:cNvPr>
          <p:cNvSpPr txBox="1"/>
          <p:nvPr/>
        </p:nvSpPr>
        <p:spPr>
          <a:xfrm>
            <a:off x="306915" y="3161040"/>
            <a:ext cx="1511591" cy="830997"/>
          </a:xfrm>
          <a:prstGeom prst="rect">
            <a:avLst/>
          </a:prstGeom>
          <a:solidFill>
            <a:schemeClr val="accent1"/>
          </a:solidFill>
        </p:spPr>
        <p:txBody>
          <a:bodyPr wrap="square" rtlCol="0">
            <a:spAutoFit/>
          </a:bodyPr>
          <a:lstStyle/>
          <a:p>
            <a:r>
              <a:rPr lang="en-US" sz="2400" b="1" dirty="0">
                <a:solidFill>
                  <a:schemeClr val="bg1"/>
                </a:solidFill>
              </a:rPr>
              <a:t>Model</a:t>
            </a:r>
          </a:p>
          <a:p>
            <a:r>
              <a:rPr lang="en-US" sz="2400" b="1" dirty="0">
                <a:solidFill>
                  <a:schemeClr val="bg1"/>
                </a:solidFill>
              </a:rPr>
              <a:t>Prediction</a:t>
            </a:r>
          </a:p>
        </p:txBody>
      </p:sp>
      <p:cxnSp>
        <p:nvCxnSpPr>
          <p:cNvPr id="20" name="Straight Arrow Connector 19">
            <a:extLst>
              <a:ext uri="{FF2B5EF4-FFF2-40B4-BE49-F238E27FC236}">
                <a16:creationId xmlns:a16="http://schemas.microsoft.com/office/drawing/2014/main" id="{73784536-C357-0142-AED1-5D8D6ABD16EC}"/>
              </a:ext>
            </a:extLst>
          </p:cNvPr>
          <p:cNvCxnSpPr>
            <a:cxnSpLocks/>
            <a:stCxn id="19" idx="2"/>
          </p:cNvCxnSpPr>
          <p:nvPr/>
        </p:nvCxnSpPr>
        <p:spPr>
          <a:xfrm>
            <a:off x="1062711" y="3992037"/>
            <a:ext cx="2962513" cy="127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B69F6BF-1DFC-B04A-A7A9-24F2BD16FFB4}"/>
                  </a:ext>
                </a:extLst>
              </p:cNvPr>
              <p:cNvSpPr txBox="1"/>
              <p:nvPr/>
            </p:nvSpPr>
            <p:spPr>
              <a:xfrm>
                <a:off x="1929243" y="5455834"/>
                <a:ext cx="4671442" cy="543897"/>
              </a:xfrm>
              <a:prstGeom prst="rect">
                <a:avLst/>
              </a:prstGeom>
              <a:noFill/>
            </p:spPr>
            <p:txBody>
              <a:bodyPr wrap="square" rtlCol="0">
                <a:spAutoFit/>
              </a:bodyPr>
              <a:lstStyle/>
              <a:p>
                <a14:m>
                  <m:oMath xmlns:m="http://schemas.openxmlformats.org/officeDocument/2006/math">
                    <m:sSub>
                      <m:sSubPr>
                        <m:ctrlPr>
                          <a:rPr lang="en-US" sz="2800" b="1" i="1" dirty="0" smtClean="0">
                            <a:solidFill>
                              <a:schemeClr val="accent1"/>
                            </a:solidFill>
                            <a:latin typeface="Cambria Math" panose="02040503050406030204" pitchFamily="18" charset="0"/>
                          </a:rPr>
                        </m:ctrlPr>
                      </m:sSubPr>
                      <m:e>
                        <m:r>
                          <a:rPr lang="en-US" sz="2800" b="1" i="1" dirty="0">
                            <a:solidFill>
                              <a:schemeClr val="accent1"/>
                            </a:solidFill>
                            <a:latin typeface="Cambria Math" panose="02040503050406030204" pitchFamily="18" charset="0"/>
                          </a:rPr>
                          <m:t>𝒀</m:t>
                        </m:r>
                      </m:e>
                      <m:sub>
                        <m:r>
                          <a:rPr lang="en-US" sz="2800" b="1" i="1" dirty="0">
                            <a:solidFill>
                              <a:schemeClr val="accent1"/>
                            </a:solidFill>
                            <a:latin typeface="Cambria Math" panose="02040503050406030204" pitchFamily="18" charset="0"/>
                          </a:rPr>
                          <m:t>𝒊</m:t>
                        </m:r>
                      </m:sub>
                    </m:sSub>
                  </m:oMath>
                </a14:m>
                <a:r>
                  <a:rPr lang="en-US" sz="2800" b="1" dirty="0">
                    <a:solidFill>
                      <a:schemeClr val="accent1"/>
                    </a:solidFill>
                  </a:rPr>
                  <a:t>          =      </a:t>
                </a:r>
                <a14:m>
                  <m:oMath xmlns:m="http://schemas.openxmlformats.org/officeDocument/2006/math">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𝒃</m:t>
                        </m:r>
                      </m:e>
                      <m:sub>
                        <m:r>
                          <a:rPr lang="en-US" sz="2800" b="1" i="1" smtClean="0">
                            <a:solidFill>
                              <a:schemeClr val="accent1"/>
                            </a:solidFill>
                            <a:latin typeface="Cambria Math" panose="02040503050406030204" pitchFamily="18" charset="0"/>
                          </a:rPr>
                          <m:t>𝟎</m:t>
                        </m:r>
                      </m:sub>
                    </m:sSub>
                    <m:r>
                      <a:rPr lang="en-US" sz="2800" b="1" i="1" smtClean="0">
                        <a:solidFill>
                          <a:schemeClr val="accent1"/>
                        </a:solidFill>
                        <a:latin typeface="Cambria Math" panose="02040503050406030204" pitchFamily="18" charset="0"/>
                      </a:rPr>
                      <m:t>        +       </m:t>
                    </m:r>
                    <m:sSub>
                      <m:sSubPr>
                        <m:ctrlPr>
                          <a:rPr lang="en-US" sz="2800" b="1" i="1" smtClean="0">
                            <a:solidFill>
                              <a:schemeClr val="accent1"/>
                            </a:solidFill>
                            <a:latin typeface="Cambria Math" panose="02040503050406030204" pitchFamily="18" charset="0"/>
                          </a:rPr>
                        </m:ctrlPr>
                      </m:sSubPr>
                      <m:e>
                        <m:r>
                          <a:rPr lang="en-US" sz="2800" b="1" i="1" smtClean="0">
                            <a:solidFill>
                              <a:schemeClr val="accent1"/>
                            </a:solidFill>
                            <a:latin typeface="Cambria Math" panose="02040503050406030204" pitchFamily="18" charset="0"/>
                          </a:rPr>
                          <m:t>𝒆</m:t>
                        </m:r>
                      </m:e>
                      <m:sub>
                        <m:r>
                          <a:rPr lang="en-US" sz="2800" b="1" i="1" smtClean="0">
                            <a:solidFill>
                              <a:schemeClr val="accent1"/>
                            </a:solidFill>
                            <a:latin typeface="Cambria Math" panose="02040503050406030204" pitchFamily="18" charset="0"/>
                          </a:rPr>
                          <m:t>𝒊</m:t>
                        </m:r>
                      </m:sub>
                    </m:sSub>
                  </m:oMath>
                </a14:m>
                <a:r>
                  <a:rPr lang="en-US" sz="2800" b="1" dirty="0">
                    <a:solidFill>
                      <a:schemeClr val="accent1"/>
                    </a:solidFill>
                  </a:rPr>
                  <a:t>   </a:t>
                </a:r>
              </a:p>
            </p:txBody>
          </p:sp>
        </mc:Choice>
        <mc:Fallback xmlns="">
          <p:sp>
            <p:nvSpPr>
              <p:cNvPr id="23" name="TextBox 22">
                <a:extLst>
                  <a:ext uri="{FF2B5EF4-FFF2-40B4-BE49-F238E27FC236}">
                    <a16:creationId xmlns:a16="http://schemas.microsoft.com/office/drawing/2014/main" id="{1B69F6BF-1DFC-B04A-A7A9-24F2BD16FFB4}"/>
                  </a:ext>
                </a:extLst>
              </p:cNvPr>
              <p:cNvSpPr txBox="1">
                <a:spLocks noRot="1" noChangeAspect="1" noMove="1" noResize="1" noEditPoints="1" noAdjustHandles="1" noChangeArrowheads="1" noChangeShapeType="1" noTextEdit="1"/>
              </p:cNvSpPr>
              <p:nvPr/>
            </p:nvSpPr>
            <p:spPr>
              <a:xfrm>
                <a:off x="1929243" y="5455834"/>
                <a:ext cx="4671442" cy="543897"/>
              </a:xfrm>
              <a:prstGeom prst="rect">
                <a:avLst/>
              </a:prstGeom>
              <a:blipFill>
                <a:blip r:embed="rId4"/>
                <a:stretch>
                  <a:fillRect l="-542" t="-11628" b="-25581"/>
                </a:stretch>
              </a:blipFill>
            </p:spPr>
            <p:txBody>
              <a:bodyPr/>
              <a:lstStyle/>
              <a:p>
                <a:r>
                  <a:rPr lang="en-US">
                    <a:noFill/>
                  </a:rPr>
                  <a:t> </a:t>
                </a:r>
              </a:p>
            </p:txBody>
          </p:sp>
        </mc:Fallback>
      </mc:AlternateContent>
    </p:spTree>
    <p:extLst>
      <p:ext uri="{BB962C8B-B14F-4D97-AF65-F5344CB8AC3E}">
        <p14:creationId xmlns:p14="http://schemas.microsoft.com/office/powerpoint/2010/main" val="49507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Fitting the Empty Model</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r>
              <a:rPr lang="en-US" dirty="0"/>
              <a:t>What does it mean to “fit” a model?</a:t>
            </a:r>
          </a:p>
          <a:p>
            <a:r>
              <a:rPr lang="en-US" dirty="0"/>
              <a:t>Use </a:t>
            </a:r>
            <a:r>
              <a:rPr lang="en-US" dirty="0" err="1"/>
              <a:t>lm</a:t>
            </a:r>
            <a:r>
              <a:rPr lang="en-US" dirty="0"/>
              <a:t>() to fit the empty model for </a:t>
            </a:r>
            <a:r>
              <a:rPr lang="en-US" dirty="0" err="1"/>
              <a:t>FiveVegetables</a:t>
            </a:r>
            <a:endParaRPr lang="en-US" dirty="0"/>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5229327"/>
            <a:ext cx="1215654" cy="947636"/>
          </a:xfrm>
          <a:prstGeom prst="rect">
            <a:avLst/>
          </a:prstGeom>
        </p:spPr>
      </p:pic>
      <p:pic>
        <p:nvPicPr>
          <p:cNvPr id="5" name="Picture 4">
            <a:extLst>
              <a:ext uri="{FF2B5EF4-FFF2-40B4-BE49-F238E27FC236}">
                <a16:creationId xmlns:a16="http://schemas.microsoft.com/office/drawing/2014/main" id="{1B4E6DF1-11FE-FE46-ACFF-A77F0D580CC5}"/>
              </a:ext>
            </a:extLst>
          </p:cNvPr>
          <p:cNvPicPr>
            <a:picLocks noChangeAspect="1"/>
          </p:cNvPicPr>
          <p:nvPr/>
        </p:nvPicPr>
        <p:blipFill>
          <a:blip r:embed="rId4"/>
          <a:stretch>
            <a:fillRect/>
          </a:stretch>
        </p:blipFill>
        <p:spPr>
          <a:xfrm>
            <a:off x="5799838" y="3366345"/>
            <a:ext cx="2095500" cy="2336800"/>
          </a:xfrm>
          <a:prstGeom prst="rect">
            <a:avLst/>
          </a:prstGeom>
        </p:spPr>
      </p:pic>
    </p:spTree>
    <p:extLst>
      <p:ext uri="{BB962C8B-B14F-4D97-AF65-F5344CB8AC3E}">
        <p14:creationId xmlns:p14="http://schemas.microsoft.com/office/powerpoint/2010/main" val="1421914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Fitting the Empty Model</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r>
              <a:rPr lang="en-US" dirty="0"/>
              <a:t>What does it mean to “fit” a model?</a:t>
            </a:r>
          </a:p>
          <a:p>
            <a:r>
              <a:rPr lang="en-US" dirty="0"/>
              <a:t>Use </a:t>
            </a:r>
            <a:r>
              <a:rPr lang="en-US" dirty="0" err="1"/>
              <a:t>lm</a:t>
            </a:r>
            <a:r>
              <a:rPr lang="en-US" dirty="0"/>
              <a:t>() to fit the empty model for </a:t>
            </a:r>
            <a:r>
              <a:rPr lang="en-US" dirty="0" err="1"/>
              <a:t>FiveVegetables</a:t>
            </a:r>
            <a:endParaRPr lang="en-US" dirty="0"/>
          </a:p>
        </p:txBody>
      </p:sp>
      <p:pic>
        <p:nvPicPr>
          <p:cNvPr id="5" name="Picture 4">
            <a:extLst>
              <a:ext uri="{FF2B5EF4-FFF2-40B4-BE49-F238E27FC236}">
                <a16:creationId xmlns:a16="http://schemas.microsoft.com/office/drawing/2014/main" id="{D3CA9A1E-C6E1-DB45-8E48-36095F957251}"/>
              </a:ext>
            </a:extLst>
          </p:cNvPr>
          <p:cNvPicPr>
            <a:picLocks noChangeAspect="1"/>
          </p:cNvPicPr>
          <p:nvPr/>
        </p:nvPicPr>
        <p:blipFill>
          <a:blip r:embed="rId3"/>
          <a:stretch>
            <a:fillRect/>
          </a:stretch>
        </p:blipFill>
        <p:spPr>
          <a:xfrm>
            <a:off x="1953986" y="3063939"/>
            <a:ext cx="5655818" cy="2271599"/>
          </a:xfrm>
          <a:prstGeom prst="rect">
            <a:avLst/>
          </a:prstGeom>
        </p:spPr>
      </p:pic>
      <p:pic>
        <p:nvPicPr>
          <p:cNvPr id="6" name="Picture 5">
            <a:extLst>
              <a:ext uri="{FF2B5EF4-FFF2-40B4-BE49-F238E27FC236}">
                <a16:creationId xmlns:a16="http://schemas.microsoft.com/office/drawing/2014/main" id="{769C9F1F-71E0-DF4A-827D-D80B8FB884DD}"/>
              </a:ext>
            </a:extLst>
          </p:cNvPr>
          <p:cNvPicPr>
            <a:picLocks noChangeAspect="1"/>
          </p:cNvPicPr>
          <p:nvPr/>
        </p:nvPicPr>
        <p:blipFill>
          <a:blip r:embed="rId4"/>
          <a:stretch>
            <a:fillRect/>
          </a:stretch>
        </p:blipFill>
        <p:spPr>
          <a:xfrm>
            <a:off x="5806579" y="5653743"/>
            <a:ext cx="457200" cy="482600"/>
          </a:xfrm>
          <a:prstGeom prst="rect">
            <a:avLst/>
          </a:prstGeom>
        </p:spPr>
      </p:pic>
      <p:sp>
        <p:nvSpPr>
          <p:cNvPr id="7" name="TextBox 6">
            <a:extLst>
              <a:ext uri="{FF2B5EF4-FFF2-40B4-BE49-F238E27FC236}">
                <a16:creationId xmlns:a16="http://schemas.microsoft.com/office/drawing/2014/main" id="{20CC01DA-C455-FA4A-82F3-40E59B30D680}"/>
              </a:ext>
            </a:extLst>
          </p:cNvPr>
          <p:cNvSpPr txBox="1"/>
          <p:nvPr/>
        </p:nvSpPr>
        <p:spPr>
          <a:xfrm>
            <a:off x="2708423" y="5653743"/>
            <a:ext cx="3098156" cy="523220"/>
          </a:xfrm>
          <a:prstGeom prst="rect">
            <a:avLst/>
          </a:prstGeom>
          <a:noFill/>
        </p:spPr>
        <p:txBody>
          <a:bodyPr wrap="none" rtlCol="0">
            <a:spAutoFit/>
          </a:bodyPr>
          <a:lstStyle/>
          <a:p>
            <a:r>
              <a:rPr lang="en-US" sz="2800" b="1" dirty="0">
                <a:solidFill>
                  <a:schemeClr val="accent1"/>
                </a:solidFill>
              </a:rPr>
              <a:t>What is the 23.44?</a:t>
            </a:r>
          </a:p>
        </p:txBody>
      </p:sp>
    </p:spTree>
    <p:extLst>
      <p:ext uri="{BB962C8B-B14F-4D97-AF65-F5344CB8AC3E}">
        <p14:creationId xmlns:p14="http://schemas.microsoft.com/office/powerpoint/2010/main" val="222652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C3EC-B0E7-404C-90A5-7E026282A63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81D49D7-3BC5-C84C-A8EE-B6AA9ECBA7BE}"/>
              </a:ext>
            </a:extLst>
          </p:cNvPr>
          <p:cNvSpPr>
            <a:spLocks noGrp="1"/>
          </p:cNvSpPr>
          <p:nvPr>
            <p:ph type="subTitle" idx="1"/>
          </p:nvPr>
        </p:nvSpPr>
        <p:spPr/>
        <p:txBody>
          <a:bodyPr/>
          <a:lstStyle/>
          <a:p>
            <a:endParaRPr lang="en-US"/>
          </a:p>
        </p:txBody>
      </p:sp>
      <p:pic>
        <p:nvPicPr>
          <p:cNvPr id="5" name="slide.url=https://www.polleverywhere.com/multiple_choice_polls/GGKo4vcwwEojXlhgtMGFH">
            <a:extLst>
              <a:ext uri="{FF2B5EF4-FFF2-40B4-BE49-F238E27FC236}">
                <a16:creationId xmlns:a16="http://schemas.microsoft.com/office/drawing/2014/main" id="{E0C0E6F9-1262-D54D-B51A-7382369115EC}"/>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1469662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Fitting the Empty Model</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r>
              <a:rPr lang="en-US" dirty="0"/>
              <a:t>What does it mean to “fit” a model?</a:t>
            </a:r>
          </a:p>
          <a:p>
            <a:r>
              <a:rPr lang="en-US" dirty="0"/>
              <a:t>Use </a:t>
            </a:r>
            <a:r>
              <a:rPr lang="en-US" dirty="0" err="1"/>
              <a:t>lm</a:t>
            </a:r>
            <a:r>
              <a:rPr lang="en-US" dirty="0"/>
              <a:t>() to fit the empty model for </a:t>
            </a:r>
            <a:r>
              <a:rPr lang="en-US" dirty="0" err="1"/>
              <a:t>FiveVegetables</a:t>
            </a:r>
            <a:endParaRPr lang="en-US" dirty="0"/>
          </a:p>
        </p:txBody>
      </p:sp>
      <p:pic>
        <p:nvPicPr>
          <p:cNvPr id="5" name="Picture 4">
            <a:extLst>
              <a:ext uri="{FF2B5EF4-FFF2-40B4-BE49-F238E27FC236}">
                <a16:creationId xmlns:a16="http://schemas.microsoft.com/office/drawing/2014/main" id="{D3CA9A1E-C6E1-DB45-8E48-36095F957251}"/>
              </a:ext>
            </a:extLst>
          </p:cNvPr>
          <p:cNvPicPr>
            <a:picLocks noChangeAspect="1"/>
          </p:cNvPicPr>
          <p:nvPr/>
        </p:nvPicPr>
        <p:blipFill>
          <a:blip r:embed="rId3"/>
          <a:stretch>
            <a:fillRect/>
          </a:stretch>
        </p:blipFill>
        <p:spPr>
          <a:xfrm>
            <a:off x="1953986" y="3002529"/>
            <a:ext cx="5655818" cy="2271599"/>
          </a:xfrm>
          <a:prstGeom prst="rect">
            <a:avLst/>
          </a:prstGeom>
        </p:spPr>
      </p:pic>
      <p:pic>
        <p:nvPicPr>
          <p:cNvPr id="6" name="Picture 5">
            <a:extLst>
              <a:ext uri="{FF2B5EF4-FFF2-40B4-BE49-F238E27FC236}">
                <a16:creationId xmlns:a16="http://schemas.microsoft.com/office/drawing/2014/main" id="{769C9F1F-71E0-DF4A-827D-D80B8FB884DD}"/>
              </a:ext>
            </a:extLst>
          </p:cNvPr>
          <p:cNvPicPr>
            <a:picLocks noChangeAspect="1"/>
          </p:cNvPicPr>
          <p:nvPr/>
        </p:nvPicPr>
        <p:blipFill>
          <a:blip r:embed="rId4"/>
          <a:stretch>
            <a:fillRect/>
          </a:stretch>
        </p:blipFill>
        <p:spPr>
          <a:xfrm>
            <a:off x="7152604" y="5678772"/>
            <a:ext cx="457200" cy="482600"/>
          </a:xfrm>
          <a:prstGeom prst="rect">
            <a:avLst/>
          </a:prstGeom>
        </p:spPr>
      </p:pic>
      <p:sp>
        <p:nvSpPr>
          <p:cNvPr id="7" name="TextBox 6">
            <a:extLst>
              <a:ext uri="{FF2B5EF4-FFF2-40B4-BE49-F238E27FC236}">
                <a16:creationId xmlns:a16="http://schemas.microsoft.com/office/drawing/2014/main" id="{20CC01DA-C455-FA4A-82F3-40E59B30D680}"/>
              </a:ext>
            </a:extLst>
          </p:cNvPr>
          <p:cNvSpPr txBox="1"/>
          <p:nvPr/>
        </p:nvSpPr>
        <p:spPr>
          <a:xfrm>
            <a:off x="1595863" y="5653743"/>
            <a:ext cx="5602431" cy="523220"/>
          </a:xfrm>
          <a:prstGeom prst="rect">
            <a:avLst/>
          </a:prstGeom>
          <a:noFill/>
        </p:spPr>
        <p:txBody>
          <a:bodyPr wrap="none" rtlCol="0">
            <a:spAutoFit/>
          </a:bodyPr>
          <a:lstStyle/>
          <a:p>
            <a:r>
              <a:rPr lang="en-US" sz="2800" b="1" dirty="0">
                <a:solidFill>
                  <a:schemeClr val="accent1"/>
                </a:solidFill>
              </a:rPr>
              <a:t>What is the 23.44 in GLM notation?</a:t>
            </a:r>
          </a:p>
        </p:txBody>
      </p:sp>
    </p:spTree>
    <p:extLst>
      <p:ext uri="{BB962C8B-B14F-4D97-AF65-F5344CB8AC3E}">
        <p14:creationId xmlns:p14="http://schemas.microsoft.com/office/powerpoint/2010/main" val="320421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A62E-ACFC-A94B-94E1-E0DA8009D9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60B410-4156-BD4C-A35A-3CD65C5DD4A0}"/>
              </a:ext>
            </a:extLst>
          </p:cNvPr>
          <p:cNvSpPr>
            <a:spLocks noGrp="1"/>
          </p:cNvSpPr>
          <p:nvPr>
            <p:ph type="subTitle" idx="1"/>
          </p:nvPr>
        </p:nvSpPr>
        <p:spPr/>
        <p:txBody>
          <a:bodyPr/>
          <a:lstStyle/>
          <a:p>
            <a:endParaRPr lang="en-US"/>
          </a:p>
        </p:txBody>
      </p:sp>
      <p:pic>
        <p:nvPicPr>
          <p:cNvPr id="5" name="slide.url=https://www.polleverywhere.com/multiple_choice_polls/DYvDghx3y3sH5oDvbdzB8">
            <a:extLst>
              <a:ext uri="{FF2B5EF4-FFF2-40B4-BE49-F238E27FC236}">
                <a16:creationId xmlns:a16="http://schemas.microsoft.com/office/drawing/2014/main" id="{39BC018E-0BF1-C84C-88B0-124C41DF070B}"/>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392147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Model Predictions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r>
              <a:rPr lang="en-US" dirty="0"/>
              <a:t>Can you think of another way to fit the empty model?</a:t>
            </a:r>
          </a:p>
          <a:p>
            <a:r>
              <a:rPr lang="en-US" dirty="0"/>
              <a:t>Use the predict() function to generate model predictions for the empty model of </a:t>
            </a:r>
            <a:r>
              <a:rPr lang="en-US" dirty="0" err="1"/>
              <a:t>FiveVegetables</a:t>
            </a:r>
            <a:r>
              <a:rPr lang="en-US" dirty="0"/>
              <a:t> </a:t>
            </a:r>
          </a:p>
          <a:p>
            <a:r>
              <a:rPr lang="en-US" dirty="0"/>
              <a:t>Save the predictions in a new variable in the </a:t>
            </a:r>
            <a:r>
              <a:rPr lang="en-US" dirty="0" err="1"/>
              <a:t>USStates</a:t>
            </a:r>
            <a:r>
              <a:rPr lang="en-US" dirty="0"/>
              <a:t> data frame called </a:t>
            </a:r>
            <a:r>
              <a:rPr lang="en-US" dirty="0" err="1">
                <a:solidFill>
                  <a:schemeClr val="accent1"/>
                </a:solidFill>
              </a:rPr>
              <a:t>empty.predict</a:t>
            </a:r>
            <a:endParaRPr lang="en-US" dirty="0">
              <a:solidFill>
                <a:schemeClr val="accent1"/>
              </a:solidFill>
            </a:endParaRPr>
          </a:p>
          <a:p>
            <a:r>
              <a:rPr lang="en-US" dirty="0"/>
              <a:t>Look at the data frame to see if your new variable is there</a:t>
            </a:r>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5229327"/>
            <a:ext cx="1215654" cy="947636"/>
          </a:xfrm>
          <a:prstGeom prst="rect">
            <a:avLst/>
          </a:prstGeom>
        </p:spPr>
      </p:pic>
    </p:spTree>
    <p:extLst>
      <p:ext uri="{BB962C8B-B14F-4D97-AF65-F5344CB8AC3E}">
        <p14:creationId xmlns:p14="http://schemas.microsoft.com/office/powerpoint/2010/main" val="1889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Model Predictions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What R code produced this output?</a:t>
            </a:r>
          </a:p>
        </p:txBody>
      </p:sp>
      <p:pic>
        <p:nvPicPr>
          <p:cNvPr id="5" name="Picture 4">
            <a:extLst>
              <a:ext uri="{FF2B5EF4-FFF2-40B4-BE49-F238E27FC236}">
                <a16:creationId xmlns:a16="http://schemas.microsoft.com/office/drawing/2014/main" id="{DD0D3BB3-C293-8B4E-A42D-E372C48F4B33}"/>
              </a:ext>
            </a:extLst>
          </p:cNvPr>
          <p:cNvPicPr>
            <a:picLocks noChangeAspect="1"/>
          </p:cNvPicPr>
          <p:nvPr/>
        </p:nvPicPr>
        <p:blipFill>
          <a:blip r:embed="rId3"/>
          <a:stretch>
            <a:fillRect/>
          </a:stretch>
        </p:blipFill>
        <p:spPr>
          <a:xfrm>
            <a:off x="628650" y="2712244"/>
            <a:ext cx="7912100" cy="2578100"/>
          </a:xfrm>
          <a:prstGeom prst="rect">
            <a:avLst/>
          </a:prstGeom>
        </p:spPr>
      </p:pic>
      <p:pic>
        <p:nvPicPr>
          <p:cNvPr id="6" name="Picture 5">
            <a:extLst>
              <a:ext uri="{FF2B5EF4-FFF2-40B4-BE49-F238E27FC236}">
                <a16:creationId xmlns:a16="http://schemas.microsoft.com/office/drawing/2014/main" id="{2B54E743-74DF-F44E-921F-7BEA98EE5769}"/>
              </a:ext>
            </a:extLst>
          </p:cNvPr>
          <p:cNvPicPr>
            <a:picLocks noChangeAspect="1"/>
          </p:cNvPicPr>
          <p:nvPr/>
        </p:nvPicPr>
        <p:blipFill>
          <a:blip r:embed="rId4"/>
          <a:stretch>
            <a:fillRect/>
          </a:stretch>
        </p:blipFill>
        <p:spPr>
          <a:xfrm>
            <a:off x="4356100" y="5694363"/>
            <a:ext cx="457200" cy="482600"/>
          </a:xfrm>
          <a:prstGeom prst="rect">
            <a:avLst/>
          </a:prstGeom>
        </p:spPr>
      </p:pic>
    </p:spTree>
    <p:extLst>
      <p:ext uri="{BB962C8B-B14F-4D97-AF65-F5344CB8AC3E}">
        <p14:creationId xmlns:p14="http://schemas.microsoft.com/office/powerpoint/2010/main" val="323636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82A6-C0FF-3344-B1EF-77D8F81A2F3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01665F-A243-8F40-B15D-F2416D2D3469}"/>
              </a:ext>
            </a:extLst>
          </p:cNvPr>
          <p:cNvSpPr>
            <a:spLocks noGrp="1"/>
          </p:cNvSpPr>
          <p:nvPr>
            <p:ph type="subTitle" idx="1"/>
          </p:nvPr>
        </p:nvSpPr>
        <p:spPr/>
        <p:txBody>
          <a:bodyPr/>
          <a:lstStyle/>
          <a:p>
            <a:endParaRPr lang="en-US"/>
          </a:p>
        </p:txBody>
      </p:sp>
      <p:pic>
        <p:nvPicPr>
          <p:cNvPr id="5" name="slide.url=https://www.polleverywhere.com/multiple_choice_polls/LdMDWaQHo72V303JAKOrr">
            <a:extLst>
              <a:ext uri="{FF2B5EF4-FFF2-40B4-BE49-F238E27FC236}">
                <a16:creationId xmlns:a16="http://schemas.microsoft.com/office/drawing/2014/main" id="{F3955F10-0C3B-2541-B047-8A41752CFA23}"/>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634271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Model Predictions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What R code produced this output?</a:t>
            </a:r>
          </a:p>
        </p:txBody>
      </p:sp>
      <p:pic>
        <p:nvPicPr>
          <p:cNvPr id="6" name="Picture 5">
            <a:extLst>
              <a:ext uri="{FF2B5EF4-FFF2-40B4-BE49-F238E27FC236}">
                <a16:creationId xmlns:a16="http://schemas.microsoft.com/office/drawing/2014/main" id="{F5BE6E2F-DD06-8E40-A4F9-227F37508709}"/>
              </a:ext>
            </a:extLst>
          </p:cNvPr>
          <p:cNvPicPr>
            <a:picLocks noChangeAspect="1"/>
          </p:cNvPicPr>
          <p:nvPr/>
        </p:nvPicPr>
        <p:blipFill>
          <a:blip r:embed="rId3"/>
          <a:stretch>
            <a:fillRect/>
          </a:stretch>
        </p:blipFill>
        <p:spPr>
          <a:xfrm>
            <a:off x="1767502" y="2540000"/>
            <a:ext cx="5608995" cy="2309586"/>
          </a:xfrm>
          <a:prstGeom prst="rect">
            <a:avLst/>
          </a:prstGeom>
        </p:spPr>
      </p:pic>
      <p:pic>
        <p:nvPicPr>
          <p:cNvPr id="7" name="Picture 6">
            <a:extLst>
              <a:ext uri="{FF2B5EF4-FFF2-40B4-BE49-F238E27FC236}">
                <a16:creationId xmlns:a16="http://schemas.microsoft.com/office/drawing/2014/main" id="{DF178C09-6A82-E947-A84D-A34A1D7AA95C}"/>
              </a:ext>
            </a:extLst>
          </p:cNvPr>
          <p:cNvPicPr>
            <a:picLocks noChangeAspect="1"/>
          </p:cNvPicPr>
          <p:nvPr/>
        </p:nvPicPr>
        <p:blipFill>
          <a:blip r:embed="rId4"/>
          <a:stretch>
            <a:fillRect/>
          </a:stretch>
        </p:blipFill>
        <p:spPr>
          <a:xfrm>
            <a:off x="4356100" y="5694363"/>
            <a:ext cx="457200" cy="482600"/>
          </a:xfrm>
          <a:prstGeom prst="rect">
            <a:avLst/>
          </a:prstGeom>
        </p:spPr>
      </p:pic>
    </p:spTree>
    <p:extLst>
      <p:ext uri="{BB962C8B-B14F-4D97-AF65-F5344CB8AC3E}">
        <p14:creationId xmlns:p14="http://schemas.microsoft.com/office/powerpoint/2010/main" val="67150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The sample and the DGP</a:t>
            </a:r>
          </a:p>
        </p:txBody>
      </p:sp>
      <p:sp>
        <p:nvSpPr>
          <p:cNvPr id="5" name="Subtitle 4">
            <a:extLst>
              <a:ext uri="{FF2B5EF4-FFF2-40B4-BE49-F238E27FC236}">
                <a16:creationId xmlns:a16="http://schemas.microsoft.com/office/drawing/2014/main" id="{7958DA9F-2BBB-B943-B379-605DE1B192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6726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9083-F599-C144-8903-FD8A78A2B3D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A3D8E0-7533-D24A-9495-0C4900137133}"/>
              </a:ext>
            </a:extLst>
          </p:cNvPr>
          <p:cNvSpPr>
            <a:spLocks noGrp="1"/>
          </p:cNvSpPr>
          <p:nvPr>
            <p:ph type="subTitle" idx="1"/>
          </p:nvPr>
        </p:nvSpPr>
        <p:spPr/>
        <p:txBody>
          <a:bodyPr/>
          <a:lstStyle/>
          <a:p>
            <a:endParaRPr lang="en-US"/>
          </a:p>
        </p:txBody>
      </p:sp>
      <p:pic>
        <p:nvPicPr>
          <p:cNvPr id="5" name="slide.url=https://www.polleverywhere.com/multiple_choice_polls/xAQHKur4RLeEzionR7ze7">
            <a:extLst>
              <a:ext uri="{FF2B5EF4-FFF2-40B4-BE49-F238E27FC236}">
                <a16:creationId xmlns:a16="http://schemas.microsoft.com/office/drawing/2014/main" id="{972C0511-1C9B-E646-91AB-F37136F43694}"/>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3758617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Model Predictions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Why does every state have the same value for </a:t>
            </a:r>
            <a:r>
              <a:rPr lang="en-US" dirty="0" err="1"/>
              <a:t>empty.predict</a:t>
            </a:r>
            <a:r>
              <a:rPr lang="en-US" dirty="0"/>
              <a:t>?</a:t>
            </a:r>
          </a:p>
        </p:txBody>
      </p:sp>
      <p:pic>
        <p:nvPicPr>
          <p:cNvPr id="6" name="Picture 5">
            <a:extLst>
              <a:ext uri="{FF2B5EF4-FFF2-40B4-BE49-F238E27FC236}">
                <a16:creationId xmlns:a16="http://schemas.microsoft.com/office/drawing/2014/main" id="{F5BE6E2F-DD06-8E40-A4F9-227F37508709}"/>
              </a:ext>
            </a:extLst>
          </p:cNvPr>
          <p:cNvPicPr>
            <a:picLocks noChangeAspect="1"/>
          </p:cNvPicPr>
          <p:nvPr/>
        </p:nvPicPr>
        <p:blipFill>
          <a:blip r:embed="rId3"/>
          <a:stretch>
            <a:fillRect/>
          </a:stretch>
        </p:blipFill>
        <p:spPr>
          <a:xfrm>
            <a:off x="1767502" y="2846501"/>
            <a:ext cx="5608995" cy="2309586"/>
          </a:xfrm>
          <a:prstGeom prst="rect">
            <a:avLst/>
          </a:prstGeom>
        </p:spPr>
      </p:pic>
      <p:pic>
        <p:nvPicPr>
          <p:cNvPr id="7" name="Picture 6">
            <a:extLst>
              <a:ext uri="{FF2B5EF4-FFF2-40B4-BE49-F238E27FC236}">
                <a16:creationId xmlns:a16="http://schemas.microsoft.com/office/drawing/2014/main" id="{DF178C09-6A82-E947-A84D-A34A1D7AA95C}"/>
              </a:ext>
            </a:extLst>
          </p:cNvPr>
          <p:cNvPicPr>
            <a:picLocks noChangeAspect="1"/>
          </p:cNvPicPr>
          <p:nvPr/>
        </p:nvPicPr>
        <p:blipFill>
          <a:blip r:embed="rId4"/>
          <a:stretch>
            <a:fillRect/>
          </a:stretch>
        </p:blipFill>
        <p:spPr>
          <a:xfrm>
            <a:off x="4356100" y="5694363"/>
            <a:ext cx="457200" cy="482600"/>
          </a:xfrm>
          <a:prstGeom prst="rect">
            <a:avLst/>
          </a:prstGeom>
        </p:spPr>
      </p:pic>
    </p:spTree>
    <p:extLst>
      <p:ext uri="{BB962C8B-B14F-4D97-AF65-F5344CB8AC3E}">
        <p14:creationId xmlns:p14="http://schemas.microsoft.com/office/powerpoint/2010/main" val="643464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DD3-76EF-F94F-BFCD-590279A801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BDA054A-010D-204A-9454-57AE3910F45D}"/>
              </a:ext>
            </a:extLst>
          </p:cNvPr>
          <p:cNvSpPr>
            <a:spLocks noGrp="1"/>
          </p:cNvSpPr>
          <p:nvPr>
            <p:ph type="subTitle" idx="1"/>
          </p:nvPr>
        </p:nvSpPr>
        <p:spPr/>
        <p:txBody>
          <a:bodyPr/>
          <a:lstStyle/>
          <a:p>
            <a:endParaRPr lang="en-US"/>
          </a:p>
        </p:txBody>
      </p:sp>
      <p:pic>
        <p:nvPicPr>
          <p:cNvPr id="5" name="slide.url=https://www.polleverywhere.com/free_text_polls/RHB98xoTOGQoOocz7r8FB">
            <a:extLst>
              <a:ext uri="{FF2B5EF4-FFF2-40B4-BE49-F238E27FC236}">
                <a16:creationId xmlns:a16="http://schemas.microsoft.com/office/drawing/2014/main" id="{D485AB38-B26B-194C-B187-B72A52B35A37}"/>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2511249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r>
              <a:rPr lang="en-US" dirty="0"/>
              <a:t>Use the </a:t>
            </a:r>
            <a:r>
              <a:rPr lang="en-US" dirty="0" err="1"/>
              <a:t>resid</a:t>
            </a:r>
            <a:r>
              <a:rPr lang="en-US" dirty="0"/>
              <a:t>() function to get the residual for each state from the empty model for </a:t>
            </a:r>
            <a:r>
              <a:rPr lang="en-US" dirty="0" err="1"/>
              <a:t>FiveVegetables</a:t>
            </a:r>
            <a:endParaRPr lang="en-US" dirty="0"/>
          </a:p>
          <a:p>
            <a:r>
              <a:rPr lang="en-US" dirty="0"/>
              <a:t>Save it in a new variable called </a:t>
            </a:r>
            <a:r>
              <a:rPr lang="en-US" dirty="0" err="1"/>
              <a:t>empty.resid</a:t>
            </a:r>
            <a:endParaRPr lang="en-US" dirty="0"/>
          </a:p>
          <a:p>
            <a:r>
              <a:rPr lang="en-US" dirty="0"/>
              <a:t>Do a head(select() to show the first 6 rows of State, </a:t>
            </a:r>
            <a:r>
              <a:rPr lang="en-US" dirty="0" err="1"/>
              <a:t>FiveVegetables</a:t>
            </a:r>
            <a:r>
              <a:rPr lang="en-US" dirty="0"/>
              <a:t>, </a:t>
            </a:r>
            <a:r>
              <a:rPr lang="en-US" dirty="0" err="1"/>
              <a:t>empty.predict</a:t>
            </a:r>
            <a:r>
              <a:rPr lang="en-US" dirty="0"/>
              <a:t>, and </a:t>
            </a:r>
            <a:r>
              <a:rPr lang="en-US" dirty="0" err="1"/>
              <a:t>empty.resid</a:t>
            </a:r>
            <a:endParaRPr lang="en-US" dirty="0"/>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5229327"/>
            <a:ext cx="1215654" cy="947636"/>
          </a:xfrm>
          <a:prstGeom prst="rect">
            <a:avLst/>
          </a:prstGeom>
        </p:spPr>
      </p:pic>
    </p:spTree>
    <p:extLst>
      <p:ext uri="{BB962C8B-B14F-4D97-AF65-F5344CB8AC3E}">
        <p14:creationId xmlns:p14="http://schemas.microsoft.com/office/powerpoint/2010/main" val="1821529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Why are some of the values negative and some positive in the </a:t>
            </a:r>
            <a:r>
              <a:rPr lang="en-US" dirty="0" err="1"/>
              <a:t>empty.resid</a:t>
            </a:r>
            <a:r>
              <a:rPr lang="en-US" dirty="0"/>
              <a:t> column?</a:t>
            </a:r>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5229327"/>
            <a:ext cx="1215654" cy="947636"/>
          </a:xfrm>
          <a:prstGeom prst="rect">
            <a:avLst/>
          </a:prstGeom>
        </p:spPr>
      </p:pic>
      <p:pic>
        <p:nvPicPr>
          <p:cNvPr id="5" name="Picture 4">
            <a:extLst>
              <a:ext uri="{FF2B5EF4-FFF2-40B4-BE49-F238E27FC236}">
                <a16:creationId xmlns:a16="http://schemas.microsoft.com/office/drawing/2014/main" id="{40CFC1FD-CB69-6D4C-B284-5233342DEE2F}"/>
              </a:ext>
            </a:extLst>
          </p:cNvPr>
          <p:cNvPicPr>
            <a:picLocks noChangeAspect="1"/>
          </p:cNvPicPr>
          <p:nvPr/>
        </p:nvPicPr>
        <p:blipFill>
          <a:blip r:embed="rId4"/>
          <a:stretch>
            <a:fillRect/>
          </a:stretch>
        </p:blipFill>
        <p:spPr>
          <a:xfrm>
            <a:off x="991754" y="2768477"/>
            <a:ext cx="7160492" cy="2325914"/>
          </a:xfrm>
          <a:prstGeom prst="rect">
            <a:avLst/>
          </a:prstGeom>
        </p:spPr>
      </p:pic>
    </p:spTree>
    <p:extLst>
      <p:ext uri="{BB962C8B-B14F-4D97-AF65-F5344CB8AC3E}">
        <p14:creationId xmlns:p14="http://schemas.microsoft.com/office/powerpoint/2010/main" val="596127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Generating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What GLM notation would you use to represent each of these residuals?</a:t>
            </a:r>
          </a:p>
        </p:txBody>
      </p:sp>
      <p:pic>
        <p:nvPicPr>
          <p:cNvPr id="5" name="Picture 4">
            <a:extLst>
              <a:ext uri="{FF2B5EF4-FFF2-40B4-BE49-F238E27FC236}">
                <a16:creationId xmlns:a16="http://schemas.microsoft.com/office/drawing/2014/main" id="{40CFC1FD-CB69-6D4C-B284-5233342DEE2F}"/>
              </a:ext>
            </a:extLst>
          </p:cNvPr>
          <p:cNvPicPr>
            <a:picLocks noChangeAspect="1"/>
          </p:cNvPicPr>
          <p:nvPr/>
        </p:nvPicPr>
        <p:blipFill>
          <a:blip r:embed="rId3"/>
          <a:stretch>
            <a:fillRect/>
          </a:stretch>
        </p:blipFill>
        <p:spPr>
          <a:xfrm>
            <a:off x="991754" y="2768477"/>
            <a:ext cx="7160492" cy="2325914"/>
          </a:xfrm>
          <a:prstGeom prst="rect">
            <a:avLst/>
          </a:prstGeom>
        </p:spPr>
      </p:pic>
      <p:pic>
        <p:nvPicPr>
          <p:cNvPr id="6" name="Picture 5">
            <a:extLst>
              <a:ext uri="{FF2B5EF4-FFF2-40B4-BE49-F238E27FC236}">
                <a16:creationId xmlns:a16="http://schemas.microsoft.com/office/drawing/2014/main" id="{2DB91CEE-32CB-714B-A4C7-795746CA6DD3}"/>
              </a:ext>
            </a:extLst>
          </p:cNvPr>
          <p:cNvPicPr>
            <a:picLocks noChangeAspect="1"/>
          </p:cNvPicPr>
          <p:nvPr/>
        </p:nvPicPr>
        <p:blipFill>
          <a:blip r:embed="rId4"/>
          <a:stretch>
            <a:fillRect/>
          </a:stretch>
        </p:blipFill>
        <p:spPr>
          <a:xfrm>
            <a:off x="4356100" y="5694363"/>
            <a:ext cx="457200" cy="482600"/>
          </a:xfrm>
          <a:prstGeom prst="rect">
            <a:avLst/>
          </a:prstGeom>
        </p:spPr>
      </p:pic>
      <p:sp>
        <p:nvSpPr>
          <p:cNvPr id="7" name="Rectangle 6">
            <a:extLst>
              <a:ext uri="{FF2B5EF4-FFF2-40B4-BE49-F238E27FC236}">
                <a16:creationId xmlns:a16="http://schemas.microsoft.com/office/drawing/2014/main" id="{23D81AE3-36C4-6042-A4BD-AE9150F888C3}"/>
              </a:ext>
            </a:extLst>
          </p:cNvPr>
          <p:cNvSpPr/>
          <p:nvPr/>
        </p:nvSpPr>
        <p:spPr>
          <a:xfrm>
            <a:off x="7070271" y="3086100"/>
            <a:ext cx="1208315" cy="2106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723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6296-5AE6-2849-96BF-05CAC50C2A1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2E12E8-FFC0-8E42-8380-85D0C92FB394}"/>
              </a:ext>
            </a:extLst>
          </p:cNvPr>
          <p:cNvSpPr>
            <a:spLocks noGrp="1"/>
          </p:cNvSpPr>
          <p:nvPr>
            <p:ph type="subTitle" idx="1"/>
          </p:nvPr>
        </p:nvSpPr>
        <p:spPr/>
        <p:txBody>
          <a:bodyPr/>
          <a:lstStyle/>
          <a:p>
            <a:endParaRPr lang="en-US"/>
          </a:p>
        </p:txBody>
      </p:sp>
      <p:pic>
        <p:nvPicPr>
          <p:cNvPr id="5" name="slide.url=https://www.polleverywhere.com/multiple_choice_polls/Q22xWanZqGrO5oL9KA8Pa">
            <a:extLst>
              <a:ext uri="{FF2B5EF4-FFF2-40B4-BE49-F238E27FC236}">
                <a16:creationId xmlns:a16="http://schemas.microsoft.com/office/drawing/2014/main" id="{2204E542-F386-5243-ACCB-1A31E5D2B7E5}"/>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3920652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Discuss with a neighbor</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Where in this printout is DATA, MODEL, and ERROR?</a:t>
            </a:r>
          </a:p>
        </p:txBody>
      </p:sp>
      <p:pic>
        <p:nvPicPr>
          <p:cNvPr id="5" name="Picture 4">
            <a:extLst>
              <a:ext uri="{FF2B5EF4-FFF2-40B4-BE49-F238E27FC236}">
                <a16:creationId xmlns:a16="http://schemas.microsoft.com/office/drawing/2014/main" id="{40CFC1FD-CB69-6D4C-B284-5233342DEE2F}"/>
              </a:ext>
            </a:extLst>
          </p:cNvPr>
          <p:cNvPicPr>
            <a:picLocks noChangeAspect="1"/>
          </p:cNvPicPr>
          <p:nvPr/>
        </p:nvPicPr>
        <p:blipFill>
          <a:blip r:embed="rId3"/>
          <a:stretch>
            <a:fillRect/>
          </a:stretch>
        </p:blipFill>
        <p:spPr>
          <a:xfrm>
            <a:off x="991754" y="2866571"/>
            <a:ext cx="7160492" cy="2325914"/>
          </a:xfrm>
          <a:prstGeom prst="rect">
            <a:avLst/>
          </a:prstGeom>
        </p:spPr>
      </p:pic>
      <p:pic>
        <p:nvPicPr>
          <p:cNvPr id="6" name="Picture 5">
            <a:extLst>
              <a:ext uri="{FF2B5EF4-FFF2-40B4-BE49-F238E27FC236}">
                <a16:creationId xmlns:a16="http://schemas.microsoft.com/office/drawing/2014/main" id="{2DB91CEE-32CB-714B-A4C7-795746CA6DD3}"/>
              </a:ext>
            </a:extLst>
          </p:cNvPr>
          <p:cNvPicPr>
            <a:picLocks noChangeAspect="1"/>
          </p:cNvPicPr>
          <p:nvPr/>
        </p:nvPicPr>
        <p:blipFill>
          <a:blip r:embed="rId4"/>
          <a:stretch>
            <a:fillRect/>
          </a:stretch>
        </p:blipFill>
        <p:spPr>
          <a:xfrm>
            <a:off x="4356100" y="5694363"/>
            <a:ext cx="457200" cy="482600"/>
          </a:xfrm>
          <a:prstGeom prst="rect">
            <a:avLst/>
          </a:prstGeom>
        </p:spPr>
      </p:pic>
    </p:spTree>
    <p:extLst>
      <p:ext uri="{BB962C8B-B14F-4D97-AF65-F5344CB8AC3E}">
        <p14:creationId xmlns:p14="http://schemas.microsoft.com/office/powerpoint/2010/main" val="36357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Graphing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Imagine you make two histograms: one of </a:t>
            </a:r>
            <a:r>
              <a:rPr lang="en-US" dirty="0" err="1"/>
              <a:t>FiveVegetables</a:t>
            </a:r>
            <a:r>
              <a:rPr lang="en-US" dirty="0"/>
              <a:t>, and the other of </a:t>
            </a:r>
            <a:r>
              <a:rPr lang="en-US" dirty="0" err="1"/>
              <a:t>empty.resid</a:t>
            </a:r>
            <a:r>
              <a:rPr lang="en-US" dirty="0"/>
              <a:t>. How will they compare? </a:t>
            </a:r>
            <a:r>
              <a:rPr lang="en-US" i="1" dirty="0">
                <a:solidFill>
                  <a:schemeClr val="accent2"/>
                </a:solidFill>
              </a:rPr>
              <a:t>(in your head, please!)</a:t>
            </a:r>
          </a:p>
        </p:txBody>
      </p:sp>
      <p:pic>
        <p:nvPicPr>
          <p:cNvPr id="5" name="Picture 4">
            <a:extLst>
              <a:ext uri="{FF2B5EF4-FFF2-40B4-BE49-F238E27FC236}">
                <a16:creationId xmlns:a16="http://schemas.microsoft.com/office/drawing/2014/main" id="{1F0C2409-917C-214A-A730-E6F51080C683}"/>
              </a:ext>
            </a:extLst>
          </p:cNvPr>
          <p:cNvPicPr>
            <a:picLocks noChangeAspect="1"/>
          </p:cNvPicPr>
          <p:nvPr/>
        </p:nvPicPr>
        <p:blipFill>
          <a:blip r:embed="rId3"/>
          <a:stretch>
            <a:fillRect/>
          </a:stretch>
        </p:blipFill>
        <p:spPr>
          <a:xfrm>
            <a:off x="1671534" y="3210097"/>
            <a:ext cx="5800932" cy="1884294"/>
          </a:xfrm>
          <a:prstGeom prst="rect">
            <a:avLst/>
          </a:prstGeom>
        </p:spPr>
      </p:pic>
      <p:pic>
        <p:nvPicPr>
          <p:cNvPr id="6" name="Picture 5">
            <a:extLst>
              <a:ext uri="{FF2B5EF4-FFF2-40B4-BE49-F238E27FC236}">
                <a16:creationId xmlns:a16="http://schemas.microsoft.com/office/drawing/2014/main" id="{AAB8A723-638B-7243-8C76-FF21E957504E}"/>
              </a:ext>
            </a:extLst>
          </p:cNvPr>
          <p:cNvPicPr>
            <a:picLocks noChangeAspect="1"/>
          </p:cNvPicPr>
          <p:nvPr/>
        </p:nvPicPr>
        <p:blipFill>
          <a:blip r:embed="rId4"/>
          <a:stretch>
            <a:fillRect/>
          </a:stretch>
        </p:blipFill>
        <p:spPr>
          <a:xfrm>
            <a:off x="4356100" y="5694363"/>
            <a:ext cx="457200" cy="482600"/>
          </a:xfrm>
          <a:prstGeom prst="rect">
            <a:avLst/>
          </a:prstGeom>
        </p:spPr>
      </p:pic>
    </p:spTree>
    <p:extLst>
      <p:ext uri="{BB962C8B-B14F-4D97-AF65-F5344CB8AC3E}">
        <p14:creationId xmlns:p14="http://schemas.microsoft.com/office/powerpoint/2010/main" val="2031555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38C5-7580-FB42-A181-2CC9E030391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EED915-2A37-B246-A048-CB33AA4EF884}"/>
              </a:ext>
            </a:extLst>
          </p:cNvPr>
          <p:cNvSpPr>
            <a:spLocks noGrp="1"/>
          </p:cNvSpPr>
          <p:nvPr>
            <p:ph type="subTitle" idx="1"/>
          </p:nvPr>
        </p:nvSpPr>
        <p:spPr/>
        <p:txBody>
          <a:bodyPr/>
          <a:lstStyle/>
          <a:p>
            <a:endParaRPr lang="en-US"/>
          </a:p>
        </p:txBody>
      </p:sp>
      <p:pic>
        <p:nvPicPr>
          <p:cNvPr id="5" name="slide.url=https://www.polleverywhere.com/multiple_choice_polls/LTRj4yzvwKM9PUGF8bfLj">
            <a:extLst>
              <a:ext uri="{FF2B5EF4-FFF2-40B4-BE49-F238E27FC236}">
                <a16:creationId xmlns:a16="http://schemas.microsoft.com/office/drawing/2014/main" id="{89F2D4A0-E944-494D-9E4C-BCEA6B5F0478}"/>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116508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CDFF-2831-154D-A229-B7048EDC5DC3}"/>
              </a:ext>
            </a:extLst>
          </p:cNvPr>
          <p:cNvSpPr>
            <a:spLocks noGrp="1"/>
          </p:cNvSpPr>
          <p:nvPr>
            <p:ph type="title"/>
          </p:nvPr>
        </p:nvSpPr>
        <p:spPr>
          <a:xfrm>
            <a:off x="499594" y="482218"/>
            <a:ext cx="4470844" cy="2599901"/>
          </a:xfrm>
        </p:spPr>
        <p:txBody>
          <a:bodyPr>
            <a:normAutofit/>
          </a:bodyPr>
          <a:lstStyle/>
          <a:p>
            <a:r>
              <a:rPr lang="en-US" sz="3200" dirty="0"/>
              <a:t>Describe as fully as possible the relationship between a Sample Distribution and the DGP.</a:t>
            </a:r>
          </a:p>
        </p:txBody>
      </p:sp>
      <p:sp>
        <p:nvSpPr>
          <p:cNvPr id="3" name="Content Placeholder 2">
            <a:extLst>
              <a:ext uri="{FF2B5EF4-FFF2-40B4-BE49-F238E27FC236}">
                <a16:creationId xmlns:a16="http://schemas.microsoft.com/office/drawing/2014/main" id="{291C2DB2-D2D4-E54A-A075-D0B03F68FF72}"/>
              </a:ext>
            </a:extLst>
          </p:cNvPr>
          <p:cNvSpPr>
            <a:spLocks noGrp="1"/>
          </p:cNvSpPr>
          <p:nvPr>
            <p:ph idx="1"/>
          </p:nvPr>
        </p:nvSpPr>
        <p:spPr>
          <a:xfrm>
            <a:off x="628650" y="3429000"/>
            <a:ext cx="7886700" cy="2753155"/>
          </a:xfrm>
        </p:spPr>
        <p:txBody>
          <a:bodyPr>
            <a:normAutofit/>
          </a:bodyPr>
          <a:lstStyle/>
          <a:p>
            <a:pPr marL="0" indent="0">
              <a:buNone/>
            </a:pPr>
            <a:r>
              <a:rPr lang="en-US" sz="4400" dirty="0">
                <a:solidFill>
                  <a:schemeClr val="accent1"/>
                </a:solidFill>
              </a:rPr>
              <a:t>“The DGP is how experimenters gather their samples and data points.”</a:t>
            </a:r>
            <a:endParaRPr lang="en-US" sz="4400" dirty="0"/>
          </a:p>
          <a:p>
            <a:pPr marL="0" indent="0">
              <a:buNone/>
            </a:pPr>
            <a:r>
              <a:rPr lang="en-US" sz="3600" dirty="0">
                <a:solidFill>
                  <a:schemeClr val="accent2"/>
                </a:solidFill>
              </a:rPr>
              <a:t>What’s wrong with this answer?</a:t>
            </a:r>
            <a:endParaRPr lang="en-US" sz="4000" dirty="0">
              <a:solidFill>
                <a:schemeClr val="accent2"/>
              </a:solidFill>
            </a:endParaRPr>
          </a:p>
        </p:txBody>
      </p:sp>
      <p:grpSp>
        <p:nvGrpSpPr>
          <p:cNvPr id="4" name="Group 3">
            <a:extLst>
              <a:ext uri="{FF2B5EF4-FFF2-40B4-BE49-F238E27FC236}">
                <a16:creationId xmlns:a16="http://schemas.microsoft.com/office/drawing/2014/main" id="{821E157C-77DA-E04B-A671-1957B0635E18}"/>
              </a:ext>
            </a:extLst>
          </p:cNvPr>
          <p:cNvGrpSpPr/>
          <p:nvPr/>
        </p:nvGrpSpPr>
        <p:grpSpPr>
          <a:xfrm>
            <a:off x="5071782" y="433224"/>
            <a:ext cx="3443568" cy="2958565"/>
            <a:chOff x="2259103" y="2351329"/>
            <a:chExt cx="5020238" cy="4313171"/>
          </a:xfrm>
        </p:grpSpPr>
        <p:sp>
          <p:nvSpPr>
            <p:cNvPr id="5" name="Oval 4">
              <a:extLst>
                <a:ext uri="{FF2B5EF4-FFF2-40B4-BE49-F238E27FC236}">
                  <a16:creationId xmlns:a16="http://schemas.microsoft.com/office/drawing/2014/main" id="{E7A3B97E-18D7-984C-B536-1FA2E9273E36}"/>
                </a:ext>
              </a:extLst>
            </p:cNvPr>
            <p:cNvSpPr/>
            <p:nvPr/>
          </p:nvSpPr>
          <p:spPr>
            <a:xfrm>
              <a:off x="3021103" y="2351329"/>
              <a:ext cx="3514165" cy="3514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reeform 5">
              <a:extLst>
                <a:ext uri="{FF2B5EF4-FFF2-40B4-BE49-F238E27FC236}">
                  <a16:creationId xmlns:a16="http://schemas.microsoft.com/office/drawing/2014/main" id="{3FD6A848-BAF0-6149-AAF8-DD7EE157A786}"/>
                </a:ext>
              </a:extLst>
            </p:cNvPr>
            <p:cNvSpPr/>
            <p:nvPr/>
          </p:nvSpPr>
          <p:spPr>
            <a:xfrm>
              <a:off x="3850302" y="480873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Data / Sample</a:t>
              </a:r>
            </a:p>
          </p:txBody>
        </p:sp>
        <p:sp>
          <p:nvSpPr>
            <p:cNvPr id="7" name="Freeform 6">
              <a:extLst>
                <a:ext uri="{FF2B5EF4-FFF2-40B4-BE49-F238E27FC236}">
                  <a16:creationId xmlns:a16="http://schemas.microsoft.com/office/drawing/2014/main" id="{92EBC07B-4C4C-A44C-A663-E6CD0A3C7B9A}"/>
                </a:ext>
              </a:extLst>
            </p:cNvPr>
            <p:cNvSpPr/>
            <p:nvPr/>
          </p:nvSpPr>
          <p:spPr>
            <a:xfrm>
              <a:off x="5423573" y="2531709"/>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Sampling</a:t>
              </a:r>
            </a:p>
            <a:p>
              <a:pPr lvl="0" algn="ctr" defTabSz="933450">
                <a:lnSpc>
                  <a:spcPct val="90000"/>
                </a:lnSpc>
                <a:spcBef>
                  <a:spcPct val="0"/>
                </a:spcBef>
                <a:spcAft>
                  <a:spcPct val="35000"/>
                </a:spcAft>
              </a:pPr>
              <a:r>
                <a:rPr lang="en-US" sz="1200" b="1" dirty="0">
                  <a:solidFill>
                    <a:schemeClr val="bg1"/>
                  </a:solidFill>
                </a:rPr>
                <a:t>Distribution</a:t>
              </a:r>
              <a:endParaRPr lang="en-US" sz="1200" b="1" kern="1200" dirty="0">
                <a:solidFill>
                  <a:schemeClr val="bg1"/>
                </a:solidFill>
              </a:endParaRPr>
            </a:p>
          </p:txBody>
        </p:sp>
        <p:sp>
          <p:nvSpPr>
            <p:cNvPr id="8" name="Freeform 7">
              <a:extLst>
                <a:ext uri="{FF2B5EF4-FFF2-40B4-BE49-F238E27FC236}">
                  <a16:creationId xmlns:a16="http://schemas.microsoft.com/office/drawing/2014/main" id="{6E59954F-916A-E544-B272-C915C23C5A6C}"/>
                </a:ext>
              </a:extLst>
            </p:cNvPr>
            <p:cNvSpPr/>
            <p:nvPr/>
          </p:nvSpPr>
          <p:spPr>
            <a:xfrm>
              <a:off x="2259103" y="246779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DGP</a:t>
              </a:r>
            </a:p>
            <a:p>
              <a:pPr lvl="0" algn="ctr" defTabSz="933450">
                <a:lnSpc>
                  <a:spcPct val="90000"/>
                </a:lnSpc>
                <a:spcBef>
                  <a:spcPct val="0"/>
                </a:spcBef>
                <a:spcAft>
                  <a:spcPct val="35000"/>
                </a:spcAft>
              </a:pPr>
              <a:r>
                <a:rPr lang="en-US" sz="1200" b="1" kern="1200" dirty="0">
                  <a:solidFill>
                    <a:schemeClr val="bg1"/>
                  </a:solidFill>
                </a:rPr>
                <a:t>Population</a:t>
              </a:r>
            </a:p>
          </p:txBody>
        </p:sp>
        <p:sp>
          <p:nvSpPr>
            <p:cNvPr id="9" name="Freeform 8">
              <a:extLst>
                <a:ext uri="{FF2B5EF4-FFF2-40B4-BE49-F238E27FC236}">
                  <a16:creationId xmlns:a16="http://schemas.microsoft.com/office/drawing/2014/main" id="{D51C581F-402A-134E-AA2B-FFC6C3395288}"/>
                </a:ext>
              </a:extLst>
            </p:cNvPr>
            <p:cNvSpPr/>
            <p:nvPr/>
          </p:nvSpPr>
          <p:spPr>
            <a:xfrm>
              <a:off x="3742704" y="3039828"/>
              <a:ext cx="2070965" cy="2070965"/>
            </a:xfrm>
            <a:custGeom>
              <a:avLst/>
              <a:gdLst>
                <a:gd name="connsiteX0" fmla="*/ 0 w 2070965"/>
                <a:gd name="connsiteY0" fmla="*/ 1035483 h 2070965"/>
                <a:gd name="connsiteX1" fmla="*/ 1035483 w 2070965"/>
                <a:gd name="connsiteY1" fmla="*/ 0 h 2070965"/>
                <a:gd name="connsiteX2" fmla="*/ 2070966 w 2070965"/>
                <a:gd name="connsiteY2" fmla="*/ 1035483 h 2070965"/>
                <a:gd name="connsiteX3" fmla="*/ 1035483 w 2070965"/>
                <a:gd name="connsiteY3" fmla="*/ 2070966 h 2070965"/>
                <a:gd name="connsiteX4" fmla="*/ 0 w 2070965"/>
                <a:gd name="connsiteY4" fmla="*/ 1035483 h 207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65" h="2070965">
                  <a:moveTo>
                    <a:pt x="0" y="1035483"/>
                  </a:moveTo>
                  <a:cubicBezTo>
                    <a:pt x="0" y="463602"/>
                    <a:pt x="463602" y="0"/>
                    <a:pt x="1035483" y="0"/>
                  </a:cubicBezTo>
                  <a:cubicBezTo>
                    <a:pt x="1607364" y="0"/>
                    <a:pt x="2070966" y="463602"/>
                    <a:pt x="2070966" y="1035483"/>
                  </a:cubicBezTo>
                  <a:cubicBezTo>
                    <a:pt x="2070966" y="1607364"/>
                    <a:pt x="1607364" y="2070966"/>
                    <a:pt x="1035483" y="2070966"/>
                  </a:cubicBezTo>
                  <a:cubicBezTo>
                    <a:pt x="463602" y="2070966"/>
                    <a:pt x="0" y="1607364"/>
                    <a:pt x="0" y="1035483"/>
                  </a:cubicBezTo>
                  <a:close/>
                </a:path>
              </a:pathLst>
            </a:custGeom>
            <a:solidFill>
              <a:schemeClr val="accent3">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336306" tIns="336306" rIns="336306" bIns="336306" numCol="1" spcCol="1270" anchor="ctr" anchorCtr="0">
              <a:noAutofit/>
            </a:bodyPr>
            <a:lstStyle/>
            <a:p>
              <a:pPr lvl="0" algn="ctr" defTabSz="1155700">
                <a:lnSpc>
                  <a:spcPct val="90000"/>
                </a:lnSpc>
                <a:spcBef>
                  <a:spcPct val="0"/>
                </a:spcBef>
                <a:spcAft>
                  <a:spcPct val="35000"/>
                </a:spcAft>
              </a:pPr>
              <a:r>
                <a:rPr lang="en-US" sz="1400" b="1" kern="1200" dirty="0"/>
                <a:t>Statistical Model</a:t>
              </a:r>
            </a:p>
          </p:txBody>
        </p:sp>
      </p:grpSp>
      <p:pic>
        <p:nvPicPr>
          <p:cNvPr id="12" name="Picture 11">
            <a:extLst>
              <a:ext uri="{FF2B5EF4-FFF2-40B4-BE49-F238E27FC236}">
                <a16:creationId xmlns:a16="http://schemas.microsoft.com/office/drawing/2014/main" id="{0911191B-B0DB-7448-AC1B-3909F0564EF9}"/>
              </a:ext>
            </a:extLst>
          </p:cNvPr>
          <p:cNvPicPr>
            <a:picLocks noChangeAspect="1"/>
          </p:cNvPicPr>
          <p:nvPr/>
        </p:nvPicPr>
        <p:blipFill>
          <a:blip r:embed="rId3"/>
          <a:stretch>
            <a:fillRect/>
          </a:stretch>
        </p:blipFill>
        <p:spPr>
          <a:xfrm>
            <a:off x="6955623" y="5367606"/>
            <a:ext cx="457200" cy="482600"/>
          </a:xfrm>
          <a:prstGeom prst="rect">
            <a:avLst/>
          </a:prstGeom>
        </p:spPr>
      </p:pic>
    </p:spTree>
    <p:extLst>
      <p:ext uri="{BB962C8B-B14F-4D97-AF65-F5344CB8AC3E}">
        <p14:creationId xmlns:p14="http://schemas.microsoft.com/office/powerpoint/2010/main" val="24250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Graphing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Go ahead and make the two histograms, one for </a:t>
            </a:r>
            <a:r>
              <a:rPr lang="en-US" dirty="0" err="1"/>
              <a:t>FiveVegetables</a:t>
            </a:r>
            <a:r>
              <a:rPr lang="en-US" dirty="0"/>
              <a:t> and the other for </a:t>
            </a:r>
            <a:r>
              <a:rPr lang="en-US" dirty="0" err="1"/>
              <a:t>empty.resid</a:t>
            </a:r>
            <a:endParaRPr lang="en-US" dirty="0"/>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5229327"/>
            <a:ext cx="1215654" cy="947636"/>
          </a:xfrm>
          <a:prstGeom prst="rect">
            <a:avLst/>
          </a:prstGeom>
        </p:spPr>
      </p:pic>
    </p:spTree>
    <p:extLst>
      <p:ext uri="{BB962C8B-B14F-4D97-AF65-F5344CB8AC3E}">
        <p14:creationId xmlns:p14="http://schemas.microsoft.com/office/powerpoint/2010/main" val="4009731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a:xfrm>
            <a:off x="5179827" y="658212"/>
            <a:ext cx="3335522" cy="1325563"/>
          </a:xfrm>
        </p:spPr>
        <p:txBody>
          <a:bodyPr/>
          <a:lstStyle/>
          <a:p>
            <a:r>
              <a:rPr lang="en-US" dirty="0"/>
              <a:t>Graphing Residuals</a:t>
            </a:r>
          </a:p>
        </p:txBody>
      </p:sp>
      <p:pic>
        <p:nvPicPr>
          <p:cNvPr id="7" name="Picture 6">
            <a:extLst>
              <a:ext uri="{FF2B5EF4-FFF2-40B4-BE49-F238E27FC236}">
                <a16:creationId xmlns:a16="http://schemas.microsoft.com/office/drawing/2014/main" id="{E1625CE3-9451-9E48-B1AD-497EE9ABBC7D}"/>
              </a:ext>
            </a:extLst>
          </p:cNvPr>
          <p:cNvPicPr>
            <a:picLocks noChangeAspect="1"/>
          </p:cNvPicPr>
          <p:nvPr/>
        </p:nvPicPr>
        <p:blipFill>
          <a:blip r:embed="rId3"/>
          <a:stretch>
            <a:fillRect/>
          </a:stretch>
        </p:blipFill>
        <p:spPr>
          <a:xfrm>
            <a:off x="209434" y="658212"/>
            <a:ext cx="4809442" cy="2989857"/>
          </a:xfrm>
          <a:prstGeom prst="rect">
            <a:avLst/>
          </a:prstGeom>
        </p:spPr>
      </p:pic>
      <p:pic>
        <p:nvPicPr>
          <p:cNvPr id="8" name="Picture 7">
            <a:extLst>
              <a:ext uri="{FF2B5EF4-FFF2-40B4-BE49-F238E27FC236}">
                <a16:creationId xmlns:a16="http://schemas.microsoft.com/office/drawing/2014/main" id="{B77471A5-47BB-3C49-9857-4026C38188B6}"/>
              </a:ext>
            </a:extLst>
          </p:cNvPr>
          <p:cNvPicPr>
            <a:picLocks noChangeAspect="1"/>
          </p:cNvPicPr>
          <p:nvPr/>
        </p:nvPicPr>
        <p:blipFill>
          <a:blip r:embed="rId4"/>
          <a:stretch>
            <a:fillRect/>
          </a:stretch>
        </p:blipFill>
        <p:spPr>
          <a:xfrm>
            <a:off x="209434" y="3648069"/>
            <a:ext cx="4816993" cy="2959657"/>
          </a:xfrm>
          <a:prstGeom prst="rect">
            <a:avLst/>
          </a:prstGeom>
        </p:spPr>
      </p:pic>
      <p:sp>
        <p:nvSpPr>
          <p:cNvPr id="9" name="TextBox 8">
            <a:extLst>
              <a:ext uri="{FF2B5EF4-FFF2-40B4-BE49-F238E27FC236}">
                <a16:creationId xmlns:a16="http://schemas.microsoft.com/office/drawing/2014/main" id="{15D1D9EC-FEAE-6C4E-9C99-2CB45D2FD46A}"/>
              </a:ext>
            </a:extLst>
          </p:cNvPr>
          <p:cNvSpPr txBox="1"/>
          <p:nvPr/>
        </p:nvSpPr>
        <p:spPr>
          <a:xfrm>
            <a:off x="5753574" y="2955571"/>
            <a:ext cx="2188028" cy="1384995"/>
          </a:xfrm>
          <a:prstGeom prst="rect">
            <a:avLst/>
          </a:prstGeom>
          <a:noFill/>
        </p:spPr>
        <p:txBody>
          <a:bodyPr wrap="square" rtlCol="0">
            <a:spAutoFit/>
          </a:bodyPr>
          <a:lstStyle/>
          <a:p>
            <a:r>
              <a:rPr lang="en-US" sz="2800" b="1" dirty="0">
                <a:solidFill>
                  <a:schemeClr val="accent2"/>
                </a:solidFill>
              </a:rPr>
              <a:t>Compare these two histograms</a:t>
            </a:r>
          </a:p>
        </p:txBody>
      </p:sp>
    </p:spTree>
    <p:extLst>
      <p:ext uri="{BB962C8B-B14F-4D97-AF65-F5344CB8AC3E}">
        <p14:creationId xmlns:p14="http://schemas.microsoft.com/office/powerpoint/2010/main" val="2555742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a:xfrm>
            <a:off x="5179827" y="658212"/>
            <a:ext cx="3335522" cy="1325563"/>
          </a:xfrm>
        </p:spPr>
        <p:txBody>
          <a:bodyPr/>
          <a:lstStyle/>
          <a:p>
            <a:r>
              <a:rPr lang="en-US" dirty="0"/>
              <a:t>Graphing Residuals</a:t>
            </a:r>
          </a:p>
        </p:txBody>
      </p:sp>
      <p:sp>
        <p:nvSpPr>
          <p:cNvPr id="9" name="TextBox 8">
            <a:extLst>
              <a:ext uri="{FF2B5EF4-FFF2-40B4-BE49-F238E27FC236}">
                <a16:creationId xmlns:a16="http://schemas.microsoft.com/office/drawing/2014/main" id="{15D1D9EC-FEAE-6C4E-9C99-2CB45D2FD46A}"/>
              </a:ext>
            </a:extLst>
          </p:cNvPr>
          <p:cNvSpPr txBox="1"/>
          <p:nvPr/>
        </p:nvSpPr>
        <p:spPr>
          <a:xfrm>
            <a:off x="5753574" y="2955571"/>
            <a:ext cx="2188028" cy="954107"/>
          </a:xfrm>
          <a:prstGeom prst="rect">
            <a:avLst/>
          </a:prstGeom>
          <a:noFill/>
        </p:spPr>
        <p:txBody>
          <a:bodyPr wrap="square" rtlCol="0">
            <a:spAutoFit/>
          </a:bodyPr>
          <a:lstStyle/>
          <a:p>
            <a:r>
              <a:rPr lang="en-US" sz="2800" b="1" dirty="0">
                <a:solidFill>
                  <a:schemeClr val="accent2"/>
                </a:solidFill>
              </a:rPr>
              <a:t>Adjusting scale</a:t>
            </a:r>
          </a:p>
        </p:txBody>
      </p:sp>
      <p:pic>
        <p:nvPicPr>
          <p:cNvPr id="3" name="Picture 2">
            <a:extLst>
              <a:ext uri="{FF2B5EF4-FFF2-40B4-BE49-F238E27FC236}">
                <a16:creationId xmlns:a16="http://schemas.microsoft.com/office/drawing/2014/main" id="{D9EB469F-FFD2-B74F-BD34-7AE2A0953C11}"/>
              </a:ext>
            </a:extLst>
          </p:cNvPr>
          <p:cNvPicPr>
            <a:picLocks noChangeAspect="1"/>
          </p:cNvPicPr>
          <p:nvPr/>
        </p:nvPicPr>
        <p:blipFill>
          <a:blip r:embed="rId3"/>
          <a:stretch>
            <a:fillRect/>
          </a:stretch>
        </p:blipFill>
        <p:spPr>
          <a:xfrm>
            <a:off x="466529" y="379303"/>
            <a:ext cx="4549673" cy="3268765"/>
          </a:xfrm>
          <a:prstGeom prst="rect">
            <a:avLst/>
          </a:prstGeom>
        </p:spPr>
      </p:pic>
      <p:pic>
        <p:nvPicPr>
          <p:cNvPr id="4" name="Picture 3">
            <a:extLst>
              <a:ext uri="{FF2B5EF4-FFF2-40B4-BE49-F238E27FC236}">
                <a16:creationId xmlns:a16="http://schemas.microsoft.com/office/drawing/2014/main" id="{289F5DC6-48DD-654F-BD70-AFBD31B46E06}"/>
              </a:ext>
            </a:extLst>
          </p:cNvPr>
          <p:cNvPicPr>
            <a:picLocks noChangeAspect="1"/>
          </p:cNvPicPr>
          <p:nvPr/>
        </p:nvPicPr>
        <p:blipFill>
          <a:blip r:embed="rId4"/>
          <a:stretch>
            <a:fillRect/>
          </a:stretch>
        </p:blipFill>
        <p:spPr>
          <a:xfrm>
            <a:off x="473529" y="3582235"/>
            <a:ext cx="4535674" cy="3275765"/>
          </a:xfrm>
          <a:prstGeom prst="rect">
            <a:avLst/>
          </a:prstGeom>
        </p:spPr>
      </p:pic>
    </p:spTree>
    <p:extLst>
      <p:ext uri="{BB962C8B-B14F-4D97-AF65-F5344CB8AC3E}">
        <p14:creationId xmlns:p14="http://schemas.microsoft.com/office/powerpoint/2010/main" val="2377855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Summing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Use R to sum the residuals for the 50 states from the empty model (</a:t>
            </a:r>
            <a:r>
              <a:rPr lang="en-US" dirty="0" err="1"/>
              <a:t>empty.resid</a:t>
            </a:r>
            <a:r>
              <a:rPr lang="en-US" dirty="0"/>
              <a:t>)</a:t>
            </a:r>
          </a:p>
          <a:p>
            <a:pPr marL="0" indent="0">
              <a:buNone/>
            </a:pPr>
            <a:r>
              <a:rPr lang="en-US" dirty="0"/>
              <a:t>*Think of two different methods for doing this</a:t>
            </a:r>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4902756"/>
            <a:ext cx="1215654" cy="947636"/>
          </a:xfrm>
          <a:prstGeom prst="rect">
            <a:avLst/>
          </a:prstGeom>
        </p:spPr>
      </p:pic>
    </p:spTree>
    <p:extLst>
      <p:ext uri="{BB962C8B-B14F-4D97-AF65-F5344CB8AC3E}">
        <p14:creationId xmlns:p14="http://schemas.microsoft.com/office/powerpoint/2010/main" val="3241543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Summing Residuals</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Use R to sum the residuals for the 50 states from the empty model (</a:t>
            </a:r>
            <a:r>
              <a:rPr lang="en-US" dirty="0" err="1"/>
              <a:t>empty.resid</a:t>
            </a:r>
            <a:r>
              <a:rPr lang="en-US" dirty="0"/>
              <a:t>)</a:t>
            </a:r>
          </a:p>
          <a:p>
            <a:pPr marL="0" indent="0">
              <a:buNone/>
            </a:pPr>
            <a:r>
              <a:rPr lang="en-US" dirty="0"/>
              <a:t>*Think of two different methods for doing this</a:t>
            </a:r>
          </a:p>
          <a:p>
            <a:r>
              <a:rPr lang="en-US" dirty="0"/>
              <a:t>sum(</a:t>
            </a:r>
            <a:r>
              <a:rPr lang="en-US" dirty="0" err="1"/>
              <a:t>USStates$empty.resid</a:t>
            </a:r>
            <a:r>
              <a:rPr lang="en-US" dirty="0"/>
              <a:t>)</a:t>
            </a:r>
          </a:p>
          <a:p>
            <a:r>
              <a:rPr lang="en-US" dirty="0"/>
              <a:t>sum(</a:t>
            </a:r>
            <a:r>
              <a:rPr lang="en-US" dirty="0" err="1"/>
              <a:t>resid</a:t>
            </a:r>
            <a:r>
              <a:rPr lang="en-US" dirty="0"/>
              <a:t>(</a:t>
            </a:r>
            <a:r>
              <a:rPr lang="en-US" dirty="0" err="1"/>
              <a:t>lm</a:t>
            </a:r>
            <a:r>
              <a:rPr lang="en-US" dirty="0"/>
              <a:t>(</a:t>
            </a:r>
            <a:r>
              <a:rPr lang="en-US" dirty="0" err="1"/>
              <a:t>FiveVegetables</a:t>
            </a:r>
            <a:r>
              <a:rPr lang="en-US" dirty="0"/>
              <a:t> ~ NULL, data=</a:t>
            </a:r>
            <a:r>
              <a:rPr lang="en-US" dirty="0" err="1"/>
              <a:t>USStates</a:t>
            </a:r>
            <a:r>
              <a:rPr lang="en-US" dirty="0"/>
              <a:t>)))</a:t>
            </a:r>
            <a:br>
              <a:rPr lang="en-US" dirty="0"/>
            </a:br>
            <a:endParaRPr lang="en-US" dirty="0"/>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6957827" y="4902756"/>
            <a:ext cx="1215654" cy="947636"/>
          </a:xfrm>
          <a:prstGeom prst="rect">
            <a:avLst/>
          </a:prstGeom>
        </p:spPr>
      </p:pic>
      <p:pic>
        <p:nvPicPr>
          <p:cNvPr id="5" name="Picture 4">
            <a:extLst>
              <a:ext uri="{FF2B5EF4-FFF2-40B4-BE49-F238E27FC236}">
                <a16:creationId xmlns:a16="http://schemas.microsoft.com/office/drawing/2014/main" id="{450E578C-CEAA-4D47-83B8-EEFCF98C66DF}"/>
              </a:ext>
            </a:extLst>
          </p:cNvPr>
          <p:cNvPicPr>
            <a:picLocks noChangeAspect="1"/>
          </p:cNvPicPr>
          <p:nvPr/>
        </p:nvPicPr>
        <p:blipFill>
          <a:blip r:embed="rId4"/>
          <a:stretch>
            <a:fillRect/>
          </a:stretch>
        </p:blipFill>
        <p:spPr>
          <a:xfrm>
            <a:off x="1565687" y="4872770"/>
            <a:ext cx="3280584" cy="1007608"/>
          </a:xfrm>
          <a:prstGeom prst="rect">
            <a:avLst/>
          </a:prstGeom>
        </p:spPr>
      </p:pic>
      <p:sp>
        <p:nvSpPr>
          <p:cNvPr id="6" name="TextBox 5">
            <a:extLst>
              <a:ext uri="{FF2B5EF4-FFF2-40B4-BE49-F238E27FC236}">
                <a16:creationId xmlns:a16="http://schemas.microsoft.com/office/drawing/2014/main" id="{14189332-ADB5-C549-BB60-89B2F68DA674}"/>
              </a:ext>
            </a:extLst>
          </p:cNvPr>
          <p:cNvSpPr txBox="1"/>
          <p:nvPr/>
        </p:nvSpPr>
        <p:spPr>
          <a:xfrm>
            <a:off x="628650" y="5956123"/>
            <a:ext cx="6510437" cy="461665"/>
          </a:xfrm>
          <a:prstGeom prst="rect">
            <a:avLst/>
          </a:prstGeom>
          <a:noFill/>
        </p:spPr>
        <p:txBody>
          <a:bodyPr wrap="none" rtlCol="0">
            <a:spAutoFit/>
          </a:bodyPr>
          <a:lstStyle/>
          <a:p>
            <a:r>
              <a:rPr lang="en-US" sz="2400" b="1" dirty="0">
                <a:solidFill>
                  <a:schemeClr val="accent2"/>
                </a:solidFill>
              </a:rPr>
              <a:t>How big is this number? Really big or really little?</a:t>
            </a:r>
          </a:p>
        </p:txBody>
      </p:sp>
    </p:spTree>
    <p:extLst>
      <p:ext uri="{BB962C8B-B14F-4D97-AF65-F5344CB8AC3E}">
        <p14:creationId xmlns:p14="http://schemas.microsoft.com/office/powerpoint/2010/main" val="232610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DATA = MODEL + ERROR</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a:t>Confirm that for each state, DATA=MODEL+ERROR.</a:t>
            </a:r>
          </a:p>
          <a:p>
            <a:r>
              <a:rPr lang="en-US" dirty="0"/>
              <a:t>Make a new variable that is MODEL + ERROR</a:t>
            </a:r>
          </a:p>
          <a:p>
            <a:r>
              <a:rPr lang="en-US" dirty="0"/>
              <a:t>Subtract it from DATA</a:t>
            </a:r>
          </a:p>
          <a:p>
            <a:r>
              <a:rPr lang="en-US" dirty="0"/>
              <a:t>Examine the results</a:t>
            </a:r>
          </a:p>
        </p:txBody>
      </p:sp>
      <p:pic>
        <p:nvPicPr>
          <p:cNvPr id="4" name="Picture 3">
            <a:extLst>
              <a:ext uri="{FF2B5EF4-FFF2-40B4-BE49-F238E27FC236}">
                <a16:creationId xmlns:a16="http://schemas.microsoft.com/office/drawing/2014/main" id="{1D813085-97A5-D442-9F09-81A6DA4B54BE}"/>
              </a:ext>
            </a:extLst>
          </p:cNvPr>
          <p:cNvPicPr>
            <a:picLocks noChangeAspect="1"/>
          </p:cNvPicPr>
          <p:nvPr/>
        </p:nvPicPr>
        <p:blipFill>
          <a:blip r:embed="rId3"/>
          <a:stretch>
            <a:fillRect/>
          </a:stretch>
        </p:blipFill>
        <p:spPr>
          <a:xfrm>
            <a:off x="3964173" y="4902756"/>
            <a:ext cx="1215654" cy="947636"/>
          </a:xfrm>
          <a:prstGeom prst="rect">
            <a:avLst/>
          </a:prstGeom>
        </p:spPr>
      </p:pic>
    </p:spTree>
    <p:extLst>
      <p:ext uri="{BB962C8B-B14F-4D97-AF65-F5344CB8AC3E}">
        <p14:creationId xmlns:p14="http://schemas.microsoft.com/office/powerpoint/2010/main" val="713346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6EF-7C11-B74D-BA34-AB5B135A8380}"/>
              </a:ext>
            </a:extLst>
          </p:cNvPr>
          <p:cNvSpPr>
            <a:spLocks noGrp="1"/>
          </p:cNvSpPr>
          <p:nvPr>
            <p:ph type="title"/>
          </p:nvPr>
        </p:nvSpPr>
        <p:spPr/>
        <p:txBody>
          <a:bodyPr/>
          <a:lstStyle/>
          <a:p>
            <a:r>
              <a:rPr lang="en-US" dirty="0"/>
              <a:t>DATA = MODEL + ERROR</a:t>
            </a:r>
          </a:p>
        </p:txBody>
      </p:sp>
      <p:sp>
        <p:nvSpPr>
          <p:cNvPr id="3" name="Content Placeholder 2">
            <a:extLst>
              <a:ext uri="{FF2B5EF4-FFF2-40B4-BE49-F238E27FC236}">
                <a16:creationId xmlns:a16="http://schemas.microsoft.com/office/drawing/2014/main" id="{9A9F2E58-6D1A-9B4B-9A0C-CAE8201ED52E}"/>
              </a:ext>
            </a:extLst>
          </p:cNvPr>
          <p:cNvSpPr>
            <a:spLocks noGrp="1"/>
          </p:cNvSpPr>
          <p:nvPr>
            <p:ph idx="1"/>
          </p:nvPr>
        </p:nvSpPr>
        <p:spPr/>
        <p:txBody>
          <a:bodyPr/>
          <a:lstStyle/>
          <a:p>
            <a:pPr marL="0" indent="0">
              <a:buNone/>
            </a:pPr>
            <a:r>
              <a:rPr lang="en-US" dirty="0" err="1"/>
              <a:t>USStates$modErr</a:t>
            </a:r>
            <a:r>
              <a:rPr lang="en-US" dirty="0"/>
              <a:t> &lt;- </a:t>
            </a:r>
            <a:r>
              <a:rPr lang="en-US" dirty="0" err="1"/>
              <a:t>USStates$empty.predict</a:t>
            </a:r>
            <a:r>
              <a:rPr lang="en-US" dirty="0"/>
              <a:t> + </a:t>
            </a:r>
            <a:r>
              <a:rPr lang="en-US" dirty="0" err="1"/>
              <a:t>USStates$empty.resid</a:t>
            </a:r>
            <a:endParaRPr lang="en-US" dirty="0"/>
          </a:p>
          <a:p>
            <a:pPr marL="0" indent="0">
              <a:buNone/>
            </a:pPr>
            <a:r>
              <a:rPr lang="en-US" dirty="0"/>
              <a:t>head(select(</a:t>
            </a:r>
            <a:r>
              <a:rPr lang="en-US" dirty="0" err="1"/>
              <a:t>USStates</a:t>
            </a:r>
            <a:r>
              <a:rPr lang="en-US" dirty="0"/>
              <a:t>, State, </a:t>
            </a:r>
            <a:r>
              <a:rPr lang="en-US" dirty="0" err="1"/>
              <a:t>FiveVegetables,modErr</a:t>
            </a:r>
            <a:r>
              <a:rPr lang="en-US" dirty="0"/>
              <a:t>))</a:t>
            </a:r>
          </a:p>
        </p:txBody>
      </p:sp>
      <p:pic>
        <p:nvPicPr>
          <p:cNvPr id="5" name="Picture 4">
            <a:extLst>
              <a:ext uri="{FF2B5EF4-FFF2-40B4-BE49-F238E27FC236}">
                <a16:creationId xmlns:a16="http://schemas.microsoft.com/office/drawing/2014/main" id="{9ECB08A5-214A-394F-A0FF-822718278BD4}"/>
              </a:ext>
            </a:extLst>
          </p:cNvPr>
          <p:cNvPicPr>
            <a:picLocks noChangeAspect="1"/>
          </p:cNvPicPr>
          <p:nvPr/>
        </p:nvPicPr>
        <p:blipFill>
          <a:blip r:embed="rId3"/>
          <a:stretch>
            <a:fillRect/>
          </a:stretch>
        </p:blipFill>
        <p:spPr>
          <a:xfrm>
            <a:off x="1909535" y="3866358"/>
            <a:ext cx="4637597" cy="2310605"/>
          </a:xfrm>
          <a:prstGeom prst="rect">
            <a:avLst/>
          </a:prstGeom>
        </p:spPr>
      </p:pic>
    </p:spTree>
    <p:extLst>
      <p:ext uri="{BB962C8B-B14F-4D97-AF65-F5344CB8AC3E}">
        <p14:creationId xmlns:p14="http://schemas.microsoft.com/office/powerpoint/2010/main" val="262142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B92D-FC00-A443-B2E5-1FC30E1EFCE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8896CF-DEC0-C04C-9436-65A210F12DAB}"/>
              </a:ext>
            </a:extLst>
          </p:cNvPr>
          <p:cNvSpPr>
            <a:spLocks noGrp="1"/>
          </p:cNvSpPr>
          <p:nvPr>
            <p:ph type="subTitle" idx="1"/>
          </p:nvPr>
        </p:nvSpPr>
        <p:spPr/>
        <p:txBody>
          <a:bodyPr/>
          <a:lstStyle/>
          <a:p>
            <a:endParaRPr lang="en-US"/>
          </a:p>
        </p:txBody>
      </p:sp>
      <p:pic>
        <p:nvPicPr>
          <p:cNvPr id="5" name="slide.url=https://www.polleverywhere.com/discourses/GNj5m9JwR9w2K2RIW0JqA">
            <a:extLst>
              <a:ext uri="{FF2B5EF4-FFF2-40B4-BE49-F238E27FC236}">
                <a16:creationId xmlns:a16="http://schemas.microsoft.com/office/drawing/2014/main" id="{9B781EFB-4FD1-E549-9F15-256726C98A24}"/>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303547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pPr algn="ctr"/>
            <a:r>
              <a:rPr lang="en-US" sz="3600" dirty="0"/>
              <a:t>Where is the DGP in this picture?</a:t>
            </a:r>
          </a:p>
        </p:txBody>
      </p:sp>
      <p:pic>
        <p:nvPicPr>
          <p:cNvPr id="3" name="Picture 2"/>
          <p:cNvPicPr>
            <a:picLocks noChangeAspect="1"/>
          </p:cNvPicPr>
          <p:nvPr/>
        </p:nvPicPr>
        <p:blipFill rotWithShape="1">
          <a:blip r:embed="rId3"/>
          <a:srcRect r="30564"/>
          <a:stretch/>
        </p:blipFill>
        <p:spPr>
          <a:xfrm>
            <a:off x="879636" y="2164547"/>
            <a:ext cx="7384727" cy="3680850"/>
          </a:xfrm>
          <a:prstGeom prst="rect">
            <a:avLst/>
          </a:prstGeom>
        </p:spPr>
      </p:pic>
      <p:sp>
        <p:nvSpPr>
          <p:cNvPr id="15" name="TextBox 14"/>
          <p:cNvSpPr txBox="1"/>
          <p:nvPr/>
        </p:nvSpPr>
        <p:spPr>
          <a:xfrm>
            <a:off x="3504039" y="2959803"/>
            <a:ext cx="1494320" cy="461665"/>
          </a:xfrm>
          <a:prstGeom prst="rect">
            <a:avLst/>
          </a:prstGeom>
          <a:noFill/>
        </p:spPr>
        <p:txBody>
          <a:bodyPr wrap="none" rtlCol="0">
            <a:spAutoFit/>
          </a:bodyPr>
          <a:lstStyle/>
          <a:p>
            <a:r>
              <a:rPr lang="en-US" sz="2400" b="1">
                <a:solidFill>
                  <a:schemeClr val="accent2"/>
                </a:solidFill>
              </a:rPr>
              <a:t>measured</a:t>
            </a:r>
          </a:p>
        </p:txBody>
      </p:sp>
      <p:sp>
        <p:nvSpPr>
          <p:cNvPr id="16" name="TextBox 15"/>
          <p:cNvSpPr txBox="1"/>
          <p:nvPr/>
        </p:nvSpPr>
        <p:spPr>
          <a:xfrm>
            <a:off x="3319618" y="4171767"/>
            <a:ext cx="1827744" cy="461665"/>
          </a:xfrm>
          <a:prstGeom prst="rect">
            <a:avLst/>
          </a:prstGeom>
          <a:noFill/>
        </p:spPr>
        <p:txBody>
          <a:bodyPr wrap="none" rtlCol="0">
            <a:spAutoFit/>
          </a:bodyPr>
          <a:lstStyle/>
          <a:p>
            <a:r>
              <a:rPr lang="en-US" sz="2400" b="1" dirty="0">
                <a:solidFill>
                  <a:schemeClr val="accent2"/>
                </a:solidFill>
              </a:rPr>
              <a:t>unmeasured</a:t>
            </a:r>
          </a:p>
        </p:txBody>
      </p:sp>
    </p:spTree>
    <p:extLst>
      <p:ext uri="{BB962C8B-B14F-4D97-AF65-F5344CB8AC3E}">
        <p14:creationId xmlns:p14="http://schemas.microsoft.com/office/powerpoint/2010/main" val="264475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pPr algn="ctr"/>
            <a:r>
              <a:rPr lang="en-US" sz="3600" dirty="0"/>
              <a:t>Where is the DGP in this picture?</a:t>
            </a:r>
          </a:p>
        </p:txBody>
      </p:sp>
      <p:pic>
        <p:nvPicPr>
          <p:cNvPr id="3" name="Picture 2"/>
          <p:cNvPicPr>
            <a:picLocks noChangeAspect="1"/>
          </p:cNvPicPr>
          <p:nvPr/>
        </p:nvPicPr>
        <p:blipFill rotWithShape="1">
          <a:blip r:embed="rId3"/>
          <a:srcRect r="30564"/>
          <a:stretch/>
        </p:blipFill>
        <p:spPr>
          <a:xfrm>
            <a:off x="879636" y="2164547"/>
            <a:ext cx="7384727" cy="3680850"/>
          </a:xfrm>
          <a:prstGeom prst="rect">
            <a:avLst/>
          </a:prstGeom>
        </p:spPr>
      </p:pic>
      <p:sp>
        <p:nvSpPr>
          <p:cNvPr id="15" name="TextBox 14"/>
          <p:cNvSpPr txBox="1"/>
          <p:nvPr/>
        </p:nvSpPr>
        <p:spPr>
          <a:xfrm>
            <a:off x="3504039" y="2959803"/>
            <a:ext cx="1494320" cy="461665"/>
          </a:xfrm>
          <a:prstGeom prst="rect">
            <a:avLst/>
          </a:prstGeom>
          <a:noFill/>
        </p:spPr>
        <p:txBody>
          <a:bodyPr wrap="none" rtlCol="0">
            <a:spAutoFit/>
          </a:bodyPr>
          <a:lstStyle/>
          <a:p>
            <a:r>
              <a:rPr lang="en-US" sz="2400" b="1">
                <a:solidFill>
                  <a:schemeClr val="accent2"/>
                </a:solidFill>
              </a:rPr>
              <a:t>measured</a:t>
            </a:r>
          </a:p>
        </p:txBody>
      </p:sp>
      <p:sp>
        <p:nvSpPr>
          <p:cNvPr id="16" name="TextBox 15"/>
          <p:cNvSpPr txBox="1"/>
          <p:nvPr/>
        </p:nvSpPr>
        <p:spPr>
          <a:xfrm>
            <a:off x="3319618" y="4171767"/>
            <a:ext cx="1827744" cy="461665"/>
          </a:xfrm>
          <a:prstGeom prst="rect">
            <a:avLst/>
          </a:prstGeom>
          <a:noFill/>
        </p:spPr>
        <p:txBody>
          <a:bodyPr wrap="none" rtlCol="0">
            <a:spAutoFit/>
          </a:bodyPr>
          <a:lstStyle/>
          <a:p>
            <a:r>
              <a:rPr lang="en-US" sz="2400" b="1" dirty="0">
                <a:solidFill>
                  <a:schemeClr val="accent2"/>
                </a:solidFill>
              </a:rPr>
              <a:t>unmeasured</a:t>
            </a:r>
          </a:p>
        </p:txBody>
      </p:sp>
      <p:sp>
        <p:nvSpPr>
          <p:cNvPr id="4" name="Rectangle 3">
            <a:extLst>
              <a:ext uri="{FF2B5EF4-FFF2-40B4-BE49-F238E27FC236}">
                <a16:creationId xmlns:a16="http://schemas.microsoft.com/office/drawing/2014/main" id="{66026494-BE74-9B47-82DC-1DF4769BFE15}"/>
              </a:ext>
            </a:extLst>
          </p:cNvPr>
          <p:cNvSpPr/>
          <p:nvPr/>
        </p:nvSpPr>
        <p:spPr>
          <a:xfrm>
            <a:off x="2677886" y="2164547"/>
            <a:ext cx="5853793" cy="353412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32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CDFF-2831-154D-A229-B7048EDC5DC3}"/>
              </a:ext>
            </a:extLst>
          </p:cNvPr>
          <p:cNvSpPr>
            <a:spLocks noGrp="1"/>
          </p:cNvSpPr>
          <p:nvPr>
            <p:ph type="title"/>
          </p:nvPr>
        </p:nvSpPr>
        <p:spPr>
          <a:xfrm>
            <a:off x="499594" y="482218"/>
            <a:ext cx="4470844" cy="2599901"/>
          </a:xfrm>
        </p:spPr>
        <p:txBody>
          <a:bodyPr>
            <a:normAutofit/>
          </a:bodyPr>
          <a:lstStyle/>
          <a:p>
            <a:r>
              <a:rPr lang="en-US" sz="3200" dirty="0"/>
              <a:t>Describe as fully as possible the relationship between a Sample Distribution and the DGP.</a:t>
            </a:r>
          </a:p>
        </p:txBody>
      </p:sp>
      <p:sp>
        <p:nvSpPr>
          <p:cNvPr id="3" name="Content Placeholder 2">
            <a:extLst>
              <a:ext uri="{FF2B5EF4-FFF2-40B4-BE49-F238E27FC236}">
                <a16:creationId xmlns:a16="http://schemas.microsoft.com/office/drawing/2014/main" id="{291C2DB2-D2D4-E54A-A075-D0B03F68FF72}"/>
              </a:ext>
            </a:extLst>
          </p:cNvPr>
          <p:cNvSpPr>
            <a:spLocks noGrp="1"/>
          </p:cNvSpPr>
          <p:nvPr>
            <p:ph idx="1"/>
          </p:nvPr>
        </p:nvSpPr>
        <p:spPr>
          <a:xfrm>
            <a:off x="628650" y="3429000"/>
            <a:ext cx="7886700" cy="2753155"/>
          </a:xfrm>
        </p:spPr>
        <p:txBody>
          <a:bodyPr>
            <a:normAutofit/>
          </a:bodyPr>
          <a:lstStyle/>
          <a:p>
            <a:pPr marL="0" indent="0">
              <a:buNone/>
            </a:pPr>
            <a:r>
              <a:rPr lang="en-US" sz="4400" dirty="0">
                <a:solidFill>
                  <a:schemeClr val="accent1"/>
                </a:solidFill>
              </a:rPr>
              <a:t>“A sample distribution contributes to the data generating process.”</a:t>
            </a:r>
          </a:p>
          <a:p>
            <a:pPr marL="0" indent="0">
              <a:buNone/>
            </a:pPr>
            <a:r>
              <a:rPr lang="en-US" sz="3600" dirty="0">
                <a:solidFill>
                  <a:schemeClr val="accent2"/>
                </a:solidFill>
              </a:rPr>
              <a:t>What’s wrong with this answer?</a:t>
            </a:r>
            <a:endParaRPr lang="en-US" sz="4000" dirty="0">
              <a:solidFill>
                <a:schemeClr val="accent2"/>
              </a:solidFill>
            </a:endParaRPr>
          </a:p>
        </p:txBody>
      </p:sp>
      <p:grpSp>
        <p:nvGrpSpPr>
          <p:cNvPr id="4" name="Group 3">
            <a:extLst>
              <a:ext uri="{FF2B5EF4-FFF2-40B4-BE49-F238E27FC236}">
                <a16:creationId xmlns:a16="http://schemas.microsoft.com/office/drawing/2014/main" id="{821E157C-77DA-E04B-A671-1957B0635E18}"/>
              </a:ext>
            </a:extLst>
          </p:cNvPr>
          <p:cNvGrpSpPr/>
          <p:nvPr/>
        </p:nvGrpSpPr>
        <p:grpSpPr>
          <a:xfrm>
            <a:off x="5071782" y="433224"/>
            <a:ext cx="3443568" cy="2958565"/>
            <a:chOff x="2259103" y="2351329"/>
            <a:chExt cx="5020238" cy="4313171"/>
          </a:xfrm>
        </p:grpSpPr>
        <p:sp>
          <p:nvSpPr>
            <p:cNvPr id="5" name="Oval 4">
              <a:extLst>
                <a:ext uri="{FF2B5EF4-FFF2-40B4-BE49-F238E27FC236}">
                  <a16:creationId xmlns:a16="http://schemas.microsoft.com/office/drawing/2014/main" id="{E7A3B97E-18D7-984C-B536-1FA2E9273E36}"/>
                </a:ext>
              </a:extLst>
            </p:cNvPr>
            <p:cNvSpPr/>
            <p:nvPr/>
          </p:nvSpPr>
          <p:spPr>
            <a:xfrm>
              <a:off x="3021103" y="2351329"/>
              <a:ext cx="3514165" cy="3514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reeform 5">
              <a:extLst>
                <a:ext uri="{FF2B5EF4-FFF2-40B4-BE49-F238E27FC236}">
                  <a16:creationId xmlns:a16="http://schemas.microsoft.com/office/drawing/2014/main" id="{3FD6A848-BAF0-6149-AAF8-DD7EE157A786}"/>
                </a:ext>
              </a:extLst>
            </p:cNvPr>
            <p:cNvSpPr/>
            <p:nvPr/>
          </p:nvSpPr>
          <p:spPr>
            <a:xfrm>
              <a:off x="3850302" y="480873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Data / Sample</a:t>
              </a:r>
            </a:p>
          </p:txBody>
        </p:sp>
        <p:sp>
          <p:nvSpPr>
            <p:cNvPr id="7" name="Freeform 6">
              <a:extLst>
                <a:ext uri="{FF2B5EF4-FFF2-40B4-BE49-F238E27FC236}">
                  <a16:creationId xmlns:a16="http://schemas.microsoft.com/office/drawing/2014/main" id="{92EBC07B-4C4C-A44C-A663-E6CD0A3C7B9A}"/>
                </a:ext>
              </a:extLst>
            </p:cNvPr>
            <p:cNvSpPr/>
            <p:nvPr/>
          </p:nvSpPr>
          <p:spPr>
            <a:xfrm>
              <a:off x="5423573" y="2531709"/>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Sampling</a:t>
              </a:r>
            </a:p>
            <a:p>
              <a:pPr lvl="0" algn="ctr" defTabSz="933450">
                <a:lnSpc>
                  <a:spcPct val="90000"/>
                </a:lnSpc>
                <a:spcBef>
                  <a:spcPct val="0"/>
                </a:spcBef>
                <a:spcAft>
                  <a:spcPct val="35000"/>
                </a:spcAft>
              </a:pPr>
              <a:r>
                <a:rPr lang="en-US" sz="1200" b="1" dirty="0">
                  <a:solidFill>
                    <a:schemeClr val="bg1"/>
                  </a:solidFill>
                </a:rPr>
                <a:t>Distribution</a:t>
              </a:r>
              <a:endParaRPr lang="en-US" sz="1200" b="1" kern="1200" dirty="0">
                <a:solidFill>
                  <a:schemeClr val="bg1"/>
                </a:solidFill>
              </a:endParaRPr>
            </a:p>
          </p:txBody>
        </p:sp>
        <p:sp>
          <p:nvSpPr>
            <p:cNvPr id="8" name="Freeform 7">
              <a:extLst>
                <a:ext uri="{FF2B5EF4-FFF2-40B4-BE49-F238E27FC236}">
                  <a16:creationId xmlns:a16="http://schemas.microsoft.com/office/drawing/2014/main" id="{6E59954F-916A-E544-B272-C915C23C5A6C}"/>
                </a:ext>
              </a:extLst>
            </p:cNvPr>
            <p:cNvSpPr/>
            <p:nvPr/>
          </p:nvSpPr>
          <p:spPr>
            <a:xfrm>
              <a:off x="2259103" y="2467792"/>
              <a:ext cx="1855768" cy="1855768"/>
            </a:xfrm>
            <a:custGeom>
              <a:avLst/>
              <a:gdLst>
                <a:gd name="connsiteX0" fmla="*/ 0 w 1623752"/>
                <a:gd name="connsiteY0" fmla="*/ 811876 h 1623752"/>
                <a:gd name="connsiteX1" fmla="*/ 811876 w 1623752"/>
                <a:gd name="connsiteY1" fmla="*/ 0 h 1623752"/>
                <a:gd name="connsiteX2" fmla="*/ 1623752 w 1623752"/>
                <a:gd name="connsiteY2" fmla="*/ 811876 h 1623752"/>
                <a:gd name="connsiteX3" fmla="*/ 811876 w 1623752"/>
                <a:gd name="connsiteY3" fmla="*/ 1623752 h 1623752"/>
                <a:gd name="connsiteX4" fmla="*/ 0 w 1623752"/>
                <a:gd name="connsiteY4" fmla="*/ 811876 h 1623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752" h="1623752">
                  <a:moveTo>
                    <a:pt x="0" y="811876"/>
                  </a:moveTo>
                  <a:cubicBezTo>
                    <a:pt x="0" y="363489"/>
                    <a:pt x="363489" y="0"/>
                    <a:pt x="811876" y="0"/>
                  </a:cubicBezTo>
                  <a:cubicBezTo>
                    <a:pt x="1260263" y="0"/>
                    <a:pt x="1623752" y="363489"/>
                    <a:pt x="1623752" y="811876"/>
                  </a:cubicBezTo>
                  <a:cubicBezTo>
                    <a:pt x="1623752" y="1260263"/>
                    <a:pt x="1260263" y="1623752"/>
                    <a:pt x="811876" y="1623752"/>
                  </a:cubicBezTo>
                  <a:cubicBezTo>
                    <a:pt x="363489" y="1623752"/>
                    <a:pt x="0" y="1260263"/>
                    <a:pt x="0" y="811876"/>
                  </a:cubicBezTo>
                  <a:close/>
                </a:path>
              </a:pathLst>
            </a:custGeom>
            <a:solidFill>
              <a:schemeClr val="accent2"/>
            </a:solidFill>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64463" tIns="264463" rIns="264463" bIns="264463" numCol="1" spcCol="1270" anchor="ctr" anchorCtr="0">
              <a:noAutofit/>
            </a:bodyPr>
            <a:lstStyle/>
            <a:p>
              <a:pPr lvl="0" algn="ctr" defTabSz="933450">
                <a:lnSpc>
                  <a:spcPct val="90000"/>
                </a:lnSpc>
                <a:spcBef>
                  <a:spcPct val="0"/>
                </a:spcBef>
                <a:spcAft>
                  <a:spcPct val="35000"/>
                </a:spcAft>
              </a:pPr>
              <a:r>
                <a:rPr lang="en-US" sz="1200" b="1" kern="1200" dirty="0">
                  <a:solidFill>
                    <a:schemeClr val="bg1"/>
                  </a:solidFill>
                </a:rPr>
                <a:t>DGP</a:t>
              </a:r>
            </a:p>
            <a:p>
              <a:pPr lvl="0" algn="ctr" defTabSz="933450">
                <a:lnSpc>
                  <a:spcPct val="90000"/>
                </a:lnSpc>
                <a:spcBef>
                  <a:spcPct val="0"/>
                </a:spcBef>
                <a:spcAft>
                  <a:spcPct val="35000"/>
                </a:spcAft>
              </a:pPr>
              <a:r>
                <a:rPr lang="en-US" sz="1200" b="1" kern="1200" dirty="0">
                  <a:solidFill>
                    <a:schemeClr val="bg1"/>
                  </a:solidFill>
                </a:rPr>
                <a:t>Population</a:t>
              </a:r>
            </a:p>
          </p:txBody>
        </p:sp>
        <p:sp>
          <p:nvSpPr>
            <p:cNvPr id="9" name="Freeform 8">
              <a:extLst>
                <a:ext uri="{FF2B5EF4-FFF2-40B4-BE49-F238E27FC236}">
                  <a16:creationId xmlns:a16="http://schemas.microsoft.com/office/drawing/2014/main" id="{D51C581F-402A-134E-AA2B-FFC6C3395288}"/>
                </a:ext>
              </a:extLst>
            </p:cNvPr>
            <p:cNvSpPr/>
            <p:nvPr/>
          </p:nvSpPr>
          <p:spPr>
            <a:xfrm>
              <a:off x="3742704" y="3039828"/>
              <a:ext cx="2070965" cy="2070965"/>
            </a:xfrm>
            <a:custGeom>
              <a:avLst/>
              <a:gdLst>
                <a:gd name="connsiteX0" fmla="*/ 0 w 2070965"/>
                <a:gd name="connsiteY0" fmla="*/ 1035483 h 2070965"/>
                <a:gd name="connsiteX1" fmla="*/ 1035483 w 2070965"/>
                <a:gd name="connsiteY1" fmla="*/ 0 h 2070965"/>
                <a:gd name="connsiteX2" fmla="*/ 2070966 w 2070965"/>
                <a:gd name="connsiteY2" fmla="*/ 1035483 h 2070965"/>
                <a:gd name="connsiteX3" fmla="*/ 1035483 w 2070965"/>
                <a:gd name="connsiteY3" fmla="*/ 2070966 h 2070965"/>
                <a:gd name="connsiteX4" fmla="*/ 0 w 2070965"/>
                <a:gd name="connsiteY4" fmla="*/ 1035483 h 207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65" h="2070965">
                  <a:moveTo>
                    <a:pt x="0" y="1035483"/>
                  </a:moveTo>
                  <a:cubicBezTo>
                    <a:pt x="0" y="463602"/>
                    <a:pt x="463602" y="0"/>
                    <a:pt x="1035483" y="0"/>
                  </a:cubicBezTo>
                  <a:cubicBezTo>
                    <a:pt x="1607364" y="0"/>
                    <a:pt x="2070966" y="463602"/>
                    <a:pt x="2070966" y="1035483"/>
                  </a:cubicBezTo>
                  <a:cubicBezTo>
                    <a:pt x="2070966" y="1607364"/>
                    <a:pt x="1607364" y="2070966"/>
                    <a:pt x="1035483" y="2070966"/>
                  </a:cubicBezTo>
                  <a:cubicBezTo>
                    <a:pt x="463602" y="2070966"/>
                    <a:pt x="0" y="1607364"/>
                    <a:pt x="0" y="1035483"/>
                  </a:cubicBezTo>
                  <a:close/>
                </a:path>
              </a:pathLst>
            </a:custGeom>
            <a:solidFill>
              <a:schemeClr val="accent3">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336306" tIns="336306" rIns="336306" bIns="336306" numCol="1" spcCol="1270" anchor="ctr" anchorCtr="0">
              <a:noAutofit/>
            </a:bodyPr>
            <a:lstStyle/>
            <a:p>
              <a:pPr lvl="0" algn="ctr" defTabSz="1155700">
                <a:lnSpc>
                  <a:spcPct val="90000"/>
                </a:lnSpc>
                <a:spcBef>
                  <a:spcPct val="0"/>
                </a:spcBef>
                <a:spcAft>
                  <a:spcPct val="35000"/>
                </a:spcAft>
              </a:pPr>
              <a:r>
                <a:rPr lang="en-US" sz="1400" b="1" kern="1200" dirty="0"/>
                <a:t>Statistical Model</a:t>
              </a:r>
            </a:p>
          </p:txBody>
        </p:sp>
      </p:grpSp>
      <p:pic>
        <p:nvPicPr>
          <p:cNvPr id="12" name="Picture 11">
            <a:extLst>
              <a:ext uri="{FF2B5EF4-FFF2-40B4-BE49-F238E27FC236}">
                <a16:creationId xmlns:a16="http://schemas.microsoft.com/office/drawing/2014/main" id="{0911191B-B0DB-7448-AC1B-3909F0564EF9}"/>
              </a:ext>
            </a:extLst>
          </p:cNvPr>
          <p:cNvPicPr>
            <a:picLocks noChangeAspect="1"/>
          </p:cNvPicPr>
          <p:nvPr/>
        </p:nvPicPr>
        <p:blipFill>
          <a:blip r:embed="rId3"/>
          <a:stretch>
            <a:fillRect/>
          </a:stretch>
        </p:blipFill>
        <p:spPr>
          <a:xfrm>
            <a:off x="6955623" y="5367606"/>
            <a:ext cx="457200" cy="482600"/>
          </a:xfrm>
          <a:prstGeom prst="rect">
            <a:avLst/>
          </a:prstGeom>
        </p:spPr>
      </p:pic>
    </p:spTree>
    <p:extLst>
      <p:ext uri="{BB962C8B-B14F-4D97-AF65-F5344CB8AC3E}">
        <p14:creationId xmlns:p14="http://schemas.microsoft.com/office/powerpoint/2010/main" val="332470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6F3-5BD1-0A44-80C3-6E8487F2C79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CF2E65-166D-8D4A-94F3-68D849659559}"/>
              </a:ext>
            </a:extLst>
          </p:cNvPr>
          <p:cNvSpPr>
            <a:spLocks noGrp="1"/>
          </p:cNvSpPr>
          <p:nvPr>
            <p:ph type="subTitle" idx="1"/>
          </p:nvPr>
        </p:nvSpPr>
        <p:spPr/>
        <p:txBody>
          <a:bodyPr/>
          <a:lstStyle/>
          <a:p>
            <a:endParaRPr lang="en-US"/>
          </a:p>
        </p:txBody>
      </p:sp>
      <p:pic>
        <p:nvPicPr>
          <p:cNvPr id="5" name="slide.url=https://www.polleverywhere.com/discourses/mcBHwDRXuzBaNWyqKxQsA">
            <a:extLst>
              <a:ext uri="{FF2B5EF4-FFF2-40B4-BE49-F238E27FC236}">
                <a16:creationId xmlns:a16="http://schemas.microsoft.com/office/drawing/2014/main" id="{8DD0574A-F8F2-E943-81C4-95F1FB194213}"/>
              </a:ext>
            </a:extLst>
          </p:cNvPr>
          <p:cNvPicPr>
            <a:picLocks/>
          </p:cNvPicPr>
          <p:nvPr/>
        </p:nvPicPr>
        <p:blipFill>
          <a:blip r:embed="rId3"/>
          <a:stretch>
            <a:fillRect/>
          </a:stretch>
        </p:blipFill>
        <p:spPr>
          <a:xfrm>
            <a:off x="63500" y="63500"/>
            <a:ext cx="9017000" cy="6731000"/>
          </a:xfrm>
          <a:prstGeom prst="rect">
            <a:avLst/>
          </a:prstGeom>
        </p:spPr>
      </p:pic>
    </p:spTree>
    <p:extLst>
      <p:ext uri="{BB962C8B-B14F-4D97-AF65-F5344CB8AC3E}">
        <p14:creationId xmlns:p14="http://schemas.microsoft.com/office/powerpoint/2010/main" val="1082408678"/>
      </p:ext>
    </p:extLst>
  </p:cSld>
  <p:clrMapOvr>
    <a:masterClrMapping/>
  </p:clrMapOvr>
</p:sld>
</file>

<file path=ppt/theme/theme1.xml><?xml version="1.0" encoding="utf-8"?>
<a:theme xmlns:a="http://schemas.openxmlformats.org/drawingml/2006/main" name="Jim 100A Theme">
  <a:themeElements>
    <a:clrScheme name="Custom 19">
      <a:dk1>
        <a:srgbClr val="5E5E5E"/>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m 100A Theme" id="{B6BB269D-DDAD-FB4D-8CF2-0011F768D8A1}" vid="{8785C8FF-82C9-DF4C-9B84-B18BAAE2D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Jim 100A Theme</Template>
  <TotalTime>58270</TotalTime>
  <Words>1337</Words>
  <Application>Microsoft Macintosh PowerPoint</Application>
  <PresentationFormat>On-screen Show (4:3)</PresentationFormat>
  <Paragraphs>229</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Franklin Gothic Book</vt:lpstr>
      <vt:lpstr>Franklin Gothic Medium</vt:lpstr>
      <vt:lpstr>Jim 100A Theme</vt:lpstr>
      <vt:lpstr>PowerPoint Presentation</vt:lpstr>
      <vt:lpstr>Statistical Models</vt:lpstr>
      <vt:lpstr>The sample and the DGP</vt:lpstr>
      <vt:lpstr>Describe as fully as possible the relationship between a Sample Distribution and the DGP.</vt:lpstr>
      <vt:lpstr>PowerPoint Presentation</vt:lpstr>
      <vt:lpstr>Where is the DGP in this picture?</vt:lpstr>
      <vt:lpstr>Where is the DGP in this picture?</vt:lpstr>
      <vt:lpstr>Describe as fully as possible the relationship between a Sample Distribution and the DGP.</vt:lpstr>
      <vt:lpstr>PowerPoint Presentation</vt:lpstr>
      <vt:lpstr>Some Good Answers</vt:lpstr>
      <vt:lpstr>Statistical Models</vt:lpstr>
      <vt:lpstr>What is a Statistical Model?</vt:lpstr>
      <vt:lpstr>Comparing models</vt:lpstr>
      <vt:lpstr>Comparing models</vt:lpstr>
      <vt:lpstr>Notation for the Empty Model</vt:lpstr>
      <vt:lpstr>PowerPoint Presentation</vt:lpstr>
      <vt:lpstr>PowerPoint Presentation</vt:lpstr>
      <vt:lpstr>Key points about models</vt:lpstr>
      <vt:lpstr>DATA = MODEL + ERROR</vt:lpstr>
      <vt:lpstr>DATA = MODEL + ERROR</vt:lpstr>
      <vt:lpstr>Fitting the Empty Model</vt:lpstr>
      <vt:lpstr>Fitting the Empty Model</vt:lpstr>
      <vt:lpstr>PowerPoint Presentation</vt:lpstr>
      <vt:lpstr>Fitting the Empty Model</vt:lpstr>
      <vt:lpstr>PowerPoint Presentation</vt:lpstr>
      <vt:lpstr>Generating Model Predictions</vt:lpstr>
      <vt:lpstr>Generating Model Predictions</vt:lpstr>
      <vt:lpstr>PowerPoint Presentation</vt:lpstr>
      <vt:lpstr>Generating Model Predictions</vt:lpstr>
      <vt:lpstr>PowerPoint Presentation</vt:lpstr>
      <vt:lpstr>Generating Model Predictions</vt:lpstr>
      <vt:lpstr>PowerPoint Presentation</vt:lpstr>
      <vt:lpstr>Generating Residuals</vt:lpstr>
      <vt:lpstr>Generating Residuals</vt:lpstr>
      <vt:lpstr>Generating Residuals</vt:lpstr>
      <vt:lpstr>PowerPoint Presentation</vt:lpstr>
      <vt:lpstr>Discuss with a neighbor</vt:lpstr>
      <vt:lpstr>Graphing Residuals</vt:lpstr>
      <vt:lpstr>PowerPoint Presentation</vt:lpstr>
      <vt:lpstr>Graphing Residuals</vt:lpstr>
      <vt:lpstr>Graphing Residuals</vt:lpstr>
      <vt:lpstr>Graphing Residuals</vt:lpstr>
      <vt:lpstr>Summing Residuals</vt:lpstr>
      <vt:lpstr>Summing Residuals</vt:lpstr>
      <vt:lpstr>DATA = MODEL + ERROR</vt:lpstr>
      <vt:lpstr>DATA = MODEL +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Day</dc:title>
  <dc:creator>Microsoft Office User</dc:creator>
  <cp:lastModifiedBy>James Stigler</cp:lastModifiedBy>
  <cp:revision>669</cp:revision>
  <cp:lastPrinted>2019-04-17T19:30:08Z</cp:lastPrinted>
  <dcterms:created xsi:type="dcterms:W3CDTF">2017-01-01T20:50:07Z</dcterms:created>
  <dcterms:modified xsi:type="dcterms:W3CDTF">2019-07-24T01:45:58Z</dcterms:modified>
</cp:coreProperties>
</file>