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1181" r:id="rId2"/>
    <p:sldId id="694" r:id="rId3"/>
    <p:sldId id="1156" r:id="rId4"/>
    <p:sldId id="1169" r:id="rId5"/>
    <p:sldId id="1200" r:id="rId6"/>
    <p:sldId id="1189" r:id="rId7"/>
    <p:sldId id="1193" r:id="rId8"/>
    <p:sldId id="771" r:id="rId9"/>
    <p:sldId id="1201" r:id="rId10"/>
    <p:sldId id="1207" r:id="rId11"/>
    <p:sldId id="776" r:id="rId12"/>
    <p:sldId id="1192" r:id="rId13"/>
    <p:sldId id="1190" r:id="rId14"/>
    <p:sldId id="1191" r:id="rId15"/>
    <p:sldId id="733" r:id="rId16"/>
    <p:sldId id="679" r:id="rId17"/>
    <p:sldId id="1203" r:id="rId18"/>
    <p:sldId id="775" r:id="rId19"/>
    <p:sldId id="681" r:id="rId20"/>
    <p:sldId id="732" r:id="rId21"/>
    <p:sldId id="697" r:id="rId22"/>
    <p:sldId id="735" r:id="rId23"/>
    <p:sldId id="693" r:id="rId24"/>
    <p:sldId id="736" r:id="rId25"/>
    <p:sldId id="1204" r:id="rId26"/>
    <p:sldId id="698" r:id="rId27"/>
    <p:sldId id="744" r:id="rId28"/>
    <p:sldId id="1194" r:id="rId29"/>
    <p:sldId id="1195" r:id="rId30"/>
    <p:sldId id="1153" r:id="rId31"/>
    <p:sldId id="1196" r:id="rId32"/>
    <p:sldId id="1197" r:id="rId33"/>
    <p:sldId id="757" r:id="rId34"/>
    <p:sldId id="825" r:id="rId35"/>
    <p:sldId id="1205" r:id="rId36"/>
    <p:sldId id="777" r:id="rId37"/>
    <p:sldId id="1198" r:id="rId38"/>
    <p:sldId id="1183" r:id="rId39"/>
    <p:sldId id="1199" r:id="rId40"/>
    <p:sldId id="1182" r:id="rId41"/>
    <p:sldId id="1184" r:id="rId42"/>
    <p:sldId id="7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21"/>
    <p:restoredTop sz="91292"/>
  </p:normalViewPr>
  <p:slideViewPr>
    <p:cSldViewPr snapToGrid="0" snapToObjects="1">
      <p:cViewPr varScale="1">
        <p:scale>
          <a:sx n="112" d="100"/>
          <a:sy n="112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FA884-ABE1-D248-BABC-0C942B6752A7}" type="doc">
      <dgm:prSet loTypeId="urn:microsoft.com/office/officeart/2009/3/layout/Descending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4B8E0-A2DC-2F4B-ACC5-499E66C66915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86B5D69F-7486-E64F-9B02-DAAFA3A780CA}" type="sibTrans" cxnId="{BF26C62D-E7E5-0A47-8F2A-660B2E35EBE4}">
      <dgm:prSet/>
      <dgm:spPr/>
      <dgm:t>
        <a:bodyPr/>
        <a:lstStyle/>
        <a:p>
          <a:endParaRPr lang="en-US"/>
        </a:p>
      </dgm:t>
    </dgm:pt>
    <dgm:pt modelId="{8EF5369E-0301-1942-A603-B391CE0C044E}" type="parTrans" cxnId="{BF26C62D-E7E5-0A47-8F2A-660B2E35EBE4}">
      <dgm:prSet/>
      <dgm:spPr/>
      <dgm:t>
        <a:bodyPr/>
        <a:lstStyle/>
        <a:p>
          <a:endParaRPr lang="en-US"/>
        </a:p>
      </dgm:t>
    </dgm:pt>
    <dgm:pt modelId="{560039AF-05B9-8145-AE85-8F8100963F7F}" type="pres">
      <dgm:prSet presAssocID="{66AFA884-ABE1-D248-BABC-0C942B6752A7}" presName="Name0" presStyleCnt="0">
        <dgm:presLayoutVars>
          <dgm:chMax val="7"/>
          <dgm:chPref val="5"/>
        </dgm:presLayoutVars>
      </dgm:prSet>
      <dgm:spPr/>
    </dgm:pt>
    <dgm:pt modelId="{BDD536DD-80F2-754F-9D2A-992BE221AE62}" type="pres">
      <dgm:prSet presAssocID="{66AFA884-ABE1-D248-BABC-0C942B6752A7}" presName="arrowNode" presStyleLbl="node1" presStyleIdx="0" presStyleCnt="1"/>
      <dgm:spPr/>
    </dgm:pt>
    <dgm:pt modelId="{412E66FD-7C93-1A4A-BA29-C5FBED3E32C1}" type="pres">
      <dgm:prSet presAssocID="{04E4B8E0-A2DC-2F4B-ACC5-499E66C66915}" presName="txNode1" presStyleLbl="revTx" presStyleIdx="0" presStyleCnt="1">
        <dgm:presLayoutVars>
          <dgm:bulletEnabled val="1"/>
        </dgm:presLayoutVars>
      </dgm:prSet>
      <dgm:spPr/>
    </dgm:pt>
  </dgm:ptLst>
  <dgm:cxnLst>
    <dgm:cxn modelId="{BF26C62D-E7E5-0A47-8F2A-660B2E35EBE4}" srcId="{66AFA884-ABE1-D248-BABC-0C942B6752A7}" destId="{04E4B8E0-A2DC-2F4B-ACC5-499E66C66915}" srcOrd="0" destOrd="0" parTransId="{8EF5369E-0301-1942-A603-B391CE0C044E}" sibTransId="{86B5D69F-7486-E64F-9B02-DAAFA3A780CA}"/>
    <dgm:cxn modelId="{4AA4BB66-F87C-6144-A0BF-1B53EBF8F50C}" type="presOf" srcId="{66AFA884-ABE1-D248-BABC-0C942B6752A7}" destId="{560039AF-05B9-8145-AE85-8F8100963F7F}" srcOrd="0" destOrd="0" presId="urn:microsoft.com/office/officeart/2009/3/layout/DescendingProcess"/>
    <dgm:cxn modelId="{F7D65DBB-3804-7348-A783-566A57F9FBCC}" type="presOf" srcId="{04E4B8E0-A2DC-2F4B-ACC5-499E66C66915}" destId="{412E66FD-7C93-1A4A-BA29-C5FBED3E32C1}" srcOrd="0" destOrd="0" presId="urn:microsoft.com/office/officeart/2009/3/layout/DescendingProcess"/>
    <dgm:cxn modelId="{B7E7044B-A02C-524C-B208-D1B9E2EA00AC}" type="presParOf" srcId="{560039AF-05B9-8145-AE85-8F8100963F7F}" destId="{BDD536DD-80F2-754F-9D2A-992BE221AE62}" srcOrd="0" destOrd="0" presId="urn:microsoft.com/office/officeart/2009/3/layout/DescendingProcess"/>
    <dgm:cxn modelId="{EBA9F7DE-A5EF-5C4D-B87E-DE755140485E}" type="presParOf" srcId="{560039AF-05B9-8145-AE85-8F8100963F7F}" destId="{412E66FD-7C93-1A4A-BA29-C5FBED3E32C1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539E1-5DF1-FE45-A265-7BF6FE556722}" type="doc">
      <dgm:prSet loTypeId="urn:microsoft.com/office/officeart/2005/8/layout/cycle6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80A853-7438-334B-BFD2-07F662358B29}">
      <dgm:prSet phldrT="[Text]"/>
      <dgm:spPr/>
      <dgm:t>
        <a:bodyPr/>
        <a:lstStyle/>
        <a:p>
          <a:r>
            <a:rPr lang="en-US" dirty="0"/>
            <a:t>Explore Variation</a:t>
          </a:r>
        </a:p>
      </dgm:t>
    </dgm:pt>
    <dgm:pt modelId="{53CD4CC4-F235-3543-9A70-39BD9A486720}" type="parTrans" cxnId="{7B9630E4-626B-F046-96A2-894D7F441496}">
      <dgm:prSet/>
      <dgm:spPr/>
      <dgm:t>
        <a:bodyPr/>
        <a:lstStyle/>
        <a:p>
          <a:endParaRPr lang="en-US"/>
        </a:p>
      </dgm:t>
    </dgm:pt>
    <dgm:pt modelId="{6C7A8FFD-228B-7F48-9F25-2B2C3B27F6B2}" type="sibTrans" cxnId="{7B9630E4-626B-F046-96A2-894D7F44149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757244F-6FEF-2448-BBC7-6CDDD616EFDA}">
      <dgm:prSet phldrT="[Text]"/>
      <dgm:spPr/>
      <dgm:t>
        <a:bodyPr/>
        <a:lstStyle/>
        <a:p>
          <a:r>
            <a:rPr lang="en-US" dirty="0"/>
            <a:t>Model Variation</a:t>
          </a:r>
        </a:p>
      </dgm:t>
    </dgm:pt>
    <dgm:pt modelId="{D0AC5242-82B0-A647-9F20-B4EED82B0D76}" type="parTrans" cxnId="{B07D37A1-46D1-B142-9045-B1AB1813D752}">
      <dgm:prSet/>
      <dgm:spPr/>
      <dgm:t>
        <a:bodyPr/>
        <a:lstStyle/>
        <a:p>
          <a:endParaRPr lang="en-US"/>
        </a:p>
      </dgm:t>
    </dgm:pt>
    <dgm:pt modelId="{45FCC7C8-C863-6246-9BD1-400C3E271367}" type="sibTrans" cxnId="{B07D37A1-46D1-B142-9045-B1AB1813D752}">
      <dgm:prSet/>
      <dgm:spPr/>
      <dgm:t>
        <a:bodyPr/>
        <a:lstStyle/>
        <a:p>
          <a:endParaRPr lang="en-US"/>
        </a:p>
      </dgm:t>
    </dgm:pt>
    <dgm:pt modelId="{03E3BA4A-9475-4F4E-AAB1-5D14DA47F1B3}">
      <dgm:prSet phldrT="[Text]"/>
      <dgm:spPr/>
      <dgm:t>
        <a:bodyPr/>
        <a:lstStyle/>
        <a:p>
          <a:r>
            <a:rPr lang="en-US" dirty="0"/>
            <a:t>Evaluate Models</a:t>
          </a:r>
        </a:p>
      </dgm:t>
    </dgm:pt>
    <dgm:pt modelId="{472DDDD9-7714-B842-9D02-D31A7BF3C67C}" type="parTrans" cxnId="{82C3492E-03B1-DA4D-BA87-60A3AB0F4B0F}">
      <dgm:prSet/>
      <dgm:spPr/>
      <dgm:t>
        <a:bodyPr/>
        <a:lstStyle/>
        <a:p>
          <a:endParaRPr lang="en-US"/>
        </a:p>
      </dgm:t>
    </dgm:pt>
    <dgm:pt modelId="{B2985D66-EE88-8849-9C0E-05DF4EC27E37}" type="sibTrans" cxnId="{82C3492E-03B1-DA4D-BA87-60A3AB0F4B0F}">
      <dgm:prSet/>
      <dgm:spPr/>
      <dgm:t>
        <a:bodyPr/>
        <a:lstStyle/>
        <a:p>
          <a:endParaRPr lang="en-US"/>
        </a:p>
      </dgm:t>
    </dgm:pt>
    <dgm:pt modelId="{6685CB4D-962E-2B41-A56D-D5F40FA2084E}" type="pres">
      <dgm:prSet presAssocID="{366539E1-5DF1-FE45-A265-7BF6FE556722}" presName="cycle" presStyleCnt="0">
        <dgm:presLayoutVars>
          <dgm:dir/>
          <dgm:resizeHandles val="exact"/>
        </dgm:presLayoutVars>
      </dgm:prSet>
      <dgm:spPr/>
    </dgm:pt>
    <dgm:pt modelId="{AD3D1D6D-5941-724E-B536-F8A97D5544A5}" type="pres">
      <dgm:prSet presAssocID="{8D80A853-7438-334B-BFD2-07F662358B29}" presName="node" presStyleLbl="node1" presStyleIdx="0" presStyleCnt="3">
        <dgm:presLayoutVars>
          <dgm:bulletEnabled val="1"/>
        </dgm:presLayoutVars>
      </dgm:prSet>
      <dgm:spPr/>
    </dgm:pt>
    <dgm:pt modelId="{836B279E-611C-254A-AB96-B63E76E02771}" type="pres">
      <dgm:prSet presAssocID="{8D80A853-7438-334B-BFD2-07F662358B29}" presName="spNode" presStyleCnt="0"/>
      <dgm:spPr/>
    </dgm:pt>
    <dgm:pt modelId="{A67E575D-CC62-B749-A347-578A2A5B162D}" type="pres">
      <dgm:prSet presAssocID="{6C7A8FFD-228B-7F48-9F25-2B2C3B27F6B2}" presName="sibTrans" presStyleLbl="sibTrans1D1" presStyleIdx="0" presStyleCnt="3"/>
      <dgm:spPr/>
    </dgm:pt>
    <dgm:pt modelId="{658A1CFC-A92C-BD44-B246-7691817FC6B5}" type="pres">
      <dgm:prSet presAssocID="{3757244F-6FEF-2448-BBC7-6CDDD616EFDA}" presName="node" presStyleLbl="node1" presStyleIdx="1" presStyleCnt="3">
        <dgm:presLayoutVars>
          <dgm:bulletEnabled val="1"/>
        </dgm:presLayoutVars>
      </dgm:prSet>
      <dgm:spPr/>
    </dgm:pt>
    <dgm:pt modelId="{5CC2EC39-690B-7A43-80D9-B4D51E1BF836}" type="pres">
      <dgm:prSet presAssocID="{3757244F-6FEF-2448-BBC7-6CDDD616EFDA}" presName="spNode" presStyleCnt="0"/>
      <dgm:spPr/>
    </dgm:pt>
    <dgm:pt modelId="{9308A791-3F60-2B4E-9A59-7633DCA977DD}" type="pres">
      <dgm:prSet presAssocID="{45FCC7C8-C863-6246-9BD1-400C3E271367}" presName="sibTrans" presStyleLbl="sibTrans1D1" presStyleIdx="1" presStyleCnt="3"/>
      <dgm:spPr/>
    </dgm:pt>
    <dgm:pt modelId="{F292EFA7-1198-E543-838A-16C4AD16D16A}" type="pres">
      <dgm:prSet presAssocID="{03E3BA4A-9475-4F4E-AAB1-5D14DA47F1B3}" presName="node" presStyleLbl="node1" presStyleIdx="2" presStyleCnt="3">
        <dgm:presLayoutVars>
          <dgm:bulletEnabled val="1"/>
        </dgm:presLayoutVars>
      </dgm:prSet>
      <dgm:spPr/>
    </dgm:pt>
    <dgm:pt modelId="{F43B7261-EFEA-5D47-9B44-1E3BEED58369}" type="pres">
      <dgm:prSet presAssocID="{03E3BA4A-9475-4F4E-AAB1-5D14DA47F1B3}" presName="spNode" presStyleCnt="0"/>
      <dgm:spPr/>
    </dgm:pt>
    <dgm:pt modelId="{DC32BEC1-9142-B947-A26E-9EB776FE0BCA}" type="pres">
      <dgm:prSet presAssocID="{B2985D66-EE88-8849-9C0E-05DF4EC27E37}" presName="sibTrans" presStyleLbl="sibTrans1D1" presStyleIdx="2" presStyleCnt="3"/>
      <dgm:spPr/>
    </dgm:pt>
  </dgm:ptLst>
  <dgm:cxnLst>
    <dgm:cxn modelId="{82C3492E-03B1-DA4D-BA87-60A3AB0F4B0F}" srcId="{366539E1-5DF1-FE45-A265-7BF6FE556722}" destId="{03E3BA4A-9475-4F4E-AAB1-5D14DA47F1B3}" srcOrd="2" destOrd="0" parTransId="{472DDDD9-7714-B842-9D02-D31A7BF3C67C}" sibTransId="{B2985D66-EE88-8849-9C0E-05DF4EC27E37}"/>
    <dgm:cxn modelId="{E2F79D6C-3602-7B4D-A727-C441AA004665}" type="presOf" srcId="{6C7A8FFD-228B-7F48-9F25-2B2C3B27F6B2}" destId="{A67E575D-CC62-B749-A347-578A2A5B162D}" srcOrd="0" destOrd="0" presId="urn:microsoft.com/office/officeart/2005/8/layout/cycle6"/>
    <dgm:cxn modelId="{AC37C58E-C71D-214F-A723-26BBC6B4658B}" type="presOf" srcId="{03E3BA4A-9475-4F4E-AAB1-5D14DA47F1B3}" destId="{F292EFA7-1198-E543-838A-16C4AD16D16A}" srcOrd="0" destOrd="0" presId="urn:microsoft.com/office/officeart/2005/8/layout/cycle6"/>
    <dgm:cxn modelId="{B2CC1796-DE2E-B54F-BD53-FD5A0401A5B4}" type="presOf" srcId="{B2985D66-EE88-8849-9C0E-05DF4EC27E37}" destId="{DC32BEC1-9142-B947-A26E-9EB776FE0BCA}" srcOrd="0" destOrd="0" presId="urn:microsoft.com/office/officeart/2005/8/layout/cycle6"/>
    <dgm:cxn modelId="{B07D37A1-46D1-B142-9045-B1AB1813D752}" srcId="{366539E1-5DF1-FE45-A265-7BF6FE556722}" destId="{3757244F-6FEF-2448-BBC7-6CDDD616EFDA}" srcOrd="1" destOrd="0" parTransId="{D0AC5242-82B0-A647-9F20-B4EED82B0D76}" sibTransId="{45FCC7C8-C863-6246-9BD1-400C3E271367}"/>
    <dgm:cxn modelId="{54A943B4-7917-BD44-8023-7BE83A4DE6DB}" type="presOf" srcId="{8D80A853-7438-334B-BFD2-07F662358B29}" destId="{AD3D1D6D-5941-724E-B536-F8A97D5544A5}" srcOrd="0" destOrd="0" presId="urn:microsoft.com/office/officeart/2005/8/layout/cycle6"/>
    <dgm:cxn modelId="{79EFC7C9-2E73-8640-82FF-C26F52C0B129}" type="presOf" srcId="{3757244F-6FEF-2448-BBC7-6CDDD616EFDA}" destId="{658A1CFC-A92C-BD44-B246-7691817FC6B5}" srcOrd="0" destOrd="0" presId="urn:microsoft.com/office/officeart/2005/8/layout/cycle6"/>
    <dgm:cxn modelId="{A0BB3DCE-5E78-F145-BB9E-C314134CE48B}" type="presOf" srcId="{366539E1-5DF1-FE45-A265-7BF6FE556722}" destId="{6685CB4D-962E-2B41-A56D-D5F40FA2084E}" srcOrd="0" destOrd="0" presId="urn:microsoft.com/office/officeart/2005/8/layout/cycle6"/>
    <dgm:cxn modelId="{7B9630E4-626B-F046-96A2-894D7F441496}" srcId="{366539E1-5DF1-FE45-A265-7BF6FE556722}" destId="{8D80A853-7438-334B-BFD2-07F662358B29}" srcOrd="0" destOrd="0" parTransId="{53CD4CC4-F235-3543-9A70-39BD9A486720}" sibTransId="{6C7A8FFD-228B-7F48-9F25-2B2C3B27F6B2}"/>
    <dgm:cxn modelId="{8A1FE3EC-112D-DA4D-8EDE-3AAF95C7EAA6}" type="presOf" srcId="{45FCC7C8-C863-6246-9BD1-400C3E271367}" destId="{9308A791-3F60-2B4E-9A59-7633DCA977DD}" srcOrd="0" destOrd="0" presId="urn:microsoft.com/office/officeart/2005/8/layout/cycle6"/>
    <dgm:cxn modelId="{E60FA9C1-EEDA-8043-9E66-D18B33CBE759}" type="presParOf" srcId="{6685CB4D-962E-2B41-A56D-D5F40FA2084E}" destId="{AD3D1D6D-5941-724E-B536-F8A97D5544A5}" srcOrd="0" destOrd="0" presId="urn:microsoft.com/office/officeart/2005/8/layout/cycle6"/>
    <dgm:cxn modelId="{09674D80-5120-9B47-B49D-7253A7B3DB1B}" type="presParOf" srcId="{6685CB4D-962E-2B41-A56D-D5F40FA2084E}" destId="{836B279E-611C-254A-AB96-B63E76E02771}" srcOrd="1" destOrd="0" presId="urn:microsoft.com/office/officeart/2005/8/layout/cycle6"/>
    <dgm:cxn modelId="{F4BBF478-C988-C944-86C3-48100A233997}" type="presParOf" srcId="{6685CB4D-962E-2B41-A56D-D5F40FA2084E}" destId="{A67E575D-CC62-B749-A347-578A2A5B162D}" srcOrd="2" destOrd="0" presId="urn:microsoft.com/office/officeart/2005/8/layout/cycle6"/>
    <dgm:cxn modelId="{A1463263-2874-E641-8CA0-C0607E51D0A6}" type="presParOf" srcId="{6685CB4D-962E-2B41-A56D-D5F40FA2084E}" destId="{658A1CFC-A92C-BD44-B246-7691817FC6B5}" srcOrd="3" destOrd="0" presId="urn:microsoft.com/office/officeart/2005/8/layout/cycle6"/>
    <dgm:cxn modelId="{4D83E027-DDD9-C24B-9150-18A726350AF8}" type="presParOf" srcId="{6685CB4D-962E-2B41-A56D-D5F40FA2084E}" destId="{5CC2EC39-690B-7A43-80D9-B4D51E1BF836}" srcOrd="4" destOrd="0" presId="urn:microsoft.com/office/officeart/2005/8/layout/cycle6"/>
    <dgm:cxn modelId="{A6A3A688-7111-A24E-AE28-81FB5AD957DD}" type="presParOf" srcId="{6685CB4D-962E-2B41-A56D-D5F40FA2084E}" destId="{9308A791-3F60-2B4E-9A59-7633DCA977DD}" srcOrd="5" destOrd="0" presId="urn:microsoft.com/office/officeart/2005/8/layout/cycle6"/>
    <dgm:cxn modelId="{670EDB38-C51A-D740-A78B-81F34B144C27}" type="presParOf" srcId="{6685CB4D-962E-2B41-A56D-D5F40FA2084E}" destId="{F292EFA7-1198-E543-838A-16C4AD16D16A}" srcOrd="6" destOrd="0" presId="urn:microsoft.com/office/officeart/2005/8/layout/cycle6"/>
    <dgm:cxn modelId="{9D2CF9E1-F9FA-D345-9B40-75B97582FFB6}" type="presParOf" srcId="{6685CB4D-962E-2B41-A56D-D5F40FA2084E}" destId="{F43B7261-EFEA-5D47-9B44-1E3BEED58369}" srcOrd="7" destOrd="0" presId="urn:microsoft.com/office/officeart/2005/8/layout/cycle6"/>
    <dgm:cxn modelId="{1F364963-E71B-6041-8649-20C53B8A6B8D}" type="presParOf" srcId="{6685CB4D-962E-2B41-A56D-D5F40FA2084E}" destId="{DC32BEC1-9142-B947-A26E-9EB776FE0BC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45E07B-56E2-6748-A803-37FB09993466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1E76FEFC-82FC-1044-9020-96E3062D8048}">
      <dgm:prSet phldrT="[Text]"/>
      <dgm:spPr/>
      <dgm:t>
        <a:bodyPr/>
        <a:lstStyle/>
        <a:p>
          <a:endParaRPr lang="en-US" dirty="0"/>
        </a:p>
      </dgm:t>
    </dgm:pt>
    <dgm:pt modelId="{348A6545-2BC4-8B47-A3DD-C5AA5C137BEE}" type="parTrans" cxnId="{C949F544-A54E-1449-BFD6-A68734263DAA}">
      <dgm:prSet/>
      <dgm:spPr/>
      <dgm:t>
        <a:bodyPr/>
        <a:lstStyle/>
        <a:p>
          <a:endParaRPr lang="en-US"/>
        </a:p>
      </dgm:t>
    </dgm:pt>
    <dgm:pt modelId="{56B448F6-D73E-4243-9249-72EF64BF2B4E}" type="sibTrans" cxnId="{C949F544-A54E-1449-BFD6-A68734263DAA}">
      <dgm:prSet/>
      <dgm:spPr/>
      <dgm:t>
        <a:bodyPr/>
        <a:lstStyle/>
        <a:p>
          <a:endParaRPr lang="en-US"/>
        </a:p>
      </dgm:t>
    </dgm:pt>
    <dgm:pt modelId="{988B98F8-D102-CB4B-B7DF-87BEC96CE427}">
      <dgm:prSet phldrT="[Text]"/>
      <dgm:spPr/>
      <dgm:t>
        <a:bodyPr/>
        <a:lstStyle/>
        <a:p>
          <a:endParaRPr lang="en-US" dirty="0"/>
        </a:p>
      </dgm:t>
    </dgm:pt>
    <dgm:pt modelId="{E6F6B0EA-CF4B-DD42-B84C-15AA3E4BAABE}" type="parTrans" cxnId="{BC23A75B-B048-7A4A-ABA9-C9E9D27AD10D}">
      <dgm:prSet/>
      <dgm:spPr/>
      <dgm:t>
        <a:bodyPr/>
        <a:lstStyle/>
        <a:p>
          <a:endParaRPr lang="en-US"/>
        </a:p>
      </dgm:t>
    </dgm:pt>
    <dgm:pt modelId="{CBA0011C-2760-5742-B5DF-2D031B1E0805}" type="sibTrans" cxnId="{BC23A75B-B048-7A4A-ABA9-C9E9D27AD10D}">
      <dgm:prSet/>
      <dgm:spPr/>
      <dgm:t>
        <a:bodyPr/>
        <a:lstStyle/>
        <a:p>
          <a:endParaRPr lang="en-US"/>
        </a:p>
      </dgm:t>
    </dgm:pt>
    <dgm:pt modelId="{3BB6099C-C49D-9F48-B8B2-4C2B3C7EE9E8}">
      <dgm:prSet phldrT="[Text]"/>
      <dgm:spPr/>
      <dgm:t>
        <a:bodyPr/>
        <a:lstStyle/>
        <a:p>
          <a:endParaRPr lang="en-US" dirty="0"/>
        </a:p>
      </dgm:t>
    </dgm:pt>
    <dgm:pt modelId="{49F384D1-4CAF-564F-9A73-BC93C8AB022F}" type="parTrans" cxnId="{9EBCB2DE-6856-FC49-B2B2-0508E31D1D66}">
      <dgm:prSet/>
      <dgm:spPr/>
      <dgm:t>
        <a:bodyPr/>
        <a:lstStyle/>
        <a:p>
          <a:endParaRPr lang="en-US"/>
        </a:p>
      </dgm:t>
    </dgm:pt>
    <dgm:pt modelId="{971BA649-6903-3C43-A1AA-8D799C94544B}" type="sibTrans" cxnId="{9EBCB2DE-6856-FC49-B2B2-0508E31D1D66}">
      <dgm:prSet/>
      <dgm:spPr/>
      <dgm:t>
        <a:bodyPr/>
        <a:lstStyle/>
        <a:p>
          <a:endParaRPr lang="en-US"/>
        </a:p>
      </dgm:t>
    </dgm:pt>
    <dgm:pt modelId="{77858816-6C1F-DD42-B7AB-7D71093F8FF2}" type="pres">
      <dgm:prSet presAssocID="{9445E07B-56E2-6748-A803-37FB09993466}" presName="arrowDiagram" presStyleCnt="0">
        <dgm:presLayoutVars>
          <dgm:chMax val="5"/>
          <dgm:dir/>
          <dgm:resizeHandles val="exact"/>
        </dgm:presLayoutVars>
      </dgm:prSet>
      <dgm:spPr/>
    </dgm:pt>
    <dgm:pt modelId="{3D4E0AD8-2FEE-0545-94E8-229225292BBD}" type="pres">
      <dgm:prSet presAssocID="{9445E07B-56E2-6748-A803-37FB09993466}" presName="arrow" presStyleLbl="bgShp" presStyleIdx="0" presStyleCnt="1" custAng="2289566" custLinFactNeighborX="-5742" custLinFactNeighborY="3382"/>
      <dgm:spPr/>
    </dgm:pt>
    <dgm:pt modelId="{46B534D3-74DB-FE4A-B268-99050D8D204F}" type="pres">
      <dgm:prSet presAssocID="{9445E07B-56E2-6748-A803-37FB09993466}" presName="arrowDiagram3" presStyleCnt="0"/>
      <dgm:spPr/>
    </dgm:pt>
    <dgm:pt modelId="{57828F68-EE59-BC41-B648-8A7CD2D8DADE}" type="pres">
      <dgm:prSet presAssocID="{1E76FEFC-82FC-1044-9020-96E3062D8048}" presName="bullet3a" presStyleLbl="node1" presStyleIdx="0" presStyleCnt="3"/>
      <dgm:spPr/>
    </dgm:pt>
    <dgm:pt modelId="{2F6968DF-3740-0743-A3B6-4F3530AB103B}" type="pres">
      <dgm:prSet presAssocID="{1E76FEFC-82FC-1044-9020-96E3062D8048}" presName="textBox3a" presStyleLbl="revTx" presStyleIdx="0" presStyleCnt="3">
        <dgm:presLayoutVars>
          <dgm:bulletEnabled val="1"/>
        </dgm:presLayoutVars>
      </dgm:prSet>
      <dgm:spPr/>
    </dgm:pt>
    <dgm:pt modelId="{2C1FC82B-CC66-3D4A-9CDF-18107A0233BF}" type="pres">
      <dgm:prSet presAssocID="{988B98F8-D102-CB4B-B7DF-87BEC96CE427}" presName="bullet3b" presStyleLbl="node1" presStyleIdx="1" presStyleCnt="3"/>
      <dgm:spPr/>
    </dgm:pt>
    <dgm:pt modelId="{6491A79B-9F40-884A-91EA-21B5442B87D3}" type="pres">
      <dgm:prSet presAssocID="{988B98F8-D102-CB4B-B7DF-87BEC96CE427}" presName="textBox3b" presStyleLbl="revTx" presStyleIdx="1" presStyleCnt="3">
        <dgm:presLayoutVars>
          <dgm:bulletEnabled val="1"/>
        </dgm:presLayoutVars>
      </dgm:prSet>
      <dgm:spPr/>
    </dgm:pt>
    <dgm:pt modelId="{40EBAEF2-7DB2-0345-95F7-C11CBD078CDF}" type="pres">
      <dgm:prSet presAssocID="{3BB6099C-C49D-9F48-B8B2-4C2B3C7EE9E8}" presName="bullet3c" presStyleLbl="node1" presStyleIdx="2" presStyleCnt="3"/>
      <dgm:spPr/>
    </dgm:pt>
    <dgm:pt modelId="{EA55DD31-016A-E64F-AD79-4FEE1957E673}" type="pres">
      <dgm:prSet presAssocID="{3BB6099C-C49D-9F48-B8B2-4C2B3C7EE9E8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35F23428-DD46-2A40-AEF5-CD0346C7CAB3}" type="presOf" srcId="{9445E07B-56E2-6748-A803-37FB09993466}" destId="{77858816-6C1F-DD42-B7AB-7D71093F8FF2}" srcOrd="0" destOrd="0" presId="urn:microsoft.com/office/officeart/2005/8/layout/arrow2"/>
    <dgm:cxn modelId="{C949F544-A54E-1449-BFD6-A68734263DAA}" srcId="{9445E07B-56E2-6748-A803-37FB09993466}" destId="{1E76FEFC-82FC-1044-9020-96E3062D8048}" srcOrd="0" destOrd="0" parTransId="{348A6545-2BC4-8B47-A3DD-C5AA5C137BEE}" sibTransId="{56B448F6-D73E-4243-9249-72EF64BF2B4E}"/>
    <dgm:cxn modelId="{9A7B695B-E37F-BC4C-ABCC-16C2B9BDA8E4}" type="presOf" srcId="{3BB6099C-C49D-9F48-B8B2-4C2B3C7EE9E8}" destId="{EA55DD31-016A-E64F-AD79-4FEE1957E673}" srcOrd="0" destOrd="0" presId="urn:microsoft.com/office/officeart/2005/8/layout/arrow2"/>
    <dgm:cxn modelId="{BC23A75B-B048-7A4A-ABA9-C9E9D27AD10D}" srcId="{9445E07B-56E2-6748-A803-37FB09993466}" destId="{988B98F8-D102-CB4B-B7DF-87BEC96CE427}" srcOrd="1" destOrd="0" parTransId="{E6F6B0EA-CF4B-DD42-B84C-15AA3E4BAABE}" sibTransId="{CBA0011C-2760-5742-B5DF-2D031B1E0805}"/>
    <dgm:cxn modelId="{FF084F88-736C-2F4C-B130-F6E7ACF5138F}" type="presOf" srcId="{988B98F8-D102-CB4B-B7DF-87BEC96CE427}" destId="{6491A79B-9F40-884A-91EA-21B5442B87D3}" srcOrd="0" destOrd="0" presId="urn:microsoft.com/office/officeart/2005/8/layout/arrow2"/>
    <dgm:cxn modelId="{B34A41D4-19EB-1D47-9822-1281CBE858C7}" type="presOf" srcId="{1E76FEFC-82FC-1044-9020-96E3062D8048}" destId="{2F6968DF-3740-0743-A3B6-4F3530AB103B}" srcOrd="0" destOrd="0" presId="urn:microsoft.com/office/officeart/2005/8/layout/arrow2"/>
    <dgm:cxn modelId="{9EBCB2DE-6856-FC49-B2B2-0508E31D1D66}" srcId="{9445E07B-56E2-6748-A803-37FB09993466}" destId="{3BB6099C-C49D-9F48-B8B2-4C2B3C7EE9E8}" srcOrd="2" destOrd="0" parTransId="{49F384D1-4CAF-564F-9A73-BC93C8AB022F}" sibTransId="{971BA649-6903-3C43-A1AA-8D799C94544B}"/>
    <dgm:cxn modelId="{28CF9AF5-DDD9-3D47-B0F2-BE69992FD685}" type="presParOf" srcId="{77858816-6C1F-DD42-B7AB-7D71093F8FF2}" destId="{3D4E0AD8-2FEE-0545-94E8-229225292BBD}" srcOrd="0" destOrd="0" presId="urn:microsoft.com/office/officeart/2005/8/layout/arrow2"/>
    <dgm:cxn modelId="{FFE1DD77-603E-E246-A475-4F2EA3B4AECA}" type="presParOf" srcId="{77858816-6C1F-DD42-B7AB-7D71093F8FF2}" destId="{46B534D3-74DB-FE4A-B268-99050D8D204F}" srcOrd="1" destOrd="0" presId="urn:microsoft.com/office/officeart/2005/8/layout/arrow2"/>
    <dgm:cxn modelId="{80C81056-73C1-DD4C-9AB3-ACA2BF1224B3}" type="presParOf" srcId="{46B534D3-74DB-FE4A-B268-99050D8D204F}" destId="{57828F68-EE59-BC41-B648-8A7CD2D8DADE}" srcOrd="0" destOrd="0" presId="urn:microsoft.com/office/officeart/2005/8/layout/arrow2"/>
    <dgm:cxn modelId="{E62A0C76-0485-8A4A-9761-CDD6D7EEBAD7}" type="presParOf" srcId="{46B534D3-74DB-FE4A-B268-99050D8D204F}" destId="{2F6968DF-3740-0743-A3B6-4F3530AB103B}" srcOrd="1" destOrd="0" presId="urn:microsoft.com/office/officeart/2005/8/layout/arrow2"/>
    <dgm:cxn modelId="{F3AD4E97-6B4B-F843-889F-047E8226D45C}" type="presParOf" srcId="{46B534D3-74DB-FE4A-B268-99050D8D204F}" destId="{2C1FC82B-CC66-3D4A-9CDF-18107A0233BF}" srcOrd="2" destOrd="0" presId="urn:microsoft.com/office/officeart/2005/8/layout/arrow2"/>
    <dgm:cxn modelId="{D968569B-F501-9C40-9D06-6DAC9B20476A}" type="presParOf" srcId="{46B534D3-74DB-FE4A-B268-99050D8D204F}" destId="{6491A79B-9F40-884A-91EA-21B5442B87D3}" srcOrd="3" destOrd="0" presId="urn:microsoft.com/office/officeart/2005/8/layout/arrow2"/>
    <dgm:cxn modelId="{AE525468-A7F0-A146-B0EE-22D6C1F5E7A1}" type="presParOf" srcId="{46B534D3-74DB-FE4A-B268-99050D8D204F}" destId="{40EBAEF2-7DB2-0345-95F7-C11CBD078CDF}" srcOrd="4" destOrd="0" presId="urn:microsoft.com/office/officeart/2005/8/layout/arrow2"/>
    <dgm:cxn modelId="{234BF4AB-3C27-CB4E-AA31-924893AFE38F}" type="presParOf" srcId="{46B534D3-74DB-FE4A-B268-99050D8D204F}" destId="{EA55DD31-016A-E64F-AD79-4FEE1957E67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536DD-80F2-754F-9D2A-992BE221AE62}">
      <dsp:nvSpPr>
        <dsp:cNvPr id="0" name=""/>
        <dsp:cNvSpPr/>
      </dsp:nvSpPr>
      <dsp:spPr>
        <a:xfrm rot="4396374">
          <a:off x="1768885" y="503656"/>
          <a:ext cx="2184939" cy="152372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E66FD-7C93-1A4A-BA29-C5FBED3E32C1}">
      <dsp:nvSpPr>
        <dsp:cNvPr id="0" name=""/>
        <dsp:cNvSpPr/>
      </dsp:nvSpPr>
      <dsp:spPr>
        <a:xfrm>
          <a:off x="1622413" y="0"/>
          <a:ext cx="1030131" cy="40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</a:t>
          </a:r>
        </a:p>
      </dsp:txBody>
      <dsp:txXfrm>
        <a:off x="1622413" y="0"/>
        <a:ext cx="1030131" cy="404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D1D6D-5941-724E-B536-F8A97D5544A5}">
      <dsp:nvSpPr>
        <dsp:cNvPr id="0" name=""/>
        <dsp:cNvSpPr/>
      </dsp:nvSpPr>
      <dsp:spPr>
        <a:xfrm>
          <a:off x="1924153" y="1248"/>
          <a:ext cx="1694120" cy="11011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Explore Variation</a:t>
          </a:r>
        </a:p>
      </dsp:txBody>
      <dsp:txXfrm>
        <a:off x="1977908" y="55003"/>
        <a:ext cx="1586610" cy="993668"/>
      </dsp:txXfrm>
    </dsp:sp>
    <dsp:sp modelId="{A67E575D-CC62-B749-A347-578A2A5B162D}">
      <dsp:nvSpPr>
        <dsp:cNvPr id="0" name=""/>
        <dsp:cNvSpPr/>
      </dsp:nvSpPr>
      <dsp:spPr>
        <a:xfrm>
          <a:off x="1301927" y="551837"/>
          <a:ext cx="2938571" cy="2938571"/>
        </a:xfrm>
        <a:custGeom>
          <a:avLst/>
          <a:gdLst/>
          <a:ahLst/>
          <a:cxnLst/>
          <a:rect l="0" t="0" r="0" b="0"/>
          <a:pathLst>
            <a:path>
              <a:moveTo>
                <a:pt x="2328665" y="277536"/>
              </a:moveTo>
              <a:arcTo wR="1469285" hR="1469285" stAng="18347741" swAng="364862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A1CFC-A92C-BD44-B246-7691817FC6B5}">
      <dsp:nvSpPr>
        <dsp:cNvPr id="0" name=""/>
        <dsp:cNvSpPr/>
      </dsp:nvSpPr>
      <dsp:spPr>
        <a:xfrm>
          <a:off x="3196591" y="2205176"/>
          <a:ext cx="1694120" cy="1101178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Variation</a:t>
          </a:r>
        </a:p>
      </dsp:txBody>
      <dsp:txXfrm>
        <a:off x="3250346" y="2258931"/>
        <a:ext cx="1586610" cy="993668"/>
      </dsp:txXfrm>
    </dsp:sp>
    <dsp:sp modelId="{9308A791-3F60-2B4E-9A59-7633DCA977DD}">
      <dsp:nvSpPr>
        <dsp:cNvPr id="0" name=""/>
        <dsp:cNvSpPr/>
      </dsp:nvSpPr>
      <dsp:spPr>
        <a:xfrm>
          <a:off x="1301927" y="551837"/>
          <a:ext cx="2938571" cy="2938571"/>
        </a:xfrm>
        <a:custGeom>
          <a:avLst/>
          <a:gdLst/>
          <a:ahLst/>
          <a:cxnLst/>
          <a:rect l="0" t="0" r="0" b="0"/>
          <a:pathLst>
            <a:path>
              <a:moveTo>
                <a:pt x="2168820" y="2761358"/>
              </a:moveTo>
              <a:arcTo wR="1469285" hR="1469285" stAng="3694120" swAng="3411760"/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2EFA7-1198-E543-838A-16C4AD16D16A}">
      <dsp:nvSpPr>
        <dsp:cNvPr id="0" name=""/>
        <dsp:cNvSpPr/>
      </dsp:nvSpPr>
      <dsp:spPr>
        <a:xfrm>
          <a:off x="651714" y="2205176"/>
          <a:ext cx="1694120" cy="1101178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Evaluate Models</a:t>
          </a:r>
        </a:p>
      </dsp:txBody>
      <dsp:txXfrm>
        <a:off x="705469" y="2258931"/>
        <a:ext cx="1586610" cy="993668"/>
      </dsp:txXfrm>
    </dsp:sp>
    <dsp:sp modelId="{DC32BEC1-9142-B947-A26E-9EB776FE0BCA}">
      <dsp:nvSpPr>
        <dsp:cNvPr id="0" name=""/>
        <dsp:cNvSpPr/>
      </dsp:nvSpPr>
      <dsp:spPr>
        <a:xfrm>
          <a:off x="1301927" y="551837"/>
          <a:ext cx="2938571" cy="2938571"/>
        </a:xfrm>
        <a:custGeom>
          <a:avLst/>
          <a:gdLst/>
          <a:ahLst/>
          <a:cxnLst/>
          <a:rect l="0" t="0" r="0" b="0"/>
          <a:pathLst>
            <a:path>
              <a:moveTo>
                <a:pt x="9755" y="1638316"/>
              </a:moveTo>
              <a:arcTo wR="1469285" hR="1469285" stAng="10403635" swAng="3648625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E0AD8-2FEE-0545-94E8-229225292BBD}">
      <dsp:nvSpPr>
        <dsp:cNvPr id="0" name=""/>
        <dsp:cNvSpPr/>
      </dsp:nvSpPr>
      <dsp:spPr>
        <a:xfrm rot="2289566">
          <a:off x="-146061" y="52994"/>
          <a:ext cx="2543736" cy="158983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828F68-EE59-BC41-B648-8A7CD2D8DADE}">
      <dsp:nvSpPr>
        <dsp:cNvPr id="0" name=""/>
        <dsp:cNvSpPr/>
      </dsp:nvSpPr>
      <dsp:spPr>
        <a:xfrm>
          <a:off x="323054" y="1150298"/>
          <a:ext cx="66137" cy="66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6968DF-3740-0743-A3B6-4F3530AB103B}">
      <dsp:nvSpPr>
        <dsp:cNvPr id="0" name=""/>
        <dsp:cNvSpPr/>
      </dsp:nvSpPr>
      <dsp:spPr>
        <a:xfrm>
          <a:off x="356123" y="1183367"/>
          <a:ext cx="592690" cy="45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45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356123" y="1183367"/>
        <a:ext cx="592690" cy="459462"/>
      </dsp:txXfrm>
    </dsp:sp>
    <dsp:sp modelId="{2C1FC82B-CC66-3D4A-9CDF-18107A0233BF}">
      <dsp:nvSpPr>
        <dsp:cNvPr id="0" name=""/>
        <dsp:cNvSpPr/>
      </dsp:nvSpPr>
      <dsp:spPr>
        <a:xfrm>
          <a:off x="906841" y="718181"/>
          <a:ext cx="119555" cy="1195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91A79B-9F40-884A-91EA-21B5442B87D3}">
      <dsp:nvSpPr>
        <dsp:cNvPr id="0" name=""/>
        <dsp:cNvSpPr/>
      </dsp:nvSpPr>
      <dsp:spPr>
        <a:xfrm>
          <a:off x="966619" y="777959"/>
          <a:ext cx="610496" cy="86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50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966619" y="777959"/>
        <a:ext cx="610496" cy="864870"/>
      </dsp:txXfrm>
    </dsp:sp>
    <dsp:sp modelId="{40EBAEF2-7DB2-0345-95F7-C11CBD078CDF}">
      <dsp:nvSpPr>
        <dsp:cNvPr id="0" name=""/>
        <dsp:cNvSpPr/>
      </dsp:nvSpPr>
      <dsp:spPr>
        <a:xfrm>
          <a:off x="1608913" y="455222"/>
          <a:ext cx="165342" cy="1653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55DD31-016A-E64F-AD79-4FEE1957E673}">
      <dsp:nvSpPr>
        <dsp:cNvPr id="0" name=""/>
        <dsp:cNvSpPr/>
      </dsp:nvSpPr>
      <dsp:spPr>
        <a:xfrm>
          <a:off x="1691584" y="537894"/>
          <a:ext cx="610496" cy="1104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2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691584" y="537894"/>
        <a:ext cx="610496" cy="110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25584-BAA1-A047-A111-B888A25036BF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347EF-83B3-EA4C-8A41-2638AE5E4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B398-5D09-A14F-86FD-4F73AFE66318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9475-3FD0-EF45-BAE9-234064E66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rows in the data frame?</a:t>
            </a:r>
          </a:p>
          <a:p>
            <a:r>
              <a:rPr lang="en-US" dirty="0"/>
              <a:t>https://</a:t>
            </a:r>
            <a:r>
              <a:rPr lang="en-US" dirty="0" err="1"/>
              <a:t>www.polleverywhere.com</a:t>
            </a:r>
            <a:r>
              <a:rPr lang="en-US" dirty="0"/>
              <a:t>/</a:t>
            </a:r>
            <a:r>
              <a:rPr lang="en-US" dirty="0" err="1"/>
              <a:t>multiple_choice_polls</a:t>
            </a:r>
            <a:r>
              <a:rPr lang="en-US" dirty="0"/>
              <a:t>/bxDwTIACPZ9nCq1hwuoXJ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0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6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04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5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4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mean here the mean of?</a:t>
            </a:r>
          </a:p>
          <a:p>
            <a:r>
              <a:rPr lang="en-US"/>
              <a:t>https://www.polleverywhere.com/multiple_choice_polls/LnoZMAaLIaT8tjyJ8sIyR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7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67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6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know exactly the DGP (statistics, only better than nothing)… but we have seen how a random DGP might far… what kind of samples could have been generated from such a process…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4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5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0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would you draw the empty model on the scatter plot?</a:t>
            </a:r>
          </a:p>
          <a:p>
            <a:r>
              <a:rPr lang="en-US"/>
              <a:t>https://www.polleverywhere.com/multiple_choice_polls/eECJmuCMUfRWIXbPUsIpz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7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 is between mean and points, plus</a:t>
            </a:r>
            <a:r>
              <a:rPr lang="en-US" baseline="0" dirty="0"/>
              <a:t> and minus. Discuss the best way to gesture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6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7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0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8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16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2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different R code can you come up with that will give you the Sum of Squared Errors?</a:t>
            </a:r>
          </a:p>
          <a:p>
            <a:r>
              <a:rPr lang="en-US"/>
              <a:t>https://www.polleverywhere.com/free_text_polls/5vA9ZKs8WwZNwDGU9GoZ8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66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9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7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64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03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1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7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this fit into the California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GLM notation would you use to represent these values for FiveVegetables?</a:t>
            </a:r>
          </a:p>
          <a:p>
            <a:r>
              <a:rPr lang="en-US"/>
              <a:t>https://www.polleverywhere.com/multiple_choice_polls/S5i9EdZNO4t0Nr6IyztLG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 is the study of variation. 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variation in data to represent variation in world; try to find out about the DGP.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Is this study a correlational design or an experimental design?</a:t>
            </a:r>
          </a:p>
          <a:p>
            <a:r>
              <a:rPr lang="en-US"/>
              <a:t>https://www.polleverywhere.com/multiple_choice_polls/8f86fo4X1K2GJF146egJd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9475-3FD0-EF45-BAE9-234064E66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E33-66AA-A543-B4EE-D804180F9FD0}" type="datetimeFigureOut">
              <a:rPr lang="en-US" smtClean="0"/>
              <a:t>7/23/19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8268-B2FC-E644-AAE1-FCDE9FB3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if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019E-0DE3-0647-9353-933A258C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03437"/>
            <a:ext cx="7886700" cy="1325563"/>
          </a:xfrm>
        </p:spPr>
        <p:txBody>
          <a:bodyPr/>
          <a:lstStyle/>
          <a:p>
            <a:pPr algn="ctr"/>
            <a:r>
              <a:rPr lang="en-US" dirty="0" err="1"/>
              <a:t>bit.ly</a:t>
            </a:r>
            <a:r>
              <a:rPr lang="en-US" dirty="0"/>
              <a:t>/100Aclass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83A7A-53AA-154A-9009-1B0A17643E17}"/>
              </a:ext>
            </a:extLst>
          </p:cNvPr>
          <p:cNvSpPr txBox="1"/>
          <p:nvPr/>
        </p:nvSpPr>
        <p:spPr>
          <a:xfrm>
            <a:off x="864737" y="3429000"/>
            <a:ext cx="741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Take a handout, and start looking at the </a:t>
            </a:r>
            <a:r>
              <a:rPr lang="en-US" sz="3600" b="1" dirty="0" err="1">
                <a:solidFill>
                  <a:schemeClr val="accent2"/>
                </a:solidFill>
              </a:rPr>
              <a:t>MiamiHeat</a:t>
            </a:r>
            <a:r>
              <a:rPr lang="en-US" sz="3600" b="1" dirty="0">
                <a:solidFill>
                  <a:schemeClr val="accent2"/>
                </a:solidFill>
              </a:rPr>
              <a:t> data frame.</a:t>
            </a:r>
          </a:p>
        </p:txBody>
      </p:sp>
    </p:spTree>
    <p:extLst>
      <p:ext uri="{BB962C8B-B14F-4D97-AF65-F5344CB8AC3E}">
        <p14:creationId xmlns:p14="http://schemas.microsoft.com/office/powerpoint/2010/main" val="38877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0A36-7DAD-F747-9A3C-C979BCE2A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E7D24-C4A1-3748-B032-126AF461B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bxDwTIACPZ9nCq1hwuoXJ">
            <a:extLst>
              <a:ext uri="{FF2B5EF4-FFF2-40B4-BE49-F238E27FC236}">
                <a16:creationId xmlns:a16="http://schemas.microsoft.com/office/drawing/2014/main" id="{F119E66D-F1B1-9542-A8B1-893875C0199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Let’s use Points as the outcome variable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3B9FCC-9A41-DE40-940B-18CDFE4BC4FD}"/>
              </a:ext>
            </a:extLst>
          </p:cNvPr>
          <p:cNvSpPr txBox="1">
            <a:spLocks/>
          </p:cNvSpPr>
          <p:nvPr/>
        </p:nvSpPr>
        <p:spPr>
          <a:xfrm>
            <a:off x="756749" y="5113403"/>
            <a:ext cx="7758089" cy="139387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2"/>
                </a:solidFill>
              </a:rPr>
              <a:t>Variation</a:t>
            </a:r>
            <a:endParaRPr lang="en-US" sz="2800" dirty="0">
              <a:solidFill>
                <a:schemeClr val="accent2"/>
              </a:solidFill>
            </a:endParaRP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Where’s the variation in points? Gesture.</a:t>
            </a:r>
          </a:p>
          <a:p>
            <a:pPr algn="ctr"/>
            <a:r>
              <a:rPr lang="en-US" sz="2800" dirty="0">
                <a:solidFill>
                  <a:schemeClr val="accent2"/>
                </a:solidFill>
              </a:rPr>
              <a:t>Where’s the variation in games? Gesture.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438AA-ECF2-0E43-B115-B66F9CE1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13" y="903485"/>
            <a:ext cx="6675574" cy="42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Using Points as the outcome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Write a word equation for a model to explore with an explanatory variable of your choice.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accent2"/>
                </a:solidFill>
              </a:rPr>
              <a:t>Points = …</a:t>
            </a:r>
          </a:p>
        </p:txBody>
      </p:sp>
    </p:spTree>
    <p:extLst>
      <p:ext uri="{BB962C8B-B14F-4D97-AF65-F5344CB8AC3E}">
        <p14:creationId xmlns:p14="http://schemas.microsoft.com/office/powerpoint/2010/main" val="404980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Using Points as the outcome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Explore the relationship graphically: does your explanatory variable appear to explain variation in points?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scatterplot, faceted histogram, boxplot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Post your graph on the Padlet at the bottom of </a:t>
            </a:r>
            <a:r>
              <a:rPr lang="en-US" b="1" dirty="0" err="1">
                <a:solidFill>
                  <a:schemeClr val="tx2"/>
                </a:solidFill>
              </a:rPr>
              <a:t>bit.ly</a:t>
            </a:r>
            <a:r>
              <a:rPr lang="en-US" b="1" dirty="0">
                <a:solidFill>
                  <a:schemeClr val="tx2"/>
                </a:solidFill>
              </a:rPr>
              <a:t>/100Aclass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5BE18-2611-0442-A92D-5F90E3CB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73" y="4730272"/>
            <a:ext cx="1215654" cy="9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Using Points as the outcome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the empty/null model be that we would compare to our complex model?</a:t>
            </a:r>
          </a:p>
          <a:p>
            <a:pPr lvl="1"/>
            <a:r>
              <a:rPr lang="en-US" dirty="0"/>
              <a:t>Write as a word equation</a:t>
            </a:r>
          </a:p>
          <a:p>
            <a:pPr lvl="1"/>
            <a:r>
              <a:rPr lang="en-US" dirty="0"/>
              <a:t>Write in GLM notation</a:t>
            </a:r>
          </a:p>
          <a:p>
            <a:r>
              <a:rPr lang="en-US" dirty="0"/>
              <a:t>Fit the empty model (save the empty model in an object called </a:t>
            </a:r>
            <a:r>
              <a:rPr lang="en-US" b="1" dirty="0" err="1"/>
              <a:t>Empty.model</a:t>
            </a:r>
            <a:r>
              <a:rPr lang="en-US" dirty="0"/>
              <a:t>) </a:t>
            </a:r>
            <a:r>
              <a:rPr lang="en-US" dirty="0" err="1">
                <a:solidFill>
                  <a:schemeClr val="accent2"/>
                </a:solidFill>
              </a:rPr>
              <a:t>lm</a:t>
            </a:r>
            <a:r>
              <a:rPr lang="en-US" dirty="0">
                <a:solidFill>
                  <a:schemeClr val="accent2"/>
                </a:solidFill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07D9E-344C-C649-B604-A366161B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73" y="4730272"/>
            <a:ext cx="1215654" cy="9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points = assists +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B4592-67AE-9D44-B455-C1D4D7C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11" y="4674443"/>
            <a:ext cx="1215654" cy="9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75" y="554981"/>
            <a:ext cx="7758089" cy="947652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DATA = MODEL + ERROR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3235" y="1372399"/>
            <a:ext cx="1778925" cy="75565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6080" y="1372399"/>
            <a:ext cx="7758089" cy="1473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points = model + error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8601" y="2596341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chemeClr val="accent1"/>
                </a:solidFill>
              </a:rPr>
              <a:t>location</a:t>
            </a:r>
            <a:endParaRPr lang="en-US" sz="4800" dirty="0">
              <a:solidFill>
                <a:schemeClr val="accent1"/>
              </a:solidFill>
            </a:endParaRP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1925" y="3527951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assists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22668" y="2721032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mean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41221" y="2294312"/>
            <a:ext cx="798022" cy="5514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4073235" y="2294312"/>
            <a:ext cx="731524" cy="12336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5363266" y="2317866"/>
            <a:ext cx="1240712" cy="4031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E3D49-561C-8C4A-91CC-667EBEE7C08D}"/>
                  </a:ext>
                </a:extLst>
              </p:cNvPr>
              <p:cNvSpPr txBox="1"/>
              <p:nvPr/>
            </p:nvSpPr>
            <p:spPr>
              <a:xfrm>
                <a:off x="1286645" y="4474835"/>
                <a:ext cx="657071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/>
                    </a:solidFill>
                  </a:rPr>
                  <a:t>       </a:t>
                </a:r>
                <a:r>
                  <a:rPr lang="en-US" sz="2800" b="1" dirty="0"/>
                  <a:t>Assists model: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Points = Assists + error</a:t>
                </a:r>
              </a:p>
              <a:p>
                <a:r>
                  <a:rPr lang="en-US" sz="2800" b="1" dirty="0"/>
                  <a:t>Empty/null model: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Points = 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+ error</a:t>
                </a:r>
              </a:p>
              <a:p>
                <a:r>
                  <a:rPr lang="en-US" sz="2800" b="1" dirty="0">
                    <a:solidFill>
                      <a:schemeClr val="accent1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E3D49-561C-8C4A-91CC-667EBEE7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45" y="4474835"/>
                <a:ext cx="6570710" cy="1384995"/>
              </a:xfrm>
              <a:prstGeom prst="rect">
                <a:avLst/>
              </a:prstGeom>
              <a:blipFill>
                <a:blip r:embed="rId3"/>
                <a:stretch>
                  <a:fillRect l="-1734" t="-3636" r="-771"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3BF2BF-FCE4-AA46-B42C-380BB7764433}"/>
              </a:ext>
            </a:extLst>
          </p:cNvPr>
          <p:cNvSpPr txBox="1"/>
          <p:nvPr/>
        </p:nvSpPr>
        <p:spPr>
          <a:xfrm>
            <a:off x="322094" y="5762042"/>
            <a:ext cx="7338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       What is the mean here the mean of 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676F25-6506-634B-B575-A8E7631F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688" y="5815493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ED9-01DA-9049-9459-5917A3E53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0E843-530E-5846-B3DC-B16066516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noZMAaLIaT8tjyJ8sIyR">
            <a:extLst>
              <a:ext uri="{FF2B5EF4-FFF2-40B4-BE49-F238E27FC236}">
                <a16:creationId xmlns:a16="http://schemas.microsoft.com/office/drawing/2014/main" id="{B621FE26-8552-FF48-8CCB-58742A6405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75" y="554981"/>
            <a:ext cx="7758089" cy="947652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DATA = MODEL + ERROR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3235" y="1372399"/>
            <a:ext cx="1778925" cy="75565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6080" y="1372399"/>
            <a:ext cx="7758089" cy="1473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points = model + error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8601" y="2596341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location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1925" y="3680351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assists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22668" y="2721032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mean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41221" y="2294312"/>
            <a:ext cx="798022" cy="5514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073235" y="2294312"/>
            <a:ext cx="731889" cy="13860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5363266" y="2317866"/>
            <a:ext cx="1240712" cy="4031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08E9C958-EE60-ED46-9D92-07384A3A0A85}"/>
              </a:ext>
            </a:extLst>
          </p:cNvPr>
          <p:cNvSpPr txBox="1">
            <a:spLocks/>
          </p:cNvSpPr>
          <p:nvPr/>
        </p:nvSpPr>
        <p:spPr>
          <a:xfrm>
            <a:off x="5671856" y="4595307"/>
            <a:ext cx="2499701" cy="1404269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</a:rPr>
              <a:t>mean of points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42892DC-8886-F54F-B6D6-8CA1CB3F078B}"/>
              </a:ext>
            </a:extLst>
          </p:cNvPr>
          <p:cNvSpPr/>
          <p:nvPr/>
        </p:nvSpPr>
        <p:spPr>
          <a:xfrm>
            <a:off x="6603978" y="3583681"/>
            <a:ext cx="427887" cy="9343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0519EBC-6FE6-D44E-B926-A19DC5AE605B}"/>
              </a:ext>
            </a:extLst>
          </p:cNvPr>
          <p:cNvSpPr txBox="1">
            <a:spLocks/>
          </p:cNvSpPr>
          <p:nvPr/>
        </p:nvSpPr>
        <p:spPr>
          <a:xfrm>
            <a:off x="577010" y="4685806"/>
            <a:ext cx="5609965" cy="1531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</a:rPr>
              <a:t>We are always modeling variation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235576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75" y="554981"/>
            <a:ext cx="7758089" cy="947652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DATA = MODEL + ERROR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3235" y="1372399"/>
            <a:ext cx="1778925" cy="755659"/>
          </a:xfrm>
          <a:prstGeom prst="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6080" y="1372399"/>
            <a:ext cx="7758089" cy="1473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points = model + error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78601" y="2596341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chemeClr val="accent1"/>
                </a:solidFill>
              </a:rPr>
              <a:t>location</a:t>
            </a:r>
            <a:endParaRPr lang="en-US" sz="4800" dirty="0">
              <a:solidFill>
                <a:schemeClr val="accent1"/>
              </a:solidFill>
            </a:endParaRP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891925" y="3680351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assists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22668" y="2721032"/>
            <a:ext cx="2362620" cy="77862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mean</a:t>
            </a:r>
          </a:p>
          <a:p>
            <a:pPr marL="685800" indent="-685800" algn="ctr">
              <a:buFont typeface="Arial" charset="0"/>
              <a:buChar char="•"/>
            </a:pPr>
            <a:endParaRPr lang="en-US" sz="48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541221" y="2294312"/>
            <a:ext cx="798022" cy="55141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4073235" y="2294312"/>
            <a:ext cx="731889" cy="138603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H="1" flipV="1">
            <a:off x="5363266" y="2317866"/>
            <a:ext cx="1240712" cy="40316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3622" y="3655747"/>
            <a:ext cx="2277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Explains 0% of error</a:t>
            </a:r>
            <a:endParaRPr lang="en-US" sz="3200" dirty="0"/>
          </a:p>
        </p:txBody>
      </p:sp>
      <p:sp>
        <p:nvSpPr>
          <p:cNvPr id="20" name="Rectangle 19"/>
          <p:cNvSpPr/>
          <p:nvPr/>
        </p:nvSpPr>
        <p:spPr>
          <a:xfrm>
            <a:off x="410996" y="3499659"/>
            <a:ext cx="2277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Explains ?% of error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3085579" y="4458978"/>
            <a:ext cx="22776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Explains ?% of error</a:t>
            </a:r>
            <a:endParaRPr lang="en-US" sz="3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15632" y="5676127"/>
            <a:ext cx="7758089" cy="670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</a:rPr>
              <a:t>model + error = 100% of variation in outcome</a:t>
            </a:r>
          </a:p>
        </p:txBody>
      </p:sp>
    </p:spTree>
    <p:extLst>
      <p:ext uri="{BB962C8B-B14F-4D97-AF65-F5344CB8AC3E}">
        <p14:creationId xmlns:p14="http://schemas.microsoft.com/office/powerpoint/2010/main" val="402084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28DB2F-666E-2E4A-B5CD-BB57A666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6" y="1288736"/>
            <a:ext cx="5027298" cy="3082777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E3180F-773A-934E-9A37-E14B25BA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30"/>
            <a:ext cx="7886700" cy="1325563"/>
          </a:xfrm>
        </p:spPr>
        <p:txBody>
          <a:bodyPr/>
          <a:lstStyle/>
          <a:p>
            <a:r>
              <a:rPr lang="en-US" dirty="0"/>
              <a:t>DATA = MODEL +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7B21A-CA33-BC49-B07B-90C9D1223146}"/>
              </a:ext>
            </a:extLst>
          </p:cNvPr>
          <p:cNvSpPr txBox="1"/>
          <p:nvPr/>
        </p:nvSpPr>
        <p:spPr>
          <a:xfrm>
            <a:off x="4777751" y="1431943"/>
            <a:ext cx="26966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Mean = 23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     (our simplest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           model)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B2007B-BE48-F94D-B389-89EC71C9DADF}"/>
              </a:ext>
            </a:extLst>
          </p:cNvPr>
          <p:cNvSpPr txBox="1">
            <a:spLocks/>
          </p:cNvSpPr>
          <p:nvPr/>
        </p:nvSpPr>
        <p:spPr>
          <a:xfrm>
            <a:off x="796178" y="5989393"/>
            <a:ext cx="7551643" cy="491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accent2"/>
                </a:solidFill>
              </a:rPr>
              <a:t>Every data point can be partitioned into model + error.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A35C-B62C-2642-961E-8A4E4B3D61F4}"/>
              </a:ext>
            </a:extLst>
          </p:cNvPr>
          <p:cNvSpPr txBox="1"/>
          <p:nvPr/>
        </p:nvSpPr>
        <p:spPr>
          <a:xfrm>
            <a:off x="2396166" y="1818686"/>
            <a:ext cx="151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Alabama = 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A10152-0329-7246-ACF4-7EBB252ED9C1}"/>
              </a:ext>
            </a:extLst>
          </p:cNvPr>
          <p:cNvCxnSpPr/>
          <p:nvPr/>
        </p:nvCxnSpPr>
        <p:spPr>
          <a:xfrm>
            <a:off x="3151961" y="2772793"/>
            <a:ext cx="655764" cy="108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F03730-8272-6943-B654-724CD844EDF8}"/>
              </a:ext>
            </a:extLst>
          </p:cNvPr>
          <p:cNvSpPr txBox="1"/>
          <p:nvPr/>
        </p:nvSpPr>
        <p:spPr>
          <a:xfrm>
            <a:off x="1428093" y="4575562"/>
            <a:ext cx="151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Alabama 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E5241-64C9-234A-9A87-0D14425D6BB0}"/>
              </a:ext>
            </a:extLst>
          </p:cNvPr>
          <p:cNvSpPr txBox="1"/>
          <p:nvPr/>
        </p:nvSpPr>
        <p:spPr>
          <a:xfrm>
            <a:off x="3509169" y="4575562"/>
            <a:ext cx="151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Mean 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A7CC-DD26-544C-9E08-20696818BDEB}"/>
              </a:ext>
            </a:extLst>
          </p:cNvPr>
          <p:cNvSpPr txBox="1"/>
          <p:nvPr/>
        </p:nvSpPr>
        <p:spPr>
          <a:xfrm>
            <a:off x="5377970" y="4575562"/>
            <a:ext cx="151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Error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-3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C664B-1A03-744D-BFFF-BC2BE4953D2D}"/>
              </a:ext>
            </a:extLst>
          </p:cNvPr>
          <p:cNvSpPr txBox="1"/>
          <p:nvPr/>
        </p:nvSpPr>
        <p:spPr>
          <a:xfrm>
            <a:off x="2892511" y="4791599"/>
            <a:ext cx="87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0A096-7A59-D844-B4B5-3965FC804C2B}"/>
              </a:ext>
            </a:extLst>
          </p:cNvPr>
          <p:cNvSpPr txBox="1"/>
          <p:nvPr/>
        </p:nvSpPr>
        <p:spPr>
          <a:xfrm>
            <a:off x="4761310" y="4744839"/>
            <a:ext cx="87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6002D-A2C4-8646-81D9-05077372CBD1}"/>
              </a:ext>
            </a:extLst>
          </p:cNvPr>
          <p:cNvSpPr txBox="1"/>
          <p:nvPr/>
        </p:nvSpPr>
        <p:spPr>
          <a:xfrm>
            <a:off x="7126456" y="4107561"/>
            <a:ext cx="151159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Also called residual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03D97D-909D-4B47-BFD6-147497E57CD2}"/>
              </a:ext>
            </a:extLst>
          </p:cNvPr>
          <p:cNvCxnSpPr>
            <a:cxnSpLocks/>
          </p:cNvCxnSpPr>
          <p:nvPr/>
        </p:nvCxnSpPr>
        <p:spPr>
          <a:xfrm flipH="1">
            <a:off x="6373504" y="4532647"/>
            <a:ext cx="638966" cy="73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43DF7F-D20D-AD4A-B7C5-95993C724979}"/>
              </a:ext>
            </a:extLst>
          </p:cNvPr>
          <p:cNvSpPr txBox="1"/>
          <p:nvPr/>
        </p:nvSpPr>
        <p:spPr>
          <a:xfrm>
            <a:off x="306915" y="3161040"/>
            <a:ext cx="151159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Model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784536-C357-0142-AED1-5D8D6ABD16E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62711" y="3992037"/>
            <a:ext cx="2962513" cy="127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69F6BF-1DFC-B04A-A7A9-24F2BD16FFB4}"/>
                  </a:ext>
                </a:extLst>
              </p:cNvPr>
              <p:cNvSpPr txBox="1"/>
              <p:nvPr/>
            </p:nvSpPr>
            <p:spPr>
              <a:xfrm>
                <a:off x="1929243" y="5455834"/>
                <a:ext cx="4671442" cy="543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</a:rPr>
                  <a:t>          =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       +      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69F6BF-1DFC-B04A-A7A9-24F2BD16F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243" y="5455834"/>
                <a:ext cx="4671442" cy="543897"/>
              </a:xfrm>
              <a:prstGeom prst="rect">
                <a:avLst/>
              </a:prstGeom>
              <a:blipFill>
                <a:blip r:embed="rId4"/>
                <a:stretch>
                  <a:fillRect l="-542" t="-11628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95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8650" y="5459616"/>
            <a:ext cx="8026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dirty="0">
                <a:ln w="10541" cmpd="sng">
                  <a:noFill/>
                  <a:prstDash val="solid"/>
                </a:ln>
                <a:solidFill>
                  <a:schemeClr val="accent2"/>
                </a:solidFill>
              </a:rPr>
              <a:t>Use data to create model of DGP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D0194F-67C9-1E4C-9FA7-F030BA55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35" y="2273663"/>
            <a:ext cx="2818617" cy="6076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352" y="1493735"/>
            <a:ext cx="4245296" cy="3744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691D2D-710A-E94B-BEAB-A4559BA35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322" y="4268958"/>
            <a:ext cx="2863371" cy="7090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C0B0EB-CEF7-3248-B243-437E8A71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= MODEL + ERROR</a:t>
            </a:r>
          </a:p>
        </p:txBody>
      </p:sp>
    </p:spTree>
    <p:extLst>
      <p:ext uri="{BB962C8B-B14F-4D97-AF65-F5344CB8AC3E}">
        <p14:creationId xmlns:p14="http://schemas.microsoft.com/office/powerpoint/2010/main" val="98467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104" y="5384676"/>
            <a:ext cx="7758089" cy="82294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Explaining variation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04" y="418976"/>
            <a:ext cx="79502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0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4411" y="5539223"/>
            <a:ext cx="7758089" cy="513848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Where is variation in points? Gesture.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44376"/>
            <a:ext cx="8001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1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45565" y="5400359"/>
            <a:ext cx="7758089" cy="8486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variation  in data = model + error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Where is the model? Where is the error?</a:t>
            </a:r>
            <a:endParaRPr lang="en-US" sz="48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5" y="261556"/>
            <a:ext cx="79756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9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4884" y="5449071"/>
            <a:ext cx="7926231" cy="99036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2"/>
                </a:solidFill>
              </a:rPr>
              <a:t>Where would you draw the empty model on the scatter plot?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44376"/>
            <a:ext cx="8001000" cy="494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07CAB-6D36-1C44-8B09-A90D824C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11" y="5850792"/>
            <a:ext cx="457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8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EA6-B733-4F4F-8C5F-1ED613495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5CDA-AE00-1A4D-B467-EE484F89A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eECJmuCMUfRWIXbPUsIpz">
            <a:extLst>
              <a:ext uri="{FF2B5EF4-FFF2-40B4-BE49-F238E27FC236}">
                <a16:creationId xmlns:a16="http://schemas.microsoft.com/office/drawing/2014/main" id="{C04C5390-8747-2C4D-AF54-9B70D42B647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14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97000" y="4936189"/>
            <a:ext cx="6699352" cy="14733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Points = mean + error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Where is the error? Gesture.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33" y="448487"/>
            <a:ext cx="7057019" cy="43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29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32182" y="5144583"/>
            <a:ext cx="5939465" cy="14733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</a:rPr>
              <a:t>Points = mean + error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Points = Assists +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9111C-1C72-1C4D-833D-9B9B80A1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12" y="595693"/>
            <a:ext cx="7419176" cy="45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C585-9C9D-D14E-85FC-47A62E19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Error to Indicate Model 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0985-051C-414A-8A3C-3BD21721D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9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7B6-566B-7A4E-821E-53DA7A9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model is a single number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601F9-D08B-3444-9132-56047F43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58" y="1668604"/>
            <a:ext cx="6398683" cy="39266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6CB5A-1081-CC40-A0F4-C7C8300047CC}"/>
              </a:ext>
            </a:extLst>
          </p:cNvPr>
          <p:cNvSpPr txBox="1">
            <a:spLocks/>
          </p:cNvSpPr>
          <p:nvPr/>
        </p:nvSpPr>
        <p:spPr>
          <a:xfrm>
            <a:off x="628650" y="5343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But not just any number</a:t>
            </a:r>
          </a:p>
        </p:txBody>
      </p:sp>
    </p:spTree>
    <p:extLst>
      <p:ext uri="{BB962C8B-B14F-4D97-AF65-F5344CB8AC3E}">
        <p14:creationId xmlns:p14="http://schemas.microsoft.com/office/powerpoint/2010/main" val="25085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16EF-7C11-B74D-BA34-AB5B135A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2E58-6D1A-9B4B-9A0C-CAE8201E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161"/>
            <a:ext cx="7886700" cy="4351338"/>
          </a:xfrm>
        </p:spPr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()</a:t>
            </a:r>
          </a:p>
          <a:p>
            <a:r>
              <a:rPr lang="en-US" dirty="0"/>
              <a:t>predict()</a:t>
            </a:r>
          </a:p>
          <a:p>
            <a:r>
              <a:rPr lang="en-US" dirty="0" err="1"/>
              <a:t>resid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A9A1E-C6E1-DB45-8E48-36095F95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652" y="628388"/>
            <a:ext cx="4923562" cy="197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1221E-EA53-C24C-A0E8-B26781BE2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3" y="3039536"/>
            <a:ext cx="7741754" cy="2514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A9ACCC-4207-7944-AA05-B850515BF36C}"/>
              </a:ext>
            </a:extLst>
          </p:cNvPr>
          <p:cNvSpPr txBox="1"/>
          <p:nvPr/>
        </p:nvSpPr>
        <p:spPr>
          <a:xfrm>
            <a:off x="628650" y="5633968"/>
            <a:ext cx="65101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Using the mean as the model</a:t>
            </a:r>
          </a:p>
        </p:txBody>
      </p:sp>
    </p:spTree>
    <p:extLst>
      <p:ext uri="{BB962C8B-B14F-4D97-AF65-F5344CB8AC3E}">
        <p14:creationId xmlns:p14="http://schemas.microsoft.com/office/powerpoint/2010/main" val="2179802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5984-AB70-BD4A-986C-7BD5107D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B458-5C57-2643-80C7-2B82FD3F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Mean as an estimator is:</a:t>
            </a:r>
          </a:p>
          <a:p>
            <a:pPr lvl="1"/>
            <a:r>
              <a:rPr lang="en-US" dirty="0"/>
              <a:t>Unbiased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Consistent</a:t>
            </a:r>
          </a:p>
          <a:p>
            <a:r>
              <a:rPr lang="en-US" dirty="0"/>
              <a:t>And: lots of techniques have been worked out using the mean as an estimator [</a:t>
            </a:r>
            <a:r>
              <a:rPr lang="en-US" dirty="0" err="1"/>
              <a:t>lm</a:t>
            </a:r>
            <a:r>
              <a:rPr lang="en-US" dirty="0"/>
              <a:t>() uses mean]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Assumes that errors are distributed normally</a:t>
            </a:r>
          </a:p>
          <a:p>
            <a:pPr lvl="1"/>
            <a:r>
              <a:rPr lang="en-US" dirty="0"/>
              <a:t>And we have new techniques for computational modeling that make it easier to use other estimators (e.g., the median)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DB68D-AEDA-D746-9932-AEF1FFE01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667228"/>
            <a:ext cx="2351617" cy="10234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E1DF28-428F-E049-BEEC-2CD0F882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024" y="1992791"/>
            <a:ext cx="1875043" cy="10156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141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7B6-566B-7A4E-821E-53DA7A9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“Best fitting” model minimizes total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601F9-D08B-3444-9132-56047F43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58" y="1668604"/>
            <a:ext cx="6398683" cy="39266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6CB5A-1081-CC40-A0F4-C7C8300047CC}"/>
              </a:ext>
            </a:extLst>
          </p:cNvPr>
          <p:cNvSpPr txBox="1">
            <a:spLocks/>
          </p:cNvSpPr>
          <p:nvPr/>
        </p:nvSpPr>
        <p:spPr>
          <a:xfrm>
            <a:off x="628650" y="5343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What indicator of total error is minimized at the mean?</a:t>
            </a:r>
          </a:p>
        </p:txBody>
      </p:sp>
    </p:spTree>
    <p:extLst>
      <p:ext uri="{BB962C8B-B14F-4D97-AF65-F5344CB8AC3E}">
        <p14:creationId xmlns:p14="http://schemas.microsoft.com/office/powerpoint/2010/main" val="14428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We Cannot Use Sum of Residuals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the empty model to Points and save in </a:t>
            </a:r>
            <a:r>
              <a:rPr lang="en-US" b="1" dirty="0" err="1">
                <a:solidFill>
                  <a:schemeClr val="accent1"/>
                </a:solidFill>
              </a:rPr>
              <a:t>Empty.model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Save the residuals from the empty model into a new variable: </a:t>
            </a:r>
            <a:r>
              <a:rPr lang="en-US" b="1" dirty="0" err="1">
                <a:solidFill>
                  <a:schemeClr val="accent1"/>
                </a:solidFill>
              </a:rPr>
              <a:t>MiamiHeat$Points.resid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Sum the residuals: </a:t>
            </a:r>
            <a:r>
              <a:rPr lang="en-US" b="1" dirty="0">
                <a:solidFill>
                  <a:schemeClr val="accent1"/>
                </a:solidFill>
              </a:rPr>
              <a:t>sum(</a:t>
            </a:r>
            <a:r>
              <a:rPr lang="en-US" b="1" dirty="0" err="1">
                <a:solidFill>
                  <a:schemeClr val="accent1"/>
                </a:solidFill>
              </a:rPr>
              <a:t>MiamiHeat$Points.resid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07D9E-344C-C649-B604-A366161B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973" y="4731595"/>
            <a:ext cx="1215654" cy="947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B5104-4B15-B947-9051-E1D366EE2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368799"/>
            <a:ext cx="4432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9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21065" y="2400139"/>
                <a:ext cx="450187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p>
                        <m:sSupPr>
                          <m:ctrlPr>
                            <a:rPr lang="el-GR" sz="4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65" y="2400139"/>
                <a:ext cx="4501870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21065" y="1478039"/>
                <a:ext cx="450187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p>
                        <m:sSupPr>
                          <m:ctrlPr>
                            <a:rPr lang="el-GR" sz="4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65" y="1478039"/>
                <a:ext cx="4501870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21065" y="3295815"/>
                <a:ext cx="4501870" cy="758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Σ</m:t>
                      </m:r>
                      <m:sSup>
                        <m:sSupPr>
                          <m:ctrlPr>
                            <a:rPr lang="el-GR" sz="4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4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65" y="3295815"/>
                <a:ext cx="4501870" cy="7586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4246" y="4289427"/>
                <a:ext cx="670110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𝑆𝑆</m:t>
                    </m:r>
                    <m:r>
                      <a:rPr lang="en-US" sz="4000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acc>
                    <m:r>
                      <a:rPr lang="en-US" sz="4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</m:acc>
                    <m:r>
                      <a:rPr lang="en-US" sz="4000" i="1">
                        <a:latin typeface="Cambria Math" charset="0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46" y="4289427"/>
                <a:ext cx="6701104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93135" y="4952711"/>
            <a:ext cx="762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Extremely important concept </a:t>
            </a:r>
            <a:r>
              <a:rPr lang="mr-IN" sz="4800" b="1" dirty="0">
                <a:solidFill>
                  <a:schemeClr val="accent2"/>
                </a:solidFill>
              </a:rPr>
              <a:t>–</a:t>
            </a:r>
            <a:r>
              <a:rPr lang="en-US" sz="4800" b="1" dirty="0">
                <a:solidFill>
                  <a:schemeClr val="accent2"/>
                </a:solidFill>
              </a:rPr>
              <a:t> learn to spot it! </a:t>
            </a:r>
          </a:p>
        </p:txBody>
      </p:sp>
    </p:spTree>
    <p:extLst>
      <p:ext uri="{BB962C8B-B14F-4D97-AF65-F5344CB8AC3E}">
        <p14:creationId xmlns:p14="http://schemas.microsoft.com/office/powerpoint/2010/main" val="94492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B4592-67AE-9D44-B455-C1D4D7CC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11" y="4674443"/>
            <a:ext cx="1215654" cy="9476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CF269E-3FA8-914B-A7F4-C2D77968F15A}"/>
              </a:ext>
            </a:extLst>
          </p:cNvPr>
          <p:cNvSpPr txBox="1">
            <a:spLocks/>
          </p:cNvSpPr>
          <p:nvPr/>
        </p:nvSpPr>
        <p:spPr>
          <a:xfrm>
            <a:off x="623888" y="2468563"/>
            <a:ext cx="7886700" cy="1920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Challenge: How many methods can you find to use R to calculate SSE for Points?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28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4EDD-0DD2-454B-BBE2-2EEDC88C6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8279-BFE7-9045-835B-75191972F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free_text_polls/5vA9ZKs8WwZNwDGU9GoZ8">
            <a:extLst>
              <a:ext uri="{FF2B5EF4-FFF2-40B4-BE49-F238E27FC236}">
                <a16:creationId xmlns:a16="http://schemas.microsoft.com/office/drawing/2014/main" id="{C4EA9049-318D-C74A-875C-61965AD8489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0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24EBB-866A-CF46-A734-663AF2D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Sum of Squares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BCF92-D124-7C49-BB72-B9BD66A8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926166"/>
            <a:ext cx="7752424" cy="1502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AF418-0F0B-7245-BD07-8A834462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49" y="3428999"/>
            <a:ext cx="5941483" cy="28568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EA6099-6733-5D47-8775-4CE4796F69C0}"/>
              </a:ext>
            </a:extLst>
          </p:cNvPr>
          <p:cNvSpPr/>
          <p:nvPr/>
        </p:nvSpPr>
        <p:spPr>
          <a:xfrm>
            <a:off x="2506133" y="5520266"/>
            <a:ext cx="982133" cy="765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p Arrow 12">
            <a:extLst>
              <a:ext uri="{FF2B5EF4-FFF2-40B4-BE49-F238E27FC236}">
                <a16:creationId xmlns:a16="http://schemas.microsoft.com/office/drawing/2014/main" id="{6D0F8F9B-0D5E-DA4C-A022-441EB2AB1A6E}"/>
              </a:ext>
            </a:extLst>
          </p:cNvPr>
          <p:cNvSpPr/>
          <p:nvPr/>
        </p:nvSpPr>
        <p:spPr>
          <a:xfrm rot="19598030">
            <a:off x="6431925" y="4962821"/>
            <a:ext cx="284386" cy="8757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3A7B6-566B-7A4E-821E-53DA7A9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Confirm: Is SSE really smallest at the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601F9-D08B-3444-9132-56047F43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3" y="1840104"/>
            <a:ext cx="4206907" cy="25816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6CB5A-1081-CC40-A0F4-C7C8300047CC}"/>
              </a:ext>
            </a:extLst>
          </p:cNvPr>
          <p:cNvSpPr txBox="1">
            <a:spLocks/>
          </p:cNvSpPr>
          <p:nvPr/>
        </p:nvSpPr>
        <p:spPr>
          <a:xfrm>
            <a:off x="628650" y="50757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Enter your findings at: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bit.ly</a:t>
            </a:r>
            <a:r>
              <a:rPr lang="en-US" dirty="0">
                <a:solidFill>
                  <a:schemeClr val="accent1"/>
                </a:solidFill>
              </a:rPr>
              <a:t>/100ASSE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216D5-BA95-CD42-8111-08C45847D34B}"/>
              </a:ext>
            </a:extLst>
          </p:cNvPr>
          <p:cNvSpPr txBox="1"/>
          <p:nvPr/>
        </p:nvSpPr>
        <p:spPr>
          <a:xfrm>
            <a:off x="2794741" y="2054109"/>
            <a:ext cx="156805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--- Mean = </a:t>
            </a:r>
          </a:p>
          <a:p>
            <a:r>
              <a:rPr lang="en-US" sz="2400" b="1" dirty="0"/>
              <a:t>    102.06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E9EF5-B545-1843-BC83-C50DF48630A2}"/>
              </a:ext>
            </a:extLst>
          </p:cNvPr>
          <p:cNvSpPr txBox="1"/>
          <p:nvPr/>
        </p:nvSpPr>
        <p:spPr>
          <a:xfrm>
            <a:off x="4716962" y="1809220"/>
            <a:ext cx="4206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SSE at Mean was 10,485.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Calculate SSE for other possible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Start with 102.06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Try other numbers between 99 and 105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2F4D5-AB34-244C-BCDE-E56CF0C45BBC}"/>
              </a:ext>
            </a:extLst>
          </p:cNvPr>
          <p:cNvSpPr txBox="1"/>
          <p:nvPr/>
        </p:nvSpPr>
        <p:spPr>
          <a:xfrm>
            <a:off x="628650" y="4514574"/>
            <a:ext cx="6463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sum((MiamiHeat$Points-102.06)^2)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64CBB-D781-AA47-AC74-5E127EFE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71" y="4631058"/>
            <a:ext cx="552669" cy="4308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ED3198-89F3-A640-9F5C-FF575714AF0D}"/>
              </a:ext>
            </a:extLst>
          </p:cNvPr>
          <p:cNvSpPr/>
          <p:nvPr/>
        </p:nvSpPr>
        <p:spPr>
          <a:xfrm>
            <a:off x="628650" y="4565892"/>
            <a:ext cx="7175260" cy="5611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D92A9-1043-0B44-B8DC-AC71720BF56E}"/>
              </a:ext>
            </a:extLst>
          </p:cNvPr>
          <p:cNvSpPr txBox="1"/>
          <p:nvPr/>
        </p:nvSpPr>
        <p:spPr>
          <a:xfrm>
            <a:off x="6485207" y="5715900"/>
            <a:ext cx="2319866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 this code!</a:t>
            </a:r>
          </a:p>
        </p:txBody>
      </p:sp>
    </p:spTree>
    <p:extLst>
      <p:ext uri="{BB962C8B-B14F-4D97-AF65-F5344CB8AC3E}">
        <p14:creationId xmlns:p14="http://schemas.microsoft.com/office/powerpoint/2010/main" val="4215612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AC0C-3E6D-0B40-9E57-B80F9109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Squared Errors (SSE)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016DA-588E-F44C-AB8B-1CCE9A2F1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577974"/>
            <a:ext cx="7975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6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A7B6-566B-7A4E-821E-53DA7A9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 another indicator of total error: Sum of </a:t>
            </a:r>
            <a:r>
              <a:rPr lang="en-US" dirty="0" err="1"/>
              <a:t>Aboslute</a:t>
            </a:r>
            <a:r>
              <a:rPr lang="en-US" dirty="0"/>
              <a:t> Errors (SAE)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601F9-D08B-3444-9132-56047F43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93" y="1840104"/>
            <a:ext cx="4206907" cy="25816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66CB5A-1081-CC40-A0F4-C7C8300047CC}"/>
              </a:ext>
            </a:extLst>
          </p:cNvPr>
          <p:cNvSpPr txBox="1">
            <a:spLocks/>
          </p:cNvSpPr>
          <p:nvPr/>
        </p:nvSpPr>
        <p:spPr>
          <a:xfrm>
            <a:off x="628650" y="516731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Enter your findings at: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bit.ly</a:t>
            </a:r>
            <a:r>
              <a:rPr lang="en-US" dirty="0">
                <a:solidFill>
                  <a:schemeClr val="accent1"/>
                </a:solidFill>
              </a:rPr>
              <a:t>/100ASAE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216D5-BA95-CD42-8111-08C45847D34B}"/>
              </a:ext>
            </a:extLst>
          </p:cNvPr>
          <p:cNvSpPr txBox="1"/>
          <p:nvPr/>
        </p:nvSpPr>
        <p:spPr>
          <a:xfrm>
            <a:off x="2794741" y="2054109"/>
            <a:ext cx="156805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--- Mean = </a:t>
            </a:r>
          </a:p>
          <a:p>
            <a:r>
              <a:rPr lang="en-US" sz="2400" b="1" dirty="0"/>
              <a:t>    102.06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E9EF5-B545-1843-BC83-C50DF48630A2}"/>
              </a:ext>
            </a:extLst>
          </p:cNvPr>
          <p:cNvSpPr txBox="1"/>
          <p:nvPr/>
        </p:nvSpPr>
        <p:spPr>
          <a:xfrm>
            <a:off x="4716962" y="1809220"/>
            <a:ext cx="4206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SSE at Mean was 10,485.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Calculate SSE for other possible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Start with 102.06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Try other numbers between 99 and 105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FF2D2-4ECD-1549-811B-D5076BABF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03" y="4631058"/>
            <a:ext cx="552669" cy="4308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A512C6-2813-1E41-B87C-630335723B37}"/>
              </a:ext>
            </a:extLst>
          </p:cNvPr>
          <p:cNvSpPr/>
          <p:nvPr/>
        </p:nvSpPr>
        <p:spPr>
          <a:xfrm>
            <a:off x="628650" y="4565892"/>
            <a:ext cx="7175260" cy="5611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4E8E0-68CB-E443-901E-46B7884F79E7}"/>
              </a:ext>
            </a:extLst>
          </p:cNvPr>
          <p:cNvSpPr txBox="1"/>
          <p:nvPr/>
        </p:nvSpPr>
        <p:spPr>
          <a:xfrm>
            <a:off x="628650" y="4514574"/>
            <a:ext cx="6648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sum(abs(MiamiHeat$Points-102.06))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013D27FD-A601-AE40-8721-425FF9671077}"/>
              </a:ext>
            </a:extLst>
          </p:cNvPr>
          <p:cNvSpPr/>
          <p:nvPr/>
        </p:nvSpPr>
        <p:spPr>
          <a:xfrm rot="19598030">
            <a:off x="6431925" y="4962821"/>
            <a:ext cx="284386" cy="8757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A03DF-AFF7-DD43-8551-E087C7963264}"/>
              </a:ext>
            </a:extLst>
          </p:cNvPr>
          <p:cNvSpPr txBox="1"/>
          <p:nvPr/>
        </p:nvSpPr>
        <p:spPr>
          <a:xfrm>
            <a:off x="6485207" y="5715900"/>
            <a:ext cx="2319866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 this code!</a:t>
            </a:r>
          </a:p>
        </p:txBody>
      </p:sp>
    </p:spTree>
    <p:extLst>
      <p:ext uri="{BB962C8B-B14F-4D97-AF65-F5344CB8AC3E}">
        <p14:creationId xmlns:p14="http://schemas.microsoft.com/office/powerpoint/2010/main" val="110305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16EF-7C11-B74D-BA34-AB5B135A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2E58-6D1A-9B4B-9A0C-CAE8201E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GLM notation would you use to represent the numbers inside the rectangle?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FC1FD-CB69-6D4C-B284-5233342DE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3" y="2798203"/>
            <a:ext cx="7570022" cy="2458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91CEE-32CB-714B-A4C7-795746CA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5609698"/>
            <a:ext cx="457200" cy="48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D81AE3-36C4-6042-A4BD-AE9150F888C3}"/>
              </a:ext>
            </a:extLst>
          </p:cNvPr>
          <p:cNvSpPr/>
          <p:nvPr/>
        </p:nvSpPr>
        <p:spPr>
          <a:xfrm>
            <a:off x="3751942" y="3133825"/>
            <a:ext cx="1208315" cy="2106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7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1D0B56-67FB-3148-B805-943736C7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990600"/>
            <a:ext cx="79883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DB1E1-F156-004A-AF4C-C7956AAA5A87}"/>
              </a:ext>
            </a:extLst>
          </p:cNvPr>
          <p:cNvSpPr txBox="1"/>
          <p:nvPr/>
        </p:nvSpPr>
        <p:spPr>
          <a:xfrm>
            <a:off x="4800599" y="2140527"/>
            <a:ext cx="25407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--- Mean = 102.06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---</a:t>
            </a:r>
            <a:r>
              <a:rPr lang="en-US" sz="2400" b="1" dirty="0"/>
              <a:t> Median = 101</a:t>
            </a:r>
          </a:p>
        </p:txBody>
      </p:sp>
    </p:spTree>
    <p:extLst>
      <p:ext uri="{BB962C8B-B14F-4D97-AF65-F5344CB8AC3E}">
        <p14:creationId xmlns:p14="http://schemas.microsoft.com/office/powerpoint/2010/main" val="408398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AC0C-3E6D-0B40-9E57-B80F9109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Absolute Errors (SAE)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A83AE-C820-E840-8E58-5B4A5073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488016"/>
            <a:ext cx="8064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5" y="1480760"/>
            <a:ext cx="7758089" cy="3896480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SSE is minimized at the mean. </a:t>
            </a:r>
            <a:br>
              <a:rPr lang="en-US" sz="4000" dirty="0">
                <a:solidFill>
                  <a:schemeClr val="accent2"/>
                </a:solidFill>
              </a:rPr>
            </a:b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No other number will produce a lower Sum of Squares than the mean of the distribution.</a:t>
            </a:r>
            <a:br>
              <a:rPr lang="en-US" sz="4000" dirty="0">
                <a:solidFill>
                  <a:schemeClr val="accent2"/>
                </a:solidFill>
              </a:rPr>
            </a:b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SAE is minimized at the median.</a:t>
            </a:r>
          </a:p>
        </p:txBody>
      </p:sp>
    </p:spTree>
    <p:extLst>
      <p:ext uri="{BB962C8B-B14F-4D97-AF65-F5344CB8AC3E}">
        <p14:creationId xmlns:p14="http://schemas.microsoft.com/office/powerpoint/2010/main" val="202610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1A92-90A3-8041-AB9D-0110BFBC2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05C84-F040-3841-86BE-5B92AD6EA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S5i9EdZNO4t0Nr6IyztLG">
            <a:extLst>
              <a:ext uri="{FF2B5EF4-FFF2-40B4-BE49-F238E27FC236}">
                <a16:creationId xmlns:a16="http://schemas.microsoft.com/office/drawing/2014/main" id="{2D2877D0-9893-C247-84FA-FBC30D3879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8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AB06-900C-1A43-B9CC-873C0880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Focus 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4471-8DD8-E94D-A269-7B9E441D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68283" cy="4067175"/>
          </a:xfrm>
        </p:spPr>
        <p:txBody>
          <a:bodyPr/>
          <a:lstStyle/>
          <a:p>
            <a:r>
              <a:rPr lang="en-US" dirty="0"/>
              <a:t>Aggregating Error to assess model fit</a:t>
            </a:r>
          </a:p>
          <a:p>
            <a:r>
              <a:rPr lang="en-US" dirty="0"/>
              <a:t>Modeling the distribution of errors to make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29559-81E3-9746-AE3F-7074B799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32" y="1690689"/>
            <a:ext cx="3418417" cy="31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3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74D-82BA-8A44-A572-01415924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MiamiHeat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382A-3343-CC48-BE1C-D01C20644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2621442" y="3291446"/>
          <a:ext cx="5527821" cy="2531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962922" y="1495618"/>
          <a:ext cx="5542427" cy="369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Practice of Data 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9052" y="5548746"/>
            <a:ext cx="248021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Tell Your Story</a:t>
            </a:r>
          </a:p>
          <a:p>
            <a:r>
              <a:rPr lang="en-US" sz="2400" b="1" dirty="0"/>
              <a:t>Make Predictions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1810870" y="1918449"/>
          <a:ext cx="2543736" cy="169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55621" y="2102272"/>
            <a:ext cx="202490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Measurement</a:t>
            </a:r>
          </a:p>
          <a:p>
            <a:r>
              <a:rPr lang="en-US" sz="2400" b="1" dirty="0"/>
              <a:t>Sampling</a:t>
            </a:r>
          </a:p>
          <a:p>
            <a:r>
              <a:rPr lang="en-US" sz="2400" b="1" dirty="0"/>
              <a:t>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9595EF-650D-4D4D-B7A0-183901ECC4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89956" y="5689228"/>
            <a:ext cx="4572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F67FFE-D643-8346-9DBC-DF7D31AB2D9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66318" y="5689228"/>
            <a:ext cx="457200" cy="482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3B0B1-5865-DE4D-BC7A-DB482C3E770A}"/>
              </a:ext>
            </a:extLst>
          </p:cNvPr>
          <p:cNvSpPr txBox="1"/>
          <p:nvPr/>
        </p:nvSpPr>
        <p:spPr>
          <a:xfrm>
            <a:off x="628650" y="568226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MiamiHeat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781-8318-1D4E-AE93-6FA51EFC2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95F8-14E8-364D-B522-BFF47B073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8f86fo4X1K2GJF146egJd">
            <a:extLst>
              <a:ext uri="{FF2B5EF4-FFF2-40B4-BE49-F238E27FC236}">
                <a16:creationId xmlns:a16="http://schemas.microsoft.com/office/drawing/2014/main" id="{3D15A714-FE1A-074B-8091-F61695F1914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4915"/>
      </p:ext>
    </p:extLst>
  </p:cSld>
  <p:clrMapOvr>
    <a:masterClrMapping/>
  </p:clrMapOvr>
</p:sld>
</file>

<file path=ppt/theme/theme1.xml><?xml version="1.0" encoding="utf-8"?>
<a:theme xmlns:a="http://schemas.openxmlformats.org/drawingml/2006/main" name="Jim 100A Theme">
  <a:themeElements>
    <a:clrScheme name="Custom 19">
      <a:dk1>
        <a:srgbClr val="5E5E5E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 100A Theme" id="{B6BB269D-DDAD-FB4D-8CF2-0011F768D8A1}" vid="{8785C8FF-82C9-DF4C-9B84-B18BAAE2D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Jim 100A Theme</Template>
  <TotalTime>64202</TotalTime>
  <Words>1191</Words>
  <Application>Microsoft Macintosh PowerPoint</Application>
  <PresentationFormat>On-screen Show (4:3)</PresentationFormat>
  <Paragraphs>214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Franklin Gothic Book</vt:lpstr>
      <vt:lpstr>Franklin Gothic Medium</vt:lpstr>
      <vt:lpstr>Jim 100A Theme</vt:lpstr>
      <vt:lpstr>bit.ly/100Aclass</vt:lpstr>
      <vt:lpstr>DATA = MODEL + ERROR</vt:lpstr>
      <vt:lpstr>Last Week</vt:lpstr>
      <vt:lpstr>Notation</vt:lpstr>
      <vt:lpstr>PowerPoint Presentation</vt:lpstr>
      <vt:lpstr>This Week: Focus on Error</vt:lpstr>
      <vt:lpstr>MiamiHeat</vt:lpstr>
      <vt:lpstr>The Practice of Data Analysis</vt:lpstr>
      <vt:lpstr>PowerPoint Presentation</vt:lpstr>
      <vt:lpstr>PowerPoint Presentation</vt:lpstr>
      <vt:lpstr>Let’s use Points as the outcome variable</vt:lpstr>
      <vt:lpstr>Using Points as the outcome variable</vt:lpstr>
      <vt:lpstr>Using Points as the outcome variable</vt:lpstr>
      <vt:lpstr>Using Points as the outcome variable</vt:lpstr>
      <vt:lpstr>Example: points = assists + error</vt:lpstr>
      <vt:lpstr>DATA = MODEL + ERROR</vt:lpstr>
      <vt:lpstr>PowerPoint Presentation</vt:lpstr>
      <vt:lpstr>DATA = MODEL + ERROR</vt:lpstr>
      <vt:lpstr>DATA = MODEL + ERROR</vt:lpstr>
      <vt:lpstr>DATA = MODEL +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Aggregating Error to Indicate Model Fit</vt:lpstr>
      <vt:lpstr>Empty model is a single number</vt:lpstr>
      <vt:lpstr>Why the Mean</vt:lpstr>
      <vt:lpstr>“Best fitting” model minimizes total error</vt:lpstr>
      <vt:lpstr>We Cannot Use Sum of Residuals</vt:lpstr>
      <vt:lpstr>Sum of Squares</vt:lpstr>
      <vt:lpstr>PowerPoint Presentation</vt:lpstr>
      <vt:lpstr>PowerPoint Presentation</vt:lpstr>
      <vt:lpstr>Calculating Sum of Squares</vt:lpstr>
      <vt:lpstr>Confirm: Is SSE really smallest at the mean?</vt:lpstr>
      <vt:lpstr>Sum of Squared Errors (SSE)</vt:lpstr>
      <vt:lpstr>Try another indicator of total error: Sum of Aboslute Errors (SAE)</vt:lpstr>
      <vt:lpstr>PowerPoint Presentation</vt:lpstr>
      <vt:lpstr>Sum of Absolute Errors (SAE)</vt:lpstr>
      <vt:lpstr>SSE is minimized at the mean.   No other number will produce a lower Sum of Squares than the mean of the distribution.  SAE is minimized at the median.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</dc:title>
  <dc:creator>Microsoft Office User</dc:creator>
  <cp:lastModifiedBy>James Stigler</cp:lastModifiedBy>
  <cp:revision>735</cp:revision>
  <cp:lastPrinted>2019-04-18T16:18:36Z</cp:lastPrinted>
  <dcterms:created xsi:type="dcterms:W3CDTF">2017-01-01T20:50:07Z</dcterms:created>
  <dcterms:modified xsi:type="dcterms:W3CDTF">2019-07-24T01:47:05Z</dcterms:modified>
</cp:coreProperties>
</file>