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9"/>
  </p:notesMasterIdLst>
  <p:handoutMasterIdLst>
    <p:handoutMasterId r:id="rId30"/>
  </p:handoutMasterIdLst>
  <p:sldIdLst>
    <p:sldId id="1020" r:id="rId2"/>
    <p:sldId id="305" r:id="rId3"/>
    <p:sldId id="966" r:id="rId4"/>
    <p:sldId id="945" r:id="rId5"/>
    <p:sldId id="875" r:id="rId6"/>
    <p:sldId id="1014" r:id="rId7"/>
    <p:sldId id="947" r:id="rId8"/>
    <p:sldId id="834" r:id="rId9"/>
    <p:sldId id="830" r:id="rId10"/>
    <p:sldId id="968" r:id="rId11"/>
    <p:sldId id="1004" r:id="rId12"/>
    <p:sldId id="1005" r:id="rId13"/>
    <p:sldId id="1015" r:id="rId14"/>
    <p:sldId id="1011" r:id="rId15"/>
    <p:sldId id="1006" r:id="rId16"/>
    <p:sldId id="958" r:id="rId17"/>
    <p:sldId id="1010" r:id="rId18"/>
    <p:sldId id="962" r:id="rId19"/>
    <p:sldId id="937" r:id="rId20"/>
    <p:sldId id="905" r:id="rId21"/>
    <p:sldId id="1008" r:id="rId22"/>
    <p:sldId id="983" r:id="rId23"/>
    <p:sldId id="1016" r:id="rId24"/>
    <p:sldId id="963" r:id="rId25"/>
    <p:sldId id="936" r:id="rId26"/>
    <p:sldId id="935" r:id="rId27"/>
    <p:sldId id="91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p:restoredTop sz="88202"/>
  </p:normalViewPr>
  <p:slideViewPr>
    <p:cSldViewPr snapToGrid="0" snapToObjects="1">
      <p:cViewPr varScale="1">
        <p:scale>
          <a:sx n="108" d="100"/>
          <a:sy n="108" d="100"/>
        </p:scale>
        <p:origin x="1464" y="200"/>
      </p:cViewPr>
      <p:guideLst/>
    </p:cSldViewPr>
  </p:slideViewPr>
  <p:notesTextViewPr>
    <p:cViewPr>
      <p:scale>
        <a:sx n="1" d="1"/>
        <a:sy n="1" d="1"/>
      </p:scale>
      <p:origin x="0" y="0"/>
    </p:cViewPr>
  </p:notesTextViewPr>
  <p:notesViewPr>
    <p:cSldViewPr snapToGrid="0" snapToObjects="1">
      <p:cViewPr varScale="1">
        <p:scale>
          <a:sx n="70" d="100"/>
          <a:sy n="70" d="100"/>
        </p:scale>
        <p:origin x="27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E25584-BAA1-A047-A111-B888A25036BF}" type="datetimeFigureOut">
              <a:rPr lang="en-US" smtClean="0"/>
              <a:t>7/23/19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6347EF-83B3-EA4C-8A41-2638AE5E41DD}" type="slidenum">
              <a:rPr lang="en-US" smtClean="0"/>
              <a:t>‹#›</a:t>
            </a:fld>
            <a:endParaRPr lang="en-US"/>
          </a:p>
        </p:txBody>
      </p:sp>
    </p:spTree>
    <p:extLst>
      <p:ext uri="{BB962C8B-B14F-4D97-AF65-F5344CB8AC3E}">
        <p14:creationId xmlns:p14="http://schemas.microsoft.com/office/powerpoint/2010/main" val="961762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AB398-5D09-A14F-86FD-4F73AFE66318}" type="datetimeFigureOut">
              <a:rPr lang="en-US" smtClean="0"/>
              <a:t>7/23/19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E9475-3FD0-EF45-BAE9-234064E66D9B}" type="slidenum">
              <a:rPr lang="en-US" smtClean="0"/>
              <a:t>‹#›</a:t>
            </a:fld>
            <a:endParaRPr lang="en-US"/>
          </a:p>
        </p:txBody>
      </p:sp>
    </p:spTree>
    <p:extLst>
      <p:ext uri="{BB962C8B-B14F-4D97-AF65-F5344CB8AC3E}">
        <p14:creationId xmlns:p14="http://schemas.microsoft.com/office/powerpoint/2010/main" val="1592839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9475-3FD0-EF45-BAE9-234064E66D9B}" type="slidenum">
              <a:rPr lang="en-US" smtClean="0"/>
              <a:t>1</a:t>
            </a:fld>
            <a:endParaRPr lang="en-US"/>
          </a:p>
        </p:txBody>
      </p:sp>
    </p:spTree>
    <p:extLst>
      <p:ext uri="{BB962C8B-B14F-4D97-AF65-F5344CB8AC3E}">
        <p14:creationId xmlns:p14="http://schemas.microsoft.com/office/powerpoint/2010/main" val="2302436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random sampling variation is one!</a:t>
            </a:r>
          </a:p>
        </p:txBody>
      </p:sp>
      <p:sp>
        <p:nvSpPr>
          <p:cNvPr id="4" name="Slide Number Placeholder 3"/>
          <p:cNvSpPr>
            <a:spLocks noGrp="1"/>
          </p:cNvSpPr>
          <p:nvPr>
            <p:ph type="sldNum" sz="quarter" idx="10"/>
          </p:nvPr>
        </p:nvSpPr>
        <p:spPr/>
        <p:txBody>
          <a:bodyPr/>
          <a:lstStyle/>
          <a:p>
            <a:fld id="{F33E9475-3FD0-EF45-BAE9-234064E66D9B}" type="slidenum">
              <a:rPr lang="en-US" smtClean="0"/>
              <a:t>10</a:t>
            </a:fld>
            <a:endParaRPr lang="en-US"/>
          </a:p>
        </p:txBody>
      </p:sp>
    </p:spTree>
    <p:extLst>
      <p:ext uri="{BB962C8B-B14F-4D97-AF65-F5344CB8AC3E}">
        <p14:creationId xmlns:p14="http://schemas.microsoft.com/office/powerpoint/2010/main" val="376686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E9475-3FD0-EF45-BAE9-234064E66D9B}" type="slidenum">
              <a:rPr lang="en-US" smtClean="0"/>
              <a:t>11</a:t>
            </a:fld>
            <a:endParaRPr lang="en-US"/>
          </a:p>
        </p:txBody>
      </p:sp>
    </p:spTree>
    <p:extLst>
      <p:ext uri="{BB962C8B-B14F-4D97-AF65-F5344CB8AC3E}">
        <p14:creationId xmlns:p14="http://schemas.microsoft.com/office/powerpoint/2010/main" val="239327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12</a:t>
            </a:fld>
            <a:endParaRPr lang="en-US"/>
          </a:p>
        </p:txBody>
      </p:sp>
    </p:spTree>
    <p:extLst>
      <p:ext uri="{BB962C8B-B14F-4D97-AF65-F5344CB8AC3E}">
        <p14:creationId xmlns:p14="http://schemas.microsoft.com/office/powerpoint/2010/main" val="2752989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possible causes of the mean difference in this shuffled distribution?</a:t>
            </a:r>
          </a:p>
          <a:p>
            <a:r>
              <a:rPr lang="en-US"/>
              <a:t>https://www.polleverywhere.com/multiple_choice_polls/6VuIvaS1WJiM6BGxrf07G</a:t>
            </a:r>
          </a:p>
        </p:txBody>
      </p:sp>
      <p:sp>
        <p:nvSpPr>
          <p:cNvPr id="4" name="Slide Number Placeholder 3"/>
          <p:cNvSpPr>
            <a:spLocks noGrp="1"/>
          </p:cNvSpPr>
          <p:nvPr>
            <p:ph type="sldNum" sz="quarter" idx="5"/>
          </p:nvPr>
        </p:nvSpPr>
        <p:spPr/>
        <p:txBody>
          <a:bodyPr/>
          <a:lstStyle/>
          <a:p>
            <a:fld id="{F33E9475-3FD0-EF45-BAE9-234064E66D9B}" type="slidenum">
              <a:rPr lang="en-US" smtClean="0"/>
              <a:t>13</a:t>
            </a:fld>
            <a:endParaRPr lang="en-US"/>
          </a:p>
        </p:txBody>
      </p:sp>
    </p:spTree>
    <p:extLst>
      <p:ext uri="{BB962C8B-B14F-4D97-AF65-F5344CB8AC3E}">
        <p14:creationId xmlns:p14="http://schemas.microsoft.com/office/powerpoint/2010/main" val="269590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14</a:t>
            </a:fld>
            <a:endParaRPr lang="en-US"/>
          </a:p>
        </p:txBody>
      </p:sp>
    </p:spTree>
    <p:extLst>
      <p:ext uri="{BB962C8B-B14F-4D97-AF65-F5344CB8AC3E}">
        <p14:creationId xmlns:p14="http://schemas.microsoft.com/office/powerpoint/2010/main" val="74541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15</a:t>
            </a:fld>
            <a:endParaRPr lang="en-US"/>
          </a:p>
        </p:txBody>
      </p:sp>
    </p:spTree>
    <p:extLst>
      <p:ext uri="{BB962C8B-B14F-4D97-AF65-F5344CB8AC3E}">
        <p14:creationId xmlns:p14="http://schemas.microsoft.com/office/powerpoint/2010/main" val="226191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16</a:t>
            </a:fld>
            <a:endParaRPr lang="en-US"/>
          </a:p>
        </p:txBody>
      </p:sp>
    </p:spTree>
    <p:extLst>
      <p:ext uri="{BB962C8B-B14F-4D97-AF65-F5344CB8AC3E}">
        <p14:creationId xmlns:p14="http://schemas.microsoft.com/office/powerpoint/2010/main" val="339902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17</a:t>
            </a:fld>
            <a:endParaRPr lang="en-US"/>
          </a:p>
        </p:txBody>
      </p:sp>
    </p:spTree>
    <p:extLst>
      <p:ext uri="{BB962C8B-B14F-4D97-AF65-F5344CB8AC3E}">
        <p14:creationId xmlns:p14="http://schemas.microsoft.com/office/powerpoint/2010/main" val="2971078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E9475-3FD0-EF45-BAE9-234064E66D9B}" type="slidenum">
              <a:rPr lang="en-US" smtClean="0"/>
              <a:t>18</a:t>
            </a:fld>
            <a:endParaRPr lang="en-US"/>
          </a:p>
        </p:txBody>
      </p:sp>
    </p:spTree>
    <p:extLst>
      <p:ext uri="{BB962C8B-B14F-4D97-AF65-F5344CB8AC3E}">
        <p14:creationId xmlns:p14="http://schemas.microsoft.com/office/powerpoint/2010/main" val="1712736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19</a:t>
            </a:fld>
            <a:endParaRPr lang="en-US"/>
          </a:p>
        </p:txBody>
      </p:sp>
    </p:spTree>
    <p:extLst>
      <p:ext uri="{BB962C8B-B14F-4D97-AF65-F5344CB8AC3E}">
        <p14:creationId xmlns:p14="http://schemas.microsoft.com/office/powerpoint/2010/main" val="43166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FD61F-F140-2342-BFBA-D2A8B5DCCEF0}" type="slidenum">
              <a:rPr lang="en-US" smtClean="0"/>
              <a:t>2</a:t>
            </a:fld>
            <a:endParaRPr lang="en-US"/>
          </a:p>
        </p:txBody>
      </p:sp>
    </p:spTree>
    <p:extLst>
      <p:ext uri="{BB962C8B-B14F-4D97-AF65-F5344CB8AC3E}">
        <p14:creationId xmlns:p14="http://schemas.microsoft.com/office/powerpoint/2010/main" val="1796928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20</a:t>
            </a:fld>
            <a:endParaRPr lang="en-US"/>
          </a:p>
        </p:txBody>
      </p:sp>
    </p:spTree>
    <p:extLst>
      <p:ext uri="{BB962C8B-B14F-4D97-AF65-F5344CB8AC3E}">
        <p14:creationId xmlns:p14="http://schemas.microsoft.com/office/powerpoint/2010/main" val="463756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E9475-3FD0-EF45-BAE9-234064E66D9B}" type="slidenum">
              <a:rPr lang="en-US" smtClean="0"/>
              <a:t>21</a:t>
            </a:fld>
            <a:endParaRPr lang="en-US"/>
          </a:p>
        </p:txBody>
      </p:sp>
    </p:spTree>
    <p:extLst>
      <p:ext uri="{BB962C8B-B14F-4D97-AF65-F5344CB8AC3E}">
        <p14:creationId xmlns:p14="http://schemas.microsoft.com/office/powerpoint/2010/main" val="871517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22</a:t>
            </a:fld>
            <a:endParaRPr lang="en-US"/>
          </a:p>
        </p:txBody>
      </p:sp>
    </p:spTree>
    <p:extLst>
      <p:ext uri="{BB962C8B-B14F-4D97-AF65-F5344CB8AC3E}">
        <p14:creationId xmlns:p14="http://schemas.microsoft.com/office/powerpoint/2010/main" val="4015203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parameter are the researchers most interested in?</a:t>
            </a:r>
          </a:p>
          <a:p>
            <a:r>
              <a:rPr lang="en-US"/>
              <a:t>https://www.polleverywhere.com/multiple_choice_polls/NMb6bJtZ9PPb5b3W3SnxR</a:t>
            </a:r>
          </a:p>
        </p:txBody>
      </p:sp>
      <p:sp>
        <p:nvSpPr>
          <p:cNvPr id="4" name="Slide Number Placeholder 3"/>
          <p:cNvSpPr>
            <a:spLocks noGrp="1"/>
          </p:cNvSpPr>
          <p:nvPr>
            <p:ph type="sldNum" sz="quarter" idx="5"/>
          </p:nvPr>
        </p:nvSpPr>
        <p:spPr/>
        <p:txBody>
          <a:bodyPr/>
          <a:lstStyle/>
          <a:p>
            <a:fld id="{F33E9475-3FD0-EF45-BAE9-234064E66D9B}" type="slidenum">
              <a:rPr lang="en-US" smtClean="0"/>
              <a:t>23</a:t>
            </a:fld>
            <a:endParaRPr lang="en-US"/>
          </a:p>
        </p:txBody>
      </p:sp>
    </p:spTree>
    <p:extLst>
      <p:ext uri="{BB962C8B-B14F-4D97-AF65-F5344CB8AC3E}">
        <p14:creationId xmlns:p14="http://schemas.microsoft.com/office/powerpoint/2010/main" val="2325961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E9475-3FD0-EF45-BAE9-234064E66D9B}" type="slidenum">
              <a:rPr lang="en-US" smtClean="0"/>
              <a:t>24</a:t>
            </a:fld>
            <a:endParaRPr lang="en-US"/>
          </a:p>
        </p:txBody>
      </p:sp>
    </p:spTree>
    <p:extLst>
      <p:ext uri="{BB962C8B-B14F-4D97-AF65-F5344CB8AC3E}">
        <p14:creationId xmlns:p14="http://schemas.microsoft.com/office/powerpoint/2010/main" val="3292387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25</a:t>
            </a:fld>
            <a:endParaRPr lang="en-US"/>
          </a:p>
        </p:txBody>
      </p:sp>
    </p:spTree>
    <p:extLst>
      <p:ext uri="{BB962C8B-B14F-4D97-AF65-F5344CB8AC3E}">
        <p14:creationId xmlns:p14="http://schemas.microsoft.com/office/powerpoint/2010/main" val="3437924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26</a:t>
            </a:fld>
            <a:endParaRPr lang="en-US"/>
          </a:p>
        </p:txBody>
      </p:sp>
    </p:spTree>
    <p:extLst>
      <p:ext uri="{BB962C8B-B14F-4D97-AF65-F5344CB8AC3E}">
        <p14:creationId xmlns:p14="http://schemas.microsoft.com/office/powerpoint/2010/main" val="1633491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E9475-3FD0-EF45-BAE9-234064E66D9B}" type="slidenum">
              <a:rPr lang="en-US" smtClean="0"/>
              <a:t>27</a:t>
            </a:fld>
            <a:endParaRPr lang="en-US"/>
          </a:p>
        </p:txBody>
      </p:sp>
    </p:spTree>
    <p:extLst>
      <p:ext uri="{BB962C8B-B14F-4D97-AF65-F5344CB8AC3E}">
        <p14:creationId xmlns:p14="http://schemas.microsoft.com/office/powerpoint/2010/main" val="111133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3</a:t>
            </a:fld>
            <a:endParaRPr lang="en-US"/>
          </a:p>
        </p:txBody>
      </p:sp>
    </p:spTree>
    <p:extLst>
      <p:ext uri="{BB962C8B-B14F-4D97-AF65-F5344CB8AC3E}">
        <p14:creationId xmlns:p14="http://schemas.microsoft.com/office/powerpoint/2010/main" val="397505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the students to gesture.</a:t>
            </a:r>
          </a:p>
        </p:txBody>
      </p:sp>
      <p:sp>
        <p:nvSpPr>
          <p:cNvPr id="4" name="Slide Number Placeholder 3"/>
          <p:cNvSpPr>
            <a:spLocks noGrp="1"/>
          </p:cNvSpPr>
          <p:nvPr>
            <p:ph type="sldNum" sz="quarter" idx="10"/>
          </p:nvPr>
        </p:nvSpPr>
        <p:spPr/>
        <p:txBody>
          <a:bodyPr/>
          <a:lstStyle/>
          <a:p>
            <a:fld id="{F33E9475-3FD0-EF45-BAE9-234064E66D9B}" type="slidenum">
              <a:rPr lang="en-US" smtClean="0"/>
              <a:t>4</a:t>
            </a:fld>
            <a:endParaRPr lang="en-US"/>
          </a:p>
        </p:txBody>
      </p:sp>
    </p:spTree>
    <p:extLst>
      <p:ext uri="{BB962C8B-B14F-4D97-AF65-F5344CB8AC3E}">
        <p14:creationId xmlns:p14="http://schemas.microsoft.com/office/powerpoint/2010/main" val="411548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5</a:t>
            </a:fld>
            <a:endParaRPr lang="en-US"/>
          </a:p>
        </p:txBody>
      </p:sp>
    </p:spTree>
    <p:extLst>
      <p:ext uri="{BB962C8B-B14F-4D97-AF65-F5344CB8AC3E}">
        <p14:creationId xmlns:p14="http://schemas.microsoft.com/office/powerpoint/2010/main" val="2038727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Sum of Squares?</a:t>
            </a:r>
          </a:p>
          <a:p>
            <a:r>
              <a:rPr lang="en-US"/>
              <a:t>https://www.polleverywhere.com/multiple_choice_polls/Td7gKrxSlTt5I9cr5EfCM</a:t>
            </a:r>
          </a:p>
        </p:txBody>
      </p:sp>
      <p:sp>
        <p:nvSpPr>
          <p:cNvPr id="4" name="Slide Number Placeholder 3"/>
          <p:cNvSpPr>
            <a:spLocks noGrp="1"/>
          </p:cNvSpPr>
          <p:nvPr>
            <p:ph type="sldNum" sz="quarter" idx="5"/>
          </p:nvPr>
        </p:nvSpPr>
        <p:spPr/>
        <p:txBody>
          <a:bodyPr/>
          <a:lstStyle/>
          <a:p>
            <a:fld id="{F33E9475-3FD0-EF45-BAE9-234064E66D9B}" type="slidenum">
              <a:rPr lang="en-US" smtClean="0"/>
              <a:t>6</a:t>
            </a:fld>
            <a:endParaRPr lang="en-US"/>
          </a:p>
        </p:txBody>
      </p:sp>
    </p:spTree>
    <p:extLst>
      <p:ext uri="{BB962C8B-B14F-4D97-AF65-F5344CB8AC3E}">
        <p14:creationId xmlns:p14="http://schemas.microsoft.com/office/powerpoint/2010/main" val="112198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7</a:t>
            </a:fld>
            <a:endParaRPr lang="en-US"/>
          </a:p>
        </p:txBody>
      </p:sp>
    </p:spTree>
    <p:extLst>
      <p:ext uri="{BB962C8B-B14F-4D97-AF65-F5344CB8AC3E}">
        <p14:creationId xmlns:p14="http://schemas.microsoft.com/office/powerpoint/2010/main" val="366739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8</a:t>
            </a:fld>
            <a:endParaRPr lang="en-US"/>
          </a:p>
        </p:txBody>
      </p:sp>
    </p:spTree>
    <p:extLst>
      <p:ext uri="{BB962C8B-B14F-4D97-AF65-F5344CB8AC3E}">
        <p14:creationId xmlns:p14="http://schemas.microsoft.com/office/powerpoint/2010/main" val="109559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a:r>
          </a:p>
          <a:p>
            <a:endParaRPr lang="en-US" baseline="0" dirty="0"/>
          </a:p>
          <a:p>
            <a:r>
              <a:rPr lang="en-US" baseline="0" dirty="0"/>
              <a:t>As soon as participants arrived in our lab, we had them sample 0.1 gram of the Vegemite.</a:t>
            </a:r>
          </a:p>
          <a:p>
            <a:endParaRPr lang="en-US" baseline="0" dirty="0"/>
          </a:p>
          <a:p>
            <a:r>
              <a:rPr lang="en-US" baseline="0" dirty="0"/>
              <a:t>We wanted them to see how it tasted before beginning our experiment, and as you might have predicted, they rated it as overwhelmingly bitter and unpleasant to take.</a:t>
            </a:r>
          </a:p>
          <a:p>
            <a:endParaRPr lang="en-US" baseline="0" dirty="0"/>
          </a:p>
          <a:p>
            <a:r>
              <a:rPr lang="en-US" baseline="0" dirty="0"/>
              <a:t>Then, we told participants they would be participating in two separate studies that had been bundled together for the sake of time. </a:t>
            </a:r>
          </a:p>
          <a:p>
            <a:endParaRPr lang="en-US" baseline="0" dirty="0"/>
          </a:p>
          <a:p>
            <a:r>
              <a:rPr lang="en-US" baseline="0" dirty="0"/>
              <a:t>**</a:t>
            </a:r>
          </a:p>
          <a:p>
            <a:endParaRPr lang="en-US" baseline="0" dirty="0"/>
          </a:p>
          <a:p>
            <a:r>
              <a:rPr lang="en-US" baseline="0" dirty="0"/>
              <a:t>In the first study, the researchers would be measuring the effects of testosterone administration on individual attitudes and preferences. </a:t>
            </a:r>
          </a:p>
          <a:p>
            <a:endParaRPr lang="en-US" baseline="0" dirty="0"/>
          </a:p>
          <a:p>
            <a:r>
              <a:rPr lang="en-US" baseline="0" dirty="0"/>
              <a:t>Under the guise of this study, </a:t>
            </a:r>
          </a:p>
          <a:p>
            <a:endParaRPr lang="en-US" baseline="0" dirty="0"/>
          </a:p>
          <a:p>
            <a:r>
              <a:rPr lang="en-US" baseline="0" dirty="0"/>
              <a:t>We collected a baseline salivary hormone sample.</a:t>
            </a:r>
          </a:p>
          <a:p>
            <a:endParaRPr lang="en-US" baseline="0" dirty="0"/>
          </a:p>
          <a:p>
            <a:r>
              <a:rPr lang="en-US" baseline="0" dirty="0"/>
              <a:t>Then we had participants self administer a nasal spray that contained 14 milligrams of either testosterone or a placebo control (participants and experimenters were both blind to drug condition, and were </a:t>
            </a:r>
            <a:r>
              <a:rPr lang="en-US" dirty="0"/>
              <a:t>kept blind to drug condition throughout the experiment</a:t>
            </a:r>
            <a:r>
              <a:rPr lang="en-US" baseline="0" dirty="0"/>
              <a:t>).</a:t>
            </a:r>
          </a:p>
          <a:p>
            <a:endParaRPr lang="en-US" baseline="0" dirty="0"/>
          </a:p>
          <a:p>
            <a:r>
              <a:rPr lang="en-US" baseline="0" dirty="0"/>
              <a:t>As we started waiting for the drug to absorb in their system, we had participants complete a few questionnaires.</a:t>
            </a:r>
          </a:p>
          <a:p>
            <a:endParaRPr lang="en-US" baseline="0" dirty="0"/>
          </a:p>
          <a:p>
            <a:r>
              <a:rPr lang="en-US" baseline="0" dirty="0"/>
              <a:t>**</a:t>
            </a:r>
          </a:p>
          <a:p>
            <a:endParaRPr lang="en-US" baseline="0" dirty="0"/>
          </a:p>
          <a:p>
            <a:r>
              <a:rPr lang="en-US" baseline="0" dirty="0"/>
              <a:t>After participants completed the questionnaires, we told them they would be beginning the second study. In this study, they believed we were helping the medical school develop a new protocol to evaluate medical students.</a:t>
            </a:r>
          </a:p>
          <a:p>
            <a:endParaRPr lang="en-US" baseline="0" dirty="0"/>
          </a:p>
          <a:p>
            <a:r>
              <a:rPr lang="en-US" baseline="0" dirty="0"/>
              <a:t>First, participants read medical magazines to “familiarize themselves with the medical field.” In reality, they were completing an innocuous tasks while we waited exactly 45 minutes for the drug to absorb in their system.</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At exactly 45 minutes, participants were randomly assigned (via a </a:t>
            </a:r>
            <a:r>
              <a:rPr lang="en-US" baseline="0" dirty="0" err="1"/>
              <a:t>Qualtrics</a:t>
            </a:r>
            <a:r>
              <a:rPr lang="en-US" baseline="0" dirty="0"/>
              <a:t> survey) to receive status-enhancing or status-diminishing video instructions from a medical student to take another spoonful of .4 gram of the Vegemite, which was on the table in front of them.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Immediately after receiving these instructions, participants made a real choice about whether or not to take the spoonful of Vegemite, and then they reported how respected, autonomous, competent, and high status the medical student giving them the instructions made them feel.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We assessed these</a:t>
            </a:r>
            <a:r>
              <a:rPr lang="en-US" baseline="0" dirty="0"/>
              <a:t> feelings with 8 items – 2 items for each construct. For example, one of the items to measure respect was “The person in the video made me feel respected.” </a:t>
            </a:r>
          </a:p>
        </p:txBody>
      </p:sp>
      <p:sp>
        <p:nvSpPr>
          <p:cNvPr id="4" name="Slide Number Placeholder 3"/>
          <p:cNvSpPr>
            <a:spLocks noGrp="1"/>
          </p:cNvSpPr>
          <p:nvPr>
            <p:ph type="sldNum" sz="quarter" idx="10"/>
          </p:nvPr>
        </p:nvSpPr>
        <p:spPr/>
        <p:txBody>
          <a:bodyPr/>
          <a:lstStyle/>
          <a:p>
            <a:fld id="{99B12C35-1E8D-1944-9264-13534C5C2276}" type="slidenum">
              <a:rPr lang="en-US" smtClean="0"/>
              <a:t>9</a:t>
            </a:fld>
            <a:endParaRPr lang="en-US"/>
          </a:p>
        </p:txBody>
      </p:sp>
    </p:spTree>
    <p:extLst>
      <p:ext uri="{BB962C8B-B14F-4D97-AF65-F5344CB8AC3E}">
        <p14:creationId xmlns:p14="http://schemas.microsoft.com/office/powerpoint/2010/main" val="81168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C4E33-66AA-A543-B4EE-D804180F9FD0}"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C4E33-66AA-A543-B4EE-D804180F9FD0}" type="datetimeFigureOut">
              <a:rPr lang="en-US" smtClean="0"/>
              <a:t>7/23/19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C4E33-66AA-A543-B4EE-D804180F9FD0}" type="datetimeFigureOut">
              <a:rPr lang="en-US" smtClean="0"/>
              <a:t>7/23/19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C4E33-66AA-A543-B4EE-D804180F9FD0}" type="datetimeFigureOut">
              <a:rPr lang="en-US" smtClean="0"/>
              <a:t>7/23/19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C4E33-66AA-A543-B4EE-D804180F9FD0}"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C4E33-66AA-A543-B4EE-D804180F9FD0}"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C4E33-66AA-A543-B4EE-D804180F9FD0}" type="datetimeFigureOut">
              <a:rPr lang="en-US" smtClean="0"/>
              <a:t>7/23/19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48268-B2FC-E644-AAE1-FCDE9FB376BD}" type="slidenum">
              <a:rPr lang="en-US" smtClean="0"/>
              <a:t>‹#›</a:t>
            </a:fld>
            <a:endParaRPr lang="en-US"/>
          </a:p>
        </p:txBody>
      </p:sp>
    </p:spTree>
    <p:extLst>
      <p:ext uri="{BB962C8B-B14F-4D97-AF65-F5344CB8AC3E}">
        <p14:creationId xmlns:p14="http://schemas.microsoft.com/office/powerpoint/2010/main" val="3803347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110.png"/><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019E-0DE3-0647-9353-933A258C65F1}"/>
              </a:ext>
            </a:extLst>
          </p:cNvPr>
          <p:cNvSpPr>
            <a:spLocks noGrp="1"/>
          </p:cNvSpPr>
          <p:nvPr>
            <p:ph type="title"/>
          </p:nvPr>
        </p:nvSpPr>
        <p:spPr>
          <a:xfrm>
            <a:off x="628650" y="-10433"/>
            <a:ext cx="7886700" cy="1325563"/>
          </a:xfrm>
        </p:spPr>
        <p:txBody>
          <a:bodyPr/>
          <a:lstStyle/>
          <a:p>
            <a:r>
              <a:rPr lang="en-US" dirty="0"/>
              <a:t>Getting started…</a:t>
            </a:r>
          </a:p>
        </p:txBody>
      </p:sp>
      <p:sp>
        <p:nvSpPr>
          <p:cNvPr id="4" name="Content Placeholder 3">
            <a:extLst>
              <a:ext uri="{FF2B5EF4-FFF2-40B4-BE49-F238E27FC236}">
                <a16:creationId xmlns:a16="http://schemas.microsoft.com/office/drawing/2014/main" id="{8B08E297-B95F-604F-A154-3C47FF9731C4}"/>
              </a:ext>
            </a:extLst>
          </p:cNvPr>
          <p:cNvSpPr>
            <a:spLocks noGrp="1"/>
          </p:cNvSpPr>
          <p:nvPr>
            <p:ph idx="1"/>
          </p:nvPr>
        </p:nvSpPr>
        <p:spPr>
          <a:xfrm>
            <a:off x="710295" y="1004414"/>
            <a:ext cx="7886700" cy="1183607"/>
          </a:xfrm>
        </p:spPr>
        <p:txBody>
          <a:bodyPr>
            <a:normAutofit/>
          </a:bodyPr>
          <a:lstStyle/>
          <a:p>
            <a:r>
              <a:rPr lang="en-US" sz="2000" b="1" dirty="0"/>
              <a:t>Rows A through J only; sit with a group of 3-5</a:t>
            </a:r>
          </a:p>
          <a:p>
            <a:r>
              <a:rPr lang="en-US" sz="2000" b="1" dirty="0"/>
              <a:t>Discuss: which diagram shows error from the empty model; which the two-group model?</a:t>
            </a:r>
          </a:p>
        </p:txBody>
      </p:sp>
      <p:pic>
        <p:nvPicPr>
          <p:cNvPr id="6" name="Picture 5">
            <a:extLst>
              <a:ext uri="{FF2B5EF4-FFF2-40B4-BE49-F238E27FC236}">
                <a16:creationId xmlns:a16="http://schemas.microsoft.com/office/drawing/2014/main" id="{8403BD7B-BDD3-3C49-B686-EFED0BC7B11B}"/>
              </a:ext>
            </a:extLst>
          </p:cNvPr>
          <p:cNvPicPr>
            <a:picLocks noChangeAspect="1"/>
          </p:cNvPicPr>
          <p:nvPr/>
        </p:nvPicPr>
        <p:blipFill>
          <a:blip r:embed="rId3"/>
          <a:stretch>
            <a:fillRect/>
          </a:stretch>
        </p:blipFill>
        <p:spPr>
          <a:xfrm>
            <a:off x="2711887" y="4893121"/>
            <a:ext cx="3883516" cy="1439863"/>
          </a:xfrm>
          <a:prstGeom prst="rect">
            <a:avLst/>
          </a:prstGeom>
        </p:spPr>
      </p:pic>
      <p:pic>
        <p:nvPicPr>
          <p:cNvPr id="10" name="Picture 9">
            <a:extLst>
              <a:ext uri="{FF2B5EF4-FFF2-40B4-BE49-F238E27FC236}">
                <a16:creationId xmlns:a16="http://schemas.microsoft.com/office/drawing/2014/main" id="{AD26E74A-04E2-5B47-A451-68984DB7342B}"/>
              </a:ext>
            </a:extLst>
          </p:cNvPr>
          <p:cNvPicPr>
            <a:picLocks noChangeAspect="1"/>
          </p:cNvPicPr>
          <p:nvPr/>
        </p:nvPicPr>
        <p:blipFill>
          <a:blip r:embed="rId4"/>
          <a:stretch>
            <a:fillRect/>
          </a:stretch>
        </p:blipFill>
        <p:spPr>
          <a:xfrm>
            <a:off x="1135308" y="2188021"/>
            <a:ext cx="6654800" cy="2705100"/>
          </a:xfrm>
          <a:prstGeom prst="rect">
            <a:avLst/>
          </a:prstGeom>
        </p:spPr>
      </p:pic>
    </p:spTree>
    <p:extLst>
      <p:ext uri="{BB962C8B-B14F-4D97-AF65-F5344CB8AC3E}">
        <p14:creationId xmlns:p14="http://schemas.microsoft.com/office/powerpoint/2010/main" val="235859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spoon2.difference by Respect</a:t>
            </a:r>
          </a:p>
        </p:txBody>
      </p:sp>
      <p:sp>
        <p:nvSpPr>
          <p:cNvPr id="4" name="Title 1"/>
          <p:cNvSpPr txBox="1">
            <a:spLocks/>
          </p:cNvSpPr>
          <p:nvPr/>
        </p:nvSpPr>
        <p:spPr>
          <a:xfrm>
            <a:off x="880879" y="5167311"/>
            <a:ext cx="5076538" cy="837833"/>
          </a:xfrm>
          <a:prstGeom prst="rect">
            <a:avLst/>
          </a:prstGeom>
        </p:spPr>
        <p:txBody>
          <a:bodyPr anchor="t">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accent2"/>
                </a:solidFill>
              </a:rPr>
              <a:t>What are the possible causes of this mean difference?</a:t>
            </a:r>
          </a:p>
          <a:p>
            <a:endParaRPr lang="en-US" sz="4800" dirty="0">
              <a:solidFill>
                <a:schemeClr val="accent2"/>
              </a:solidFill>
            </a:endParaRPr>
          </a:p>
          <a:p>
            <a:endParaRPr lang="en-US" sz="4800" dirty="0">
              <a:solidFill>
                <a:schemeClr val="accent1"/>
              </a:solidFill>
            </a:endParaRPr>
          </a:p>
        </p:txBody>
      </p:sp>
      <p:pic>
        <p:nvPicPr>
          <p:cNvPr id="5" name="Picture 4">
            <a:extLst>
              <a:ext uri="{FF2B5EF4-FFF2-40B4-BE49-F238E27FC236}">
                <a16:creationId xmlns:a16="http://schemas.microsoft.com/office/drawing/2014/main" id="{37C1311E-6B52-2146-A0E8-05C87E674793}"/>
              </a:ext>
            </a:extLst>
          </p:cNvPr>
          <p:cNvPicPr>
            <a:picLocks noChangeAspect="1"/>
          </p:cNvPicPr>
          <p:nvPr/>
        </p:nvPicPr>
        <p:blipFill>
          <a:blip r:embed="rId3"/>
          <a:stretch>
            <a:fillRect/>
          </a:stretch>
        </p:blipFill>
        <p:spPr>
          <a:xfrm>
            <a:off x="628650" y="1559293"/>
            <a:ext cx="5286005" cy="3316916"/>
          </a:xfrm>
          <a:prstGeom prst="rect">
            <a:avLst/>
          </a:prstGeom>
        </p:spPr>
      </p:pic>
      <p:sp>
        <p:nvSpPr>
          <p:cNvPr id="6" name="Title 1">
            <a:extLst>
              <a:ext uri="{FF2B5EF4-FFF2-40B4-BE49-F238E27FC236}">
                <a16:creationId xmlns:a16="http://schemas.microsoft.com/office/drawing/2014/main" id="{79CF7B29-6989-BF44-AD45-A6EBC72E2FA6}"/>
              </a:ext>
            </a:extLst>
          </p:cNvPr>
          <p:cNvSpPr txBox="1">
            <a:spLocks/>
          </p:cNvSpPr>
          <p:nvPr/>
        </p:nvSpPr>
        <p:spPr>
          <a:xfrm>
            <a:off x="6251944" y="2447683"/>
            <a:ext cx="2573079" cy="1962634"/>
          </a:xfrm>
          <a:prstGeom prst="rect">
            <a:avLst/>
          </a:prstGeom>
        </p:spPr>
        <p:txBody>
          <a:bodyPr anchor="t">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accent1"/>
                </a:solidFill>
              </a:rPr>
              <a:t>We ended here on Monday…</a:t>
            </a:r>
          </a:p>
          <a:p>
            <a:r>
              <a:rPr lang="en-US" sz="4800" dirty="0">
                <a:solidFill>
                  <a:schemeClr val="accent1"/>
                </a:solidFill>
              </a:rPr>
              <a:t>Respect, or random?</a:t>
            </a:r>
          </a:p>
          <a:p>
            <a:endParaRPr lang="en-US" sz="4800" dirty="0">
              <a:solidFill>
                <a:schemeClr val="accent1"/>
              </a:solidFill>
            </a:endParaRPr>
          </a:p>
          <a:p>
            <a:endParaRPr lang="en-US" sz="4800" dirty="0">
              <a:solidFill>
                <a:schemeClr val="accent1"/>
              </a:solidFill>
            </a:endParaRPr>
          </a:p>
        </p:txBody>
      </p:sp>
    </p:spTree>
    <p:extLst>
      <p:ext uri="{BB962C8B-B14F-4D97-AF65-F5344CB8AC3E}">
        <p14:creationId xmlns:p14="http://schemas.microsoft.com/office/powerpoint/2010/main" val="7255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37668" y="2465499"/>
            <a:ext cx="7188011" cy="1927002"/>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2"/>
                </a:solidFill>
              </a:rPr>
              <a:t>Shuffle Exercise: </a:t>
            </a:r>
          </a:p>
          <a:p>
            <a:pPr algn="ctr"/>
            <a:r>
              <a:rPr lang="en-US" sz="4000" dirty="0">
                <a:solidFill>
                  <a:schemeClr val="accent2"/>
                </a:solidFill>
              </a:rPr>
              <a:t>Exploring the random DGP</a:t>
            </a:r>
            <a:endParaRPr lang="en-US" sz="4000" dirty="0">
              <a:solidFill>
                <a:schemeClr val="accent1"/>
              </a:solidFill>
            </a:endParaRPr>
          </a:p>
        </p:txBody>
      </p:sp>
      <p:pic>
        <p:nvPicPr>
          <p:cNvPr id="4" name="Picture 3">
            <a:extLst>
              <a:ext uri="{FF2B5EF4-FFF2-40B4-BE49-F238E27FC236}">
                <a16:creationId xmlns:a16="http://schemas.microsoft.com/office/drawing/2014/main" id="{1DF997C7-EF0D-8F44-8051-ACC2910647CB}"/>
              </a:ext>
            </a:extLst>
          </p:cNvPr>
          <p:cNvPicPr>
            <a:picLocks noChangeAspect="1"/>
          </p:cNvPicPr>
          <p:nvPr/>
        </p:nvPicPr>
        <p:blipFill>
          <a:blip r:embed="rId3"/>
          <a:stretch>
            <a:fillRect/>
          </a:stretch>
        </p:blipFill>
        <p:spPr>
          <a:xfrm>
            <a:off x="3964173" y="4392501"/>
            <a:ext cx="1215654" cy="947636"/>
          </a:xfrm>
          <a:prstGeom prst="rect">
            <a:avLst/>
          </a:prstGeom>
        </p:spPr>
      </p:pic>
    </p:spTree>
    <p:extLst>
      <p:ext uri="{BB962C8B-B14F-4D97-AF65-F5344CB8AC3E}">
        <p14:creationId xmlns:p14="http://schemas.microsoft.com/office/powerpoint/2010/main" val="374779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1C29E-B5F5-E147-BDDC-5D93436CFE82}"/>
              </a:ext>
            </a:extLst>
          </p:cNvPr>
          <p:cNvSpPr txBox="1"/>
          <p:nvPr/>
        </p:nvSpPr>
        <p:spPr>
          <a:xfrm>
            <a:off x="1265274" y="5274487"/>
            <a:ext cx="6613451" cy="830997"/>
          </a:xfrm>
          <a:prstGeom prst="rect">
            <a:avLst/>
          </a:prstGeom>
          <a:noFill/>
        </p:spPr>
        <p:txBody>
          <a:bodyPr wrap="square" rtlCol="0">
            <a:spAutoFit/>
          </a:bodyPr>
          <a:lstStyle/>
          <a:p>
            <a:r>
              <a:rPr lang="en-US" sz="2400" b="1" dirty="0">
                <a:solidFill>
                  <a:schemeClr val="accent2"/>
                </a:solidFill>
              </a:rPr>
              <a:t>What are the possible causes of the mean difference in this shuffled distribution?</a:t>
            </a:r>
          </a:p>
        </p:txBody>
      </p:sp>
      <p:pic>
        <p:nvPicPr>
          <p:cNvPr id="3" name="Picture 2">
            <a:extLst>
              <a:ext uri="{FF2B5EF4-FFF2-40B4-BE49-F238E27FC236}">
                <a16:creationId xmlns:a16="http://schemas.microsoft.com/office/drawing/2014/main" id="{89D5F407-114B-CB45-A4E7-47835885812C}"/>
              </a:ext>
            </a:extLst>
          </p:cNvPr>
          <p:cNvPicPr>
            <a:picLocks noChangeAspect="1"/>
          </p:cNvPicPr>
          <p:nvPr/>
        </p:nvPicPr>
        <p:blipFill>
          <a:blip r:embed="rId3"/>
          <a:stretch>
            <a:fillRect/>
          </a:stretch>
        </p:blipFill>
        <p:spPr>
          <a:xfrm>
            <a:off x="768350" y="562787"/>
            <a:ext cx="7607300" cy="4711700"/>
          </a:xfrm>
          <a:prstGeom prst="rect">
            <a:avLst/>
          </a:prstGeom>
        </p:spPr>
      </p:pic>
      <p:pic>
        <p:nvPicPr>
          <p:cNvPr id="4" name="Picture 3">
            <a:extLst>
              <a:ext uri="{FF2B5EF4-FFF2-40B4-BE49-F238E27FC236}">
                <a16:creationId xmlns:a16="http://schemas.microsoft.com/office/drawing/2014/main" id="{F5E174C1-69DD-CB46-ABCD-6EFBDB59A263}"/>
              </a:ext>
            </a:extLst>
          </p:cNvPr>
          <p:cNvPicPr>
            <a:picLocks noChangeAspect="1"/>
          </p:cNvPicPr>
          <p:nvPr/>
        </p:nvPicPr>
        <p:blipFill>
          <a:blip r:embed="rId4"/>
          <a:stretch>
            <a:fillRect/>
          </a:stretch>
        </p:blipFill>
        <p:spPr>
          <a:xfrm>
            <a:off x="7069380" y="5448685"/>
            <a:ext cx="457200" cy="482600"/>
          </a:xfrm>
          <a:prstGeom prst="rect">
            <a:avLst/>
          </a:prstGeom>
        </p:spPr>
      </p:pic>
    </p:spTree>
    <p:extLst>
      <p:ext uri="{BB962C8B-B14F-4D97-AF65-F5344CB8AC3E}">
        <p14:creationId xmlns:p14="http://schemas.microsoft.com/office/powerpoint/2010/main" val="288042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CF03-08F4-8C4A-8A51-00B9D524DE5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81A92CA-D456-3F48-812D-903F3E4FE150}"/>
              </a:ext>
            </a:extLst>
          </p:cNvPr>
          <p:cNvSpPr>
            <a:spLocks noGrp="1"/>
          </p:cNvSpPr>
          <p:nvPr>
            <p:ph type="subTitle" idx="1"/>
          </p:nvPr>
        </p:nvSpPr>
        <p:spPr/>
        <p:txBody>
          <a:bodyPr/>
          <a:lstStyle/>
          <a:p>
            <a:endParaRPr lang="en-US"/>
          </a:p>
        </p:txBody>
      </p:sp>
      <p:pic>
        <p:nvPicPr>
          <p:cNvPr id="5" name="slide.url=https://www.polleverywhere.com/multiple_choice_polls/6VuIvaS1WJiM6BGxrf07G">
            <a:extLst>
              <a:ext uri="{FF2B5EF4-FFF2-40B4-BE49-F238E27FC236}">
                <a16:creationId xmlns:a16="http://schemas.microsoft.com/office/drawing/2014/main" id="{C6FCE626-1F91-574A-A9A2-B554BBD411E0}"/>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207554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46D4-D145-CC47-A381-D9D82EBDD137}"/>
              </a:ext>
            </a:extLst>
          </p:cNvPr>
          <p:cNvSpPr>
            <a:spLocks noGrp="1"/>
          </p:cNvSpPr>
          <p:nvPr>
            <p:ph type="title"/>
          </p:nvPr>
        </p:nvSpPr>
        <p:spPr/>
        <p:txBody>
          <a:bodyPr/>
          <a:lstStyle/>
          <a:p>
            <a:r>
              <a:rPr lang="en-US" dirty="0"/>
              <a:t>Specifying the Two-Group Model</a:t>
            </a:r>
          </a:p>
        </p:txBody>
      </p:sp>
      <p:sp>
        <p:nvSpPr>
          <p:cNvPr id="3" name="Text Placeholder 2">
            <a:extLst>
              <a:ext uri="{FF2B5EF4-FFF2-40B4-BE49-F238E27FC236}">
                <a16:creationId xmlns:a16="http://schemas.microsoft.com/office/drawing/2014/main" id="{D90F8EDE-A6B9-AD4B-8A3F-B2E9685CA0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570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623F-0E6C-1D41-988F-901F1038187C}"/>
              </a:ext>
            </a:extLst>
          </p:cNvPr>
          <p:cNvSpPr>
            <a:spLocks noGrp="1"/>
          </p:cNvSpPr>
          <p:nvPr>
            <p:ph type="title"/>
          </p:nvPr>
        </p:nvSpPr>
        <p:spPr/>
        <p:txBody>
          <a:bodyPr/>
          <a:lstStyle/>
          <a:p>
            <a:r>
              <a:rPr lang="en-US" dirty="0"/>
              <a:t>DATA = MODEL + ERROR</a:t>
            </a:r>
          </a:p>
        </p:txBody>
      </p:sp>
      <p:pic>
        <p:nvPicPr>
          <p:cNvPr id="3" name="Picture 2">
            <a:extLst>
              <a:ext uri="{FF2B5EF4-FFF2-40B4-BE49-F238E27FC236}">
                <a16:creationId xmlns:a16="http://schemas.microsoft.com/office/drawing/2014/main" id="{B5C4B96A-D633-B049-90C3-E817AAEA2B5B}"/>
              </a:ext>
            </a:extLst>
          </p:cNvPr>
          <p:cNvPicPr>
            <a:picLocks noChangeAspect="1"/>
          </p:cNvPicPr>
          <p:nvPr/>
        </p:nvPicPr>
        <p:blipFill>
          <a:blip r:embed="rId3"/>
          <a:stretch>
            <a:fillRect/>
          </a:stretch>
        </p:blipFill>
        <p:spPr>
          <a:xfrm>
            <a:off x="628650" y="1583114"/>
            <a:ext cx="3241718" cy="2034146"/>
          </a:xfrm>
          <a:prstGeom prst="rect">
            <a:avLst/>
          </a:prstGeom>
        </p:spPr>
      </p:pic>
      <p:sp>
        <p:nvSpPr>
          <p:cNvPr id="5" name="Title 1">
            <a:extLst>
              <a:ext uri="{FF2B5EF4-FFF2-40B4-BE49-F238E27FC236}">
                <a16:creationId xmlns:a16="http://schemas.microsoft.com/office/drawing/2014/main" id="{D9A40B71-A8A0-914B-904E-A494418949C2}"/>
              </a:ext>
            </a:extLst>
          </p:cNvPr>
          <p:cNvSpPr txBox="1">
            <a:spLocks/>
          </p:cNvSpPr>
          <p:nvPr/>
        </p:nvSpPr>
        <p:spPr>
          <a:xfrm>
            <a:off x="628650" y="3805517"/>
            <a:ext cx="5983941" cy="84716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dirty="0">
                <a:solidFill>
                  <a:schemeClr val="accent2"/>
                </a:solidFill>
              </a:rPr>
              <a:t>vegemite eaten = respect + error</a:t>
            </a:r>
          </a:p>
        </p:txBody>
      </p:sp>
      <p:pic>
        <p:nvPicPr>
          <p:cNvPr id="4" name="Picture 3">
            <a:extLst>
              <a:ext uri="{FF2B5EF4-FFF2-40B4-BE49-F238E27FC236}">
                <a16:creationId xmlns:a16="http://schemas.microsoft.com/office/drawing/2014/main" id="{DE3D4402-D5EC-BA45-B8B2-2C63C9640113}"/>
              </a:ext>
            </a:extLst>
          </p:cNvPr>
          <p:cNvPicPr>
            <a:picLocks noChangeAspect="1"/>
          </p:cNvPicPr>
          <p:nvPr/>
        </p:nvPicPr>
        <p:blipFill>
          <a:blip r:embed="rId4"/>
          <a:stretch>
            <a:fillRect/>
          </a:stretch>
        </p:blipFill>
        <p:spPr>
          <a:xfrm>
            <a:off x="5065031" y="1580183"/>
            <a:ext cx="3352828" cy="2037077"/>
          </a:xfrm>
          <a:prstGeom prst="rect">
            <a:avLst/>
          </a:prstGeom>
        </p:spPr>
      </p:pic>
      <p:sp>
        <p:nvSpPr>
          <p:cNvPr id="6" name="Title 1">
            <a:extLst>
              <a:ext uri="{FF2B5EF4-FFF2-40B4-BE49-F238E27FC236}">
                <a16:creationId xmlns:a16="http://schemas.microsoft.com/office/drawing/2014/main" id="{F225A1B7-DF66-1947-BB56-C6AA1112D106}"/>
              </a:ext>
            </a:extLst>
          </p:cNvPr>
          <p:cNvSpPr txBox="1">
            <a:spLocks/>
          </p:cNvSpPr>
          <p:nvPr/>
        </p:nvSpPr>
        <p:spPr>
          <a:xfrm>
            <a:off x="2796988" y="4840939"/>
            <a:ext cx="5983941" cy="84716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dirty="0">
                <a:solidFill>
                  <a:schemeClr val="accent2"/>
                </a:solidFill>
              </a:rPr>
              <a:t>vegemite eaten = mean + error</a:t>
            </a:r>
          </a:p>
        </p:txBody>
      </p:sp>
      <p:sp>
        <p:nvSpPr>
          <p:cNvPr id="7" name="Title 1">
            <a:extLst>
              <a:ext uri="{FF2B5EF4-FFF2-40B4-BE49-F238E27FC236}">
                <a16:creationId xmlns:a16="http://schemas.microsoft.com/office/drawing/2014/main" id="{3F69A338-5090-FC4A-8097-BCCAB4DE1CEF}"/>
              </a:ext>
            </a:extLst>
          </p:cNvPr>
          <p:cNvSpPr txBox="1">
            <a:spLocks/>
          </p:cNvSpPr>
          <p:nvPr/>
        </p:nvSpPr>
        <p:spPr>
          <a:xfrm>
            <a:off x="628650" y="5785693"/>
            <a:ext cx="8241126" cy="707181"/>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dirty="0">
                <a:solidFill>
                  <a:schemeClr val="accent1"/>
                </a:solidFill>
              </a:rPr>
              <a:t>Write each model in GLM notation.</a:t>
            </a:r>
          </a:p>
        </p:txBody>
      </p:sp>
    </p:spTree>
    <p:extLst>
      <p:ext uri="{BB962C8B-B14F-4D97-AF65-F5344CB8AC3E}">
        <p14:creationId xmlns:p14="http://schemas.microsoft.com/office/powerpoint/2010/main" val="148668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623F-0E6C-1D41-988F-901F1038187C}"/>
              </a:ext>
            </a:extLst>
          </p:cNvPr>
          <p:cNvSpPr>
            <a:spLocks noGrp="1"/>
          </p:cNvSpPr>
          <p:nvPr>
            <p:ph type="title"/>
          </p:nvPr>
        </p:nvSpPr>
        <p:spPr/>
        <p:txBody>
          <a:bodyPr/>
          <a:lstStyle/>
          <a:p>
            <a:r>
              <a:rPr lang="en-US" dirty="0"/>
              <a:t>DATA = MODEL + ERROR</a:t>
            </a:r>
          </a:p>
        </p:txBody>
      </p:sp>
      <p:pic>
        <p:nvPicPr>
          <p:cNvPr id="3" name="Picture 2">
            <a:extLst>
              <a:ext uri="{FF2B5EF4-FFF2-40B4-BE49-F238E27FC236}">
                <a16:creationId xmlns:a16="http://schemas.microsoft.com/office/drawing/2014/main" id="{B5C4B96A-D633-B049-90C3-E817AAEA2B5B}"/>
              </a:ext>
            </a:extLst>
          </p:cNvPr>
          <p:cNvPicPr>
            <a:picLocks noChangeAspect="1"/>
          </p:cNvPicPr>
          <p:nvPr/>
        </p:nvPicPr>
        <p:blipFill>
          <a:blip r:embed="rId3"/>
          <a:stretch>
            <a:fillRect/>
          </a:stretch>
        </p:blipFill>
        <p:spPr>
          <a:xfrm>
            <a:off x="628650" y="1583114"/>
            <a:ext cx="3241718" cy="2034146"/>
          </a:xfrm>
          <a:prstGeom prst="rect">
            <a:avLst/>
          </a:prstGeom>
        </p:spPr>
      </p:pic>
      <p:sp>
        <p:nvSpPr>
          <p:cNvPr id="5" name="Title 1">
            <a:extLst>
              <a:ext uri="{FF2B5EF4-FFF2-40B4-BE49-F238E27FC236}">
                <a16:creationId xmlns:a16="http://schemas.microsoft.com/office/drawing/2014/main" id="{D9A40B71-A8A0-914B-904E-A494418949C2}"/>
              </a:ext>
            </a:extLst>
          </p:cNvPr>
          <p:cNvSpPr txBox="1">
            <a:spLocks/>
          </p:cNvSpPr>
          <p:nvPr/>
        </p:nvSpPr>
        <p:spPr>
          <a:xfrm>
            <a:off x="628650" y="3805517"/>
            <a:ext cx="5983941" cy="84716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dirty="0">
                <a:solidFill>
                  <a:schemeClr val="accent2"/>
                </a:solidFill>
              </a:rPr>
              <a:t>vegemite eaten = respect + error</a:t>
            </a:r>
          </a:p>
        </p:txBody>
      </p:sp>
      <p:pic>
        <p:nvPicPr>
          <p:cNvPr id="4" name="Picture 3">
            <a:extLst>
              <a:ext uri="{FF2B5EF4-FFF2-40B4-BE49-F238E27FC236}">
                <a16:creationId xmlns:a16="http://schemas.microsoft.com/office/drawing/2014/main" id="{DE3D4402-D5EC-BA45-B8B2-2C63C9640113}"/>
              </a:ext>
            </a:extLst>
          </p:cNvPr>
          <p:cNvPicPr>
            <a:picLocks noChangeAspect="1"/>
          </p:cNvPicPr>
          <p:nvPr/>
        </p:nvPicPr>
        <p:blipFill>
          <a:blip r:embed="rId4"/>
          <a:stretch>
            <a:fillRect/>
          </a:stretch>
        </p:blipFill>
        <p:spPr>
          <a:xfrm>
            <a:off x="5065031" y="1580183"/>
            <a:ext cx="3352828" cy="2037077"/>
          </a:xfrm>
          <a:prstGeom prst="rect">
            <a:avLst/>
          </a:prstGeom>
        </p:spPr>
      </p:pic>
      <p:sp>
        <p:nvSpPr>
          <p:cNvPr id="6" name="Title 1">
            <a:extLst>
              <a:ext uri="{FF2B5EF4-FFF2-40B4-BE49-F238E27FC236}">
                <a16:creationId xmlns:a16="http://schemas.microsoft.com/office/drawing/2014/main" id="{F225A1B7-DF66-1947-BB56-C6AA1112D106}"/>
              </a:ext>
            </a:extLst>
          </p:cNvPr>
          <p:cNvSpPr txBox="1">
            <a:spLocks/>
          </p:cNvSpPr>
          <p:nvPr/>
        </p:nvSpPr>
        <p:spPr>
          <a:xfrm>
            <a:off x="2796988" y="4840939"/>
            <a:ext cx="5983941" cy="84716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dirty="0">
                <a:solidFill>
                  <a:schemeClr val="accent2"/>
                </a:solidFill>
              </a:rPr>
              <a:t>vegemite eaten = mean + error</a:t>
            </a:r>
          </a:p>
        </p:txBody>
      </p:sp>
      <p:pic>
        <p:nvPicPr>
          <p:cNvPr id="8" name="Picture 7">
            <a:extLst>
              <a:ext uri="{FF2B5EF4-FFF2-40B4-BE49-F238E27FC236}">
                <a16:creationId xmlns:a16="http://schemas.microsoft.com/office/drawing/2014/main" id="{1E3CF515-6876-2741-BCF7-25BA70D0A1A1}"/>
              </a:ext>
            </a:extLst>
          </p:cNvPr>
          <p:cNvPicPr>
            <a:picLocks noChangeAspect="1"/>
          </p:cNvPicPr>
          <p:nvPr/>
        </p:nvPicPr>
        <p:blipFill>
          <a:blip r:embed="rId5"/>
          <a:stretch>
            <a:fillRect/>
          </a:stretch>
        </p:blipFill>
        <p:spPr>
          <a:xfrm>
            <a:off x="628650" y="4530493"/>
            <a:ext cx="3927948" cy="609509"/>
          </a:xfrm>
          <a:prstGeom prst="rect">
            <a:avLst/>
          </a:prstGeom>
        </p:spPr>
      </p:pic>
      <p:pic>
        <p:nvPicPr>
          <p:cNvPr id="9" name="Picture 8">
            <a:extLst>
              <a:ext uri="{FF2B5EF4-FFF2-40B4-BE49-F238E27FC236}">
                <a16:creationId xmlns:a16="http://schemas.microsoft.com/office/drawing/2014/main" id="{CDDABB23-18AE-BC49-AEAE-BD1A9081C8C7}"/>
              </a:ext>
            </a:extLst>
          </p:cNvPr>
          <p:cNvPicPr>
            <a:picLocks noChangeAspect="1"/>
          </p:cNvPicPr>
          <p:nvPr/>
        </p:nvPicPr>
        <p:blipFill>
          <a:blip r:embed="rId6"/>
          <a:stretch>
            <a:fillRect/>
          </a:stretch>
        </p:blipFill>
        <p:spPr>
          <a:xfrm>
            <a:off x="2796988" y="5552459"/>
            <a:ext cx="2524197" cy="625038"/>
          </a:xfrm>
          <a:prstGeom prst="rect">
            <a:avLst/>
          </a:prstGeom>
        </p:spPr>
      </p:pic>
    </p:spTree>
    <p:extLst>
      <p:ext uri="{BB962C8B-B14F-4D97-AF65-F5344CB8AC3E}">
        <p14:creationId xmlns:p14="http://schemas.microsoft.com/office/powerpoint/2010/main" val="179720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8609-D7B3-6A4A-BF9D-F1D758F371BF}"/>
              </a:ext>
            </a:extLst>
          </p:cNvPr>
          <p:cNvSpPr>
            <a:spLocks noGrp="1"/>
          </p:cNvSpPr>
          <p:nvPr>
            <p:ph type="title"/>
          </p:nvPr>
        </p:nvSpPr>
        <p:spPr/>
        <p:txBody>
          <a:bodyPr/>
          <a:lstStyle/>
          <a:p>
            <a:r>
              <a:rPr lang="en-US" dirty="0"/>
              <a:t>Fitting the Two-Group Model</a:t>
            </a:r>
          </a:p>
        </p:txBody>
      </p:sp>
      <p:sp>
        <p:nvSpPr>
          <p:cNvPr id="3" name="Text Placeholder 2">
            <a:extLst>
              <a:ext uri="{FF2B5EF4-FFF2-40B4-BE49-F238E27FC236}">
                <a16:creationId xmlns:a16="http://schemas.microsoft.com/office/drawing/2014/main" id="{CC6C7D89-77AC-A744-98CE-C7601A8033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7906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31341" y="1199439"/>
            <a:ext cx="7188011" cy="3660894"/>
          </a:xfrm>
          <a:prstGeom prst="rect">
            <a:avLst/>
          </a:prstGeom>
        </p:spPr>
        <p:txBody>
          <a:bodyPr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2"/>
                </a:solidFill>
              </a:rPr>
              <a:t>Using </a:t>
            </a:r>
            <a:r>
              <a:rPr lang="en-US" sz="4000" dirty="0" err="1">
                <a:solidFill>
                  <a:schemeClr val="accent2"/>
                </a:solidFill>
              </a:rPr>
              <a:t>Vegemite.brief</a:t>
            </a:r>
            <a:r>
              <a:rPr lang="en-US" sz="4000" dirty="0">
                <a:solidFill>
                  <a:schemeClr val="accent2"/>
                </a:solidFill>
              </a:rPr>
              <a:t> data, fit and save two models of spoon2.difference:</a:t>
            </a:r>
          </a:p>
          <a:p>
            <a:pPr marL="571500" indent="-571500">
              <a:buFont typeface="Arial" panose="020B0604020202020204" pitchFamily="34" charset="0"/>
              <a:buChar char="•"/>
            </a:pPr>
            <a:r>
              <a:rPr lang="en-US" sz="4000" dirty="0" err="1">
                <a:solidFill>
                  <a:schemeClr val="accent1"/>
                </a:solidFill>
              </a:rPr>
              <a:t>empty.model</a:t>
            </a:r>
            <a:endParaRPr lang="en-US" sz="4000" dirty="0">
              <a:solidFill>
                <a:schemeClr val="accent1"/>
              </a:solidFill>
            </a:endParaRPr>
          </a:p>
          <a:p>
            <a:pPr marL="571500" indent="-571500">
              <a:buFont typeface="Arial" panose="020B0604020202020204" pitchFamily="34" charset="0"/>
              <a:buChar char="•"/>
            </a:pPr>
            <a:r>
              <a:rPr lang="en-US" sz="4000" dirty="0" err="1">
                <a:solidFill>
                  <a:schemeClr val="accent1"/>
                </a:solidFill>
              </a:rPr>
              <a:t>respect.model</a:t>
            </a:r>
            <a:endParaRPr lang="en-US" sz="4000" dirty="0">
              <a:solidFill>
                <a:schemeClr val="accent1"/>
              </a:solidFill>
            </a:endParaRPr>
          </a:p>
          <a:p>
            <a:pPr marL="571500" indent="-571500">
              <a:buFont typeface="Arial" panose="020B0604020202020204" pitchFamily="34" charset="0"/>
              <a:buChar char="•"/>
            </a:pPr>
            <a:endParaRPr lang="en-US" sz="4000" dirty="0">
              <a:solidFill>
                <a:schemeClr val="accent1"/>
              </a:solidFill>
            </a:endParaRPr>
          </a:p>
          <a:p>
            <a:r>
              <a:rPr lang="en-US" sz="4000" dirty="0">
                <a:solidFill>
                  <a:schemeClr val="accent2"/>
                </a:solidFill>
              </a:rPr>
              <a:t>Print out the two models</a:t>
            </a:r>
          </a:p>
        </p:txBody>
      </p:sp>
      <p:pic>
        <p:nvPicPr>
          <p:cNvPr id="4" name="Picture 3">
            <a:extLst>
              <a:ext uri="{FF2B5EF4-FFF2-40B4-BE49-F238E27FC236}">
                <a16:creationId xmlns:a16="http://schemas.microsoft.com/office/drawing/2014/main" id="{1DF997C7-EF0D-8F44-8051-ACC2910647CB}"/>
              </a:ext>
            </a:extLst>
          </p:cNvPr>
          <p:cNvPicPr>
            <a:picLocks noChangeAspect="1"/>
          </p:cNvPicPr>
          <p:nvPr/>
        </p:nvPicPr>
        <p:blipFill>
          <a:blip r:embed="rId3"/>
          <a:stretch>
            <a:fillRect/>
          </a:stretch>
        </p:blipFill>
        <p:spPr>
          <a:xfrm>
            <a:off x="3964173" y="4860333"/>
            <a:ext cx="1215654" cy="947636"/>
          </a:xfrm>
          <a:prstGeom prst="rect">
            <a:avLst/>
          </a:prstGeom>
        </p:spPr>
      </p:pic>
    </p:spTree>
    <p:extLst>
      <p:ext uri="{BB962C8B-B14F-4D97-AF65-F5344CB8AC3E}">
        <p14:creationId xmlns:p14="http://schemas.microsoft.com/office/powerpoint/2010/main" val="595217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the Empty Model and the Two-Group Model</a:t>
            </a:r>
          </a:p>
        </p:txBody>
      </p:sp>
      <p:sp>
        <p:nvSpPr>
          <p:cNvPr id="6" name="Rectangle 5"/>
          <p:cNvSpPr/>
          <p:nvPr/>
        </p:nvSpPr>
        <p:spPr>
          <a:xfrm>
            <a:off x="7099276" y="1996721"/>
            <a:ext cx="1277608" cy="1077218"/>
          </a:xfrm>
          <a:prstGeom prst="rect">
            <a:avLst/>
          </a:prstGeom>
        </p:spPr>
        <p:txBody>
          <a:bodyPr wrap="square">
            <a:spAutoFit/>
          </a:bodyPr>
          <a:lstStyle/>
          <a:p>
            <a:r>
              <a:rPr lang="en-US" sz="3200" b="1" dirty="0">
                <a:solidFill>
                  <a:schemeClr val="accent2"/>
                </a:solidFill>
              </a:rPr>
              <a:t>Empty</a:t>
            </a:r>
          </a:p>
          <a:p>
            <a:r>
              <a:rPr lang="en-US" sz="3200" b="1" dirty="0">
                <a:solidFill>
                  <a:schemeClr val="accent2"/>
                </a:solidFill>
              </a:rPr>
              <a:t>Model</a:t>
            </a:r>
            <a:endParaRPr lang="en-US" sz="2000" b="1" i="1" dirty="0"/>
          </a:p>
        </p:txBody>
      </p:sp>
      <p:sp>
        <p:nvSpPr>
          <p:cNvPr id="8" name="Rectangle 7"/>
          <p:cNvSpPr/>
          <p:nvPr/>
        </p:nvSpPr>
        <p:spPr>
          <a:xfrm>
            <a:off x="7099276" y="4006479"/>
            <a:ext cx="1277608" cy="1569660"/>
          </a:xfrm>
          <a:prstGeom prst="rect">
            <a:avLst/>
          </a:prstGeom>
        </p:spPr>
        <p:txBody>
          <a:bodyPr wrap="square">
            <a:spAutoFit/>
          </a:bodyPr>
          <a:lstStyle/>
          <a:p>
            <a:r>
              <a:rPr lang="en-US" sz="3200" b="1" dirty="0">
                <a:solidFill>
                  <a:schemeClr val="accent2"/>
                </a:solidFill>
              </a:rPr>
              <a:t>Two-Group</a:t>
            </a:r>
          </a:p>
          <a:p>
            <a:r>
              <a:rPr lang="en-US" sz="3200" b="1" dirty="0">
                <a:solidFill>
                  <a:schemeClr val="accent2"/>
                </a:solidFill>
              </a:rPr>
              <a:t>Model</a:t>
            </a:r>
            <a:endParaRPr lang="en-US" sz="2000" b="1" i="1" dirty="0"/>
          </a:p>
        </p:txBody>
      </p:sp>
      <p:pic>
        <p:nvPicPr>
          <p:cNvPr id="9" name="Picture 8"/>
          <p:cNvPicPr>
            <a:picLocks noChangeAspect="1"/>
          </p:cNvPicPr>
          <p:nvPr/>
        </p:nvPicPr>
        <p:blipFill>
          <a:blip r:embed="rId3"/>
          <a:stretch>
            <a:fillRect/>
          </a:stretch>
        </p:blipFill>
        <p:spPr>
          <a:xfrm>
            <a:off x="4321930" y="5780012"/>
            <a:ext cx="4054954" cy="629217"/>
          </a:xfrm>
          <a:prstGeom prst="rect">
            <a:avLst/>
          </a:prstGeom>
        </p:spPr>
      </p:pic>
      <p:pic>
        <p:nvPicPr>
          <p:cNvPr id="4" name="Picture 3">
            <a:extLst>
              <a:ext uri="{FF2B5EF4-FFF2-40B4-BE49-F238E27FC236}">
                <a16:creationId xmlns:a16="http://schemas.microsoft.com/office/drawing/2014/main" id="{DDDDF3F3-0C9D-4949-9682-763395A64731}"/>
              </a:ext>
            </a:extLst>
          </p:cNvPr>
          <p:cNvPicPr>
            <a:picLocks noChangeAspect="1"/>
          </p:cNvPicPr>
          <p:nvPr/>
        </p:nvPicPr>
        <p:blipFill>
          <a:blip r:embed="rId4"/>
          <a:stretch>
            <a:fillRect/>
          </a:stretch>
        </p:blipFill>
        <p:spPr>
          <a:xfrm>
            <a:off x="761976" y="1894562"/>
            <a:ext cx="6337300" cy="1549400"/>
          </a:xfrm>
          <a:prstGeom prst="rect">
            <a:avLst/>
          </a:prstGeom>
        </p:spPr>
      </p:pic>
      <p:pic>
        <p:nvPicPr>
          <p:cNvPr id="10" name="Picture 9"/>
          <p:cNvPicPr>
            <a:picLocks noChangeAspect="1"/>
          </p:cNvPicPr>
          <p:nvPr/>
        </p:nvPicPr>
        <p:blipFill>
          <a:blip r:embed="rId5"/>
          <a:stretch>
            <a:fillRect/>
          </a:stretch>
        </p:blipFill>
        <p:spPr>
          <a:xfrm>
            <a:off x="5948543" y="3074517"/>
            <a:ext cx="2566807" cy="589267"/>
          </a:xfrm>
          <a:prstGeom prst="rect">
            <a:avLst/>
          </a:prstGeom>
        </p:spPr>
      </p:pic>
      <p:pic>
        <p:nvPicPr>
          <p:cNvPr id="5" name="Picture 4">
            <a:extLst>
              <a:ext uri="{FF2B5EF4-FFF2-40B4-BE49-F238E27FC236}">
                <a16:creationId xmlns:a16="http://schemas.microsoft.com/office/drawing/2014/main" id="{B8F3B3D1-D4BE-844D-ACC9-43A144ABF2CE}"/>
              </a:ext>
            </a:extLst>
          </p:cNvPr>
          <p:cNvPicPr>
            <a:picLocks noChangeAspect="1"/>
          </p:cNvPicPr>
          <p:nvPr/>
        </p:nvPicPr>
        <p:blipFill>
          <a:blip r:embed="rId6"/>
          <a:stretch>
            <a:fillRect/>
          </a:stretch>
        </p:blipFill>
        <p:spPr>
          <a:xfrm>
            <a:off x="717837" y="3709517"/>
            <a:ext cx="6032500" cy="1828800"/>
          </a:xfrm>
          <a:prstGeom prst="rect">
            <a:avLst/>
          </a:prstGeom>
        </p:spPr>
      </p:pic>
    </p:spTree>
    <p:extLst>
      <p:ext uri="{BB962C8B-B14F-4D97-AF65-F5344CB8AC3E}">
        <p14:creationId xmlns:p14="http://schemas.microsoft.com/office/powerpoint/2010/main" val="231240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Adding an Explanatory Variable to the Model (Continued)</a:t>
            </a:r>
          </a:p>
        </p:txBody>
      </p:sp>
      <p:sp>
        <p:nvSpPr>
          <p:cNvPr id="3" name="Subtitle 2"/>
          <p:cNvSpPr>
            <a:spLocks noGrp="1"/>
          </p:cNvSpPr>
          <p:nvPr>
            <p:ph type="subTitle" idx="1"/>
          </p:nvPr>
        </p:nvSpPr>
        <p:spPr/>
        <p:txBody>
          <a:bodyPr/>
          <a:lstStyle/>
          <a:p>
            <a:r>
              <a:rPr lang="en-US" dirty="0"/>
              <a:t>Psych 100A Spring 2019</a:t>
            </a:r>
          </a:p>
          <a:p>
            <a:r>
              <a:rPr lang="en-US" dirty="0"/>
              <a:t>Prof. Jim Stigler</a:t>
            </a:r>
          </a:p>
        </p:txBody>
      </p:sp>
    </p:spTree>
    <p:extLst>
      <p:ext uri="{BB962C8B-B14F-4D97-AF65-F5344CB8AC3E}">
        <p14:creationId xmlns:p14="http://schemas.microsoft.com/office/powerpoint/2010/main" val="68880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5395"/>
            <a:ext cx="7886700" cy="1325563"/>
          </a:xfrm>
        </p:spPr>
        <p:txBody>
          <a:bodyPr/>
          <a:lstStyle/>
          <a:p>
            <a:r>
              <a:rPr lang="en-US" dirty="0"/>
              <a:t>spoon2.difference by Respect</a:t>
            </a:r>
          </a:p>
        </p:txBody>
      </p:sp>
      <p:pic>
        <p:nvPicPr>
          <p:cNvPr id="5" name="Picture 4"/>
          <p:cNvPicPr>
            <a:picLocks noChangeAspect="1"/>
          </p:cNvPicPr>
          <p:nvPr/>
        </p:nvPicPr>
        <p:blipFill>
          <a:blip r:embed="rId3"/>
          <a:stretch>
            <a:fillRect/>
          </a:stretch>
        </p:blipFill>
        <p:spPr>
          <a:xfrm>
            <a:off x="1524003" y="1836021"/>
            <a:ext cx="6095993" cy="376176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DBBA81-BF44-F546-B5E4-7606FB3B3D70}"/>
                  </a:ext>
                </a:extLst>
              </p:cNvPr>
              <p:cNvSpPr txBox="1"/>
              <p:nvPr/>
            </p:nvSpPr>
            <p:spPr>
              <a:xfrm>
                <a:off x="2898511" y="1931811"/>
                <a:ext cx="4231758" cy="646331"/>
              </a:xfrm>
              <a:prstGeom prst="rect">
                <a:avLst/>
              </a:prstGeom>
              <a:solidFill>
                <a:schemeClr val="accent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𝑌</m:t>
                          </m:r>
                        </m:e>
                        <m:sub>
                          <m:r>
                            <a:rPr lang="en-US" sz="3600" b="0" i="1" smtClean="0">
                              <a:solidFill>
                                <a:schemeClr val="bg1"/>
                              </a:solidFill>
                              <a:latin typeface="Cambria Math" panose="02040503050406030204" pitchFamily="18" charset="0"/>
                            </a:rPr>
                            <m:t>𝑖</m:t>
                          </m:r>
                        </m:sub>
                      </m:sSub>
                      <m:r>
                        <a:rPr lang="en-US" sz="3600" b="0" i="1" smtClean="0">
                          <a:solidFill>
                            <a:schemeClr val="bg1"/>
                          </a:solidFill>
                          <a:latin typeface="Cambria Math" panose="02040503050406030204" pitchFamily="18" charset="0"/>
                        </a:rPr>
                        <m:t>=</m:t>
                      </m:r>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𝑏</m:t>
                          </m:r>
                        </m:e>
                        <m:sub>
                          <m:r>
                            <a:rPr lang="en-US" sz="3600" b="0" i="1" smtClean="0">
                              <a:solidFill>
                                <a:schemeClr val="bg1"/>
                              </a:solidFill>
                              <a:latin typeface="Cambria Math" panose="02040503050406030204" pitchFamily="18" charset="0"/>
                            </a:rPr>
                            <m:t>0</m:t>
                          </m:r>
                        </m:sub>
                      </m:sSub>
                      <m:r>
                        <a:rPr lang="en-US" sz="3600" b="0" i="1" smtClean="0">
                          <a:solidFill>
                            <a:schemeClr val="bg1"/>
                          </a:solidFill>
                          <a:latin typeface="Cambria Math" panose="02040503050406030204" pitchFamily="18" charset="0"/>
                        </a:rPr>
                        <m:t>+</m:t>
                      </m:r>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𝑏</m:t>
                          </m:r>
                        </m:e>
                        <m:sub>
                          <m:r>
                            <a:rPr lang="en-US" sz="3600" b="0" i="1" smtClean="0">
                              <a:solidFill>
                                <a:schemeClr val="bg1"/>
                              </a:solidFill>
                              <a:latin typeface="Cambria Math" panose="02040503050406030204" pitchFamily="18" charset="0"/>
                            </a:rPr>
                            <m:t>1</m:t>
                          </m:r>
                        </m:sub>
                      </m:sSub>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𝑋</m:t>
                          </m:r>
                        </m:e>
                        <m:sub>
                          <m:r>
                            <a:rPr lang="en-US" sz="3600" b="0" i="1" smtClean="0">
                              <a:solidFill>
                                <a:schemeClr val="bg1"/>
                              </a:solidFill>
                              <a:latin typeface="Cambria Math" panose="02040503050406030204" pitchFamily="18" charset="0"/>
                            </a:rPr>
                            <m:t>𝑖</m:t>
                          </m:r>
                        </m:sub>
                      </m:sSub>
                      <m:r>
                        <a:rPr lang="en-US" sz="3600" b="0" i="1" smtClean="0">
                          <a:solidFill>
                            <a:schemeClr val="bg1"/>
                          </a:solidFill>
                          <a:latin typeface="Cambria Math" panose="02040503050406030204" pitchFamily="18" charset="0"/>
                        </a:rPr>
                        <m:t>+</m:t>
                      </m:r>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𝑒</m:t>
                          </m:r>
                        </m:e>
                        <m:sub>
                          <m:r>
                            <a:rPr lang="en-US" sz="3600" b="0" i="1" smtClean="0">
                              <a:solidFill>
                                <a:schemeClr val="bg1"/>
                              </a:solidFill>
                              <a:latin typeface="Cambria Math" panose="02040503050406030204" pitchFamily="18" charset="0"/>
                            </a:rPr>
                            <m:t>𝑖</m:t>
                          </m:r>
                        </m:sub>
                      </m:sSub>
                    </m:oMath>
                  </m:oMathPara>
                </a14:m>
                <a:endParaRPr lang="en-US" sz="3600" dirty="0">
                  <a:solidFill>
                    <a:schemeClr val="bg1"/>
                  </a:solidFill>
                </a:endParaRPr>
              </a:p>
            </p:txBody>
          </p:sp>
        </mc:Choice>
        <mc:Fallback xmlns="">
          <p:sp>
            <p:nvSpPr>
              <p:cNvPr id="3" name="TextBox 2">
                <a:extLst>
                  <a:ext uri="{FF2B5EF4-FFF2-40B4-BE49-F238E27FC236}">
                    <a16:creationId xmlns:a16="http://schemas.microsoft.com/office/drawing/2014/main" id="{E5DBBA81-BF44-F546-B5E4-7606FB3B3D70}"/>
                  </a:ext>
                </a:extLst>
              </p:cNvPr>
              <p:cNvSpPr txBox="1">
                <a:spLocks noRot="1" noChangeAspect="1" noMove="1" noResize="1" noEditPoints="1" noAdjustHandles="1" noChangeArrowheads="1" noChangeShapeType="1" noTextEdit="1"/>
              </p:cNvSpPr>
              <p:nvPr/>
            </p:nvSpPr>
            <p:spPr>
              <a:xfrm>
                <a:off x="2898511" y="1931811"/>
                <a:ext cx="4231758" cy="646331"/>
              </a:xfrm>
              <a:prstGeom prst="rect">
                <a:avLst/>
              </a:prstGeom>
              <a:blipFill>
                <a:blip r:embed="rId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FDB32A-9A88-C146-BD5E-0CCA902D40EB}"/>
                  </a:ext>
                </a:extLst>
              </p:cNvPr>
              <p:cNvSpPr txBox="1"/>
              <p:nvPr/>
            </p:nvSpPr>
            <p:spPr>
              <a:xfrm>
                <a:off x="1055850" y="5597789"/>
                <a:ext cx="7032297" cy="646331"/>
              </a:xfrm>
              <a:prstGeom prst="rect">
                <a:avLst/>
              </a:prstGeom>
              <a:solidFill>
                <a:schemeClr val="accent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𝑌</m:t>
                          </m:r>
                        </m:e>
                        <m:sub>
                          <m:r>
                            <a:rPr lang="en-US" sz="3600" b="0" i="1" smtClean="0">
                              <a:solidFill>
                                <a:schemeClr val="bg1"/>
                              </a:solidFill>
                              <a:latin typeface="Cambria Math" panose="02040503050406030204" pitchFamily="18" charset="0"/>
                            </a:rPr>
                            <m:t>𝑖</m:t>
                          </m:r>
                        </m:sub>
                      </m:sSub>
                      <m:r>
                        <a:rPr lang="en-US" sz="3600" b="0" i="1" smtClean="0">
                          <a:solidFill>
                            <a:schemeClr val="bg1"/>
                          </a:solidFill>
                          <a:latin typeface="Cambria Math" panose="02040503050406030204" pitchFamily="18" charset="0"/>
                        </a:rPr>
                        <m:t>=.138+.088∗</m:t>
                      </m:r>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𝑅𝑒𝑠𝑝𝑒𝑐𝑡</m:t>
                          </m:r>
                        </m:e>
                        <m:sub>
                          <m:r>
                            <a:rPr lang="en-US" sz="3600" b="0" i="1" smtClean="0">
                              <a:solidFill>
                                <a:schemeClr val="bg1"/>
                              </a:solidFill>
                              <a:latin typeface="Cambria Math" panose="02040503050406030204" pitchFamily="18" charset="0"/>
                            </a:rPr>
                            <m:t>𝑖</m:t>
                          </m:r>
                        </m:sub>
                      </m:sSub>
                      <m:r>
                        <a:rPr lang="en-US" sz="3600" b="0" i="1" smtClean="0">
                          <a:solidFill>
                            <a:schemeClr val="bg1"/>
                          </a:solidFill>
                          <a:latin typeface="Cambria Math" panose="02040503050406030204" pitchFamily="18" charset="0"/>
                        </a:rPr>
                        <m:t>+</m:t>
                      </m:r>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𝑒</m:t>
                          </m:r>
                        </m:e>
                        <m:sub>
                          <m:r>
                            <a:rPr lang="en-US" sz="3600" b="0" i="1" smtClean="0">
                              <a:solidFill>
                                <a:schemeClr val="bg1"/>
                              </a:solidFill>
                              <a:latin typeface="Cambria Math" panose="02040503050406030204" pitchFamily="18" charset="0"/>
                            </a:rPr>
                            <m:t>𝑖</m:t>
                          </m:r>
                        </m:sub>
                      </m:sSub>
                    </m:oMath>
                  </m:oMathPara>
                </a14:m>
                <a:endParaRPr lang="en-US" sz="3600" dirty="0">
                  <a:solidFill>
                    <a:schemeClr val="bg1"/>
                  </a:solidFill>
                </a:endParaRPr>
              </a:p>
            </p:txBody>
          </p:sp>
        </mc:Choice>
        <mc:Fallback xmlns="">
          <p:sp>
            <p:nvSpPr>
              <p:cNvPr id="7" name="TextBox 6">
                <a:extLst>
                  <a:ext uri="{FF2B5EF4-FFF2-40B4-BE49-F238E27FC236}">
                    <a16:creationId xmlns:a16="http://schemas.microsoft.com/office/drawing/2014/main" id="{FDFDB32A-9A88-C146-BD5E-0CCA902D40EB}"/>
                  </a:ext>
                </a:extLst>
              </p:cNvPr>
              <p:cNvSpPr txBox="1">
                <a:spLocks noRot="1" noChangeAspect="1" noMove="1" noResize="1" noEditPoints="1" noAdjustHandles="1" noChangeArrowheads="1" noChangeShapeType="1" noTextEdit="1"/>
              </p:cNvSpPr>
              <p:nvPr/>
            </p:nvSpPr>
            <p:spPr>
              <a:xfrm>
                <a:off x="1055850" y="5597789"/>
                <a:ext cx="7032297" cy="646331"/>
              </a:xfrm>
              <a:prstGeom prst="rect">
                <a:avLst/>
              </a:prstGeom>
              <a:blipFill>
                <a:blip r:embed="rId5"/>
                <a:stretch>
                  <a:fillRect b="-21154"/>
                </a:stretch>
              </a:blipFill>
            </p:spPr>
            <p:txBody>
              <a:bodyPr/>
              <a:lstStyle/>
              <a:p>
                <a:r>
                  <a:rPr lang="en-US">
                    <a:noFill/>
                  </a:rPr>
                  <a:t> </a:t>
                </a:r>
              </a:p>
            </p:txBody>
          </p:sp>
        </mc:Fallback>
      </mc:AlternateContent>
    </p:spTree>
    <p:extLst>
      <p:ext uri="{BB962C8B-B14F-4D97-AF65-F5344CB8AC3E}">
        <p14:creationId xmlns:p14="http://schemas.microsoft.com/office/powerpoint/2010/main" val="152448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5395"/>
            <a:ext cx="7886700" cy="1325563"/>
          </a:xfrm>
        </p:spPr>
        <p:txBody>
          <a:bodyPr/>
          <a:lstStyle/>
          <a:p>
            <a:r>
              <a:rPr lang="en-US" dirty="0"/>
              <a:t>Using the Model to Make Predictions</a:t>
            </a:r>
          </a:p>
        </p:txBody>
      </p:sp>
      <p:pic>
        <p:nvPicPr>
          <p:cNvPr id="5" name="Picture 4"/>
          <p:cNvPicPr>
            <a:picLocks noChangeAspect="1"/>
          </p:cNvPicPr>
          <p:nvPr/>
        </p:nvPicPr>
        <p:blipFill>
          <a:blip r:embed="rId3"/>
          <a:stretch>
            <a:fillRect/>
          </a:stretch>
        </p:blipFill>
        <p:spPr>
          <a:xfrm>
            <a:off x="4460725" y="1410719"/>
            <a:ext cx="4054625" cy="250206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FDB32A-9A88-C146-BD5E-0CCA902D40EB}"/>
                  </a:ext>
                </a:extLst>
              </p:cNvPr>
              <p:cNvSpPr txBox="1"/>
              <p:nvPr/>
            </p:nvSpPr>
            <p:spPr>
              <a:xfrm>
                <a:off x="1055851" y="4176838"/>
                <a:ext cx="7032297" cy="646331"/>
              </a:xfrm>
              <a:prstGeom prst="rect">
                <a:avLst/>
              </a:prstGeom>
              <a:solidFill>
                <a:schemeClr val="accent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𝑌</m:t>
                          </m:r>
                        </m:e>
                        <m:sub>
                          <m:r>
                            <a:rPr lang="en-US" sz="3600" b="0" i="1" smtClean="0">
                              <a:solidFill>
                                <a:schemeClr val="bg1"/>
                              </a:solidFill>
                              <a:latin typeface="Cambria Math" panose="02040503050406030204" pitchFamily="18" charset="0"/>
                            </a:rPr>
                            <m:t>𝑖</m:t>
                          </m:r>
                        </m:sub>
                      </m:sSub>
                      <m:r>
                        <a:rPr lang="en-US" sz="3600" b="0" i="1" smtClean="0">
                          <a:solidFill>
                            <a:schemeClr val="bg1"/>
                          </a:solidFill>
                          <a:latin typeface="Cambria Math" panose="02040503050406030204" pitchFamily="18" charset="0"/>
                        </a:rPr>
                        <m:t>=.138+.088∗</m:t>
                      </m:r>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𝑅𝑒𝑠𝑝𝑒𝑐𝑡</m:t>
                          </m:r>
                        </m:e>
                        <m:sub>
                          <m:r>
                            <a:rPr lang="en-US" sz="3600" b="0" i="1" smtClean="0">
                              <a:solidFill>
                                <a:schemeClr val="bg1"/>
                              </a:solidFill>
                              <a:latin typeface="Cambria Math" panose="02040503050406030204" pitchFamily="18" charset="0"/>
                            </a:rPr>
                            <m:t>𝑖</m:t>
                          </m:r>
                        </m:sub>
                      </m:sSub>
                      <m:r>
                        <a:rPr lang="en-US" sz="3600" b="0" i="1" smtClean="0">
                          <a:solidFill>
                            <a:schemeClr val="bg1"/>
                          </a:solidFill>
                          <a:latin typeface="Cambria Math" panose="02040503050406030204" pitchFamily="18" charset="0"/>
                        </a:rPr>
                        <m:t>+</m:t>
                      </m:r>
                      <m:sSub>
                        <m:sSubPr>
                          <m:ctrlPr>
                            <a:rPr lang="en-US" sz="3600" b="0" i="1" smtClean="0">
                              <a:solidFill>
                                <a:schemeClr val="bg1"/>
                              </a:solidFill>
                              <a:latin typeface="Cambria Math" panose="02040503050406030204" pitchFamily="18" charset="0"/>
                            </a:rPr>
                          </m:ctrlPr>
                        </m:sSubPr>
                        <m:e>
                          <m:r>
                            <a:rPr lang="en-US" sz="3600" b="0" i="1" smtClean="0">
                              <a:solidFill>
                                <a:schemeClr val="bg1"/>
                              </a:solidFill>
                              <a:latin typeface="Cambria Math" panose="02040503050406030204" pitchFamily="18" charset="0"/>
                            </a:rPr>
                            <m:t>𝑒</m:t>
                          </m:r>
                        </m:e>
                        <m:sub>
                          <m:r>
                            <a:rPr lang="en-US" sz="3600" b="0" i="1" smtClean="0">
                              <a:solidFill>
                                <a:schemeClr val="bg1"/>
                              </a:solidFill>
                              <a:latin typeface="Cambria Math" panose="02040503050406030204" pitchFamily="18" charset="0"/>
                            </a:rPr>
                            <m:t>𝑖</m:t>
                          </m:r>
                        </m:sub>
                      </m:sSub>
                    </m:oMath>
                  </m:oMathPara>
                </a14:m>
                <a:endParaRPr lang="en-US" sz="3600" dirty="0">
                  <a:solidFill>
                    <a:schemeClr val="bg1"/>
                  </a:solidFill>
                </a:endParaRPr>
              </a:p>
            </p:txBody>
          </p:sp>
        </mc:Choice>
        <mc:Fallback xmlns="">
          <p:sp>
            <p:nvSpPr>
              <p:cNvPr id="7" name="TextBox 6">
                <a:extLst>
                  <a:ext uri="{FF2B5EF4-FFF2-40B4-BE49-F238E27FC236}">
                    <a16:creationId xmlns:a16="http://schemas.microsoft.com/office/drawing/2014/main" id="{FDFDB32A-9A88-C146-BD5E-0CCA902D40EB}"/>
                  </a:ext>
                </a:extLst>
              </p:cNvPr>
              <p:cNvSpPr txBox="1">
                <a:spLocks noRot="1" noChangeAspect="1" noMove="1" noResize="1" noEditPoints="1" noAdjustHandles="1" noChangeArrowheads="1" noChangeShapeType="1" noTextEdit="1"/>
              </p:cNvSpPr>
              <p:nvPr/>
            </p:nvSpPr>
            <p:spPr>
              <a:xfrm>
                <a:off x="1055851" y="4176838"/>
                <a:ext cx="7032297" cy="646331"/>
              </a:xfrm>
              <a:prstGeom prst="rect">
                <a:avLst/>
              </a:prstGeom>
              <a:blipFill>
                <a:blip r:embed="rId4"/>
                <a:stretch>
                  <a:fillRect b="-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F4602-BF0D-B843-A85D-01AC406F395C}"/>
                  </a:ext>
                </a:extLst>
              </p:cNvPr>
              <p:cNvSpPr txBox="1"/>
              <p:nvPr/>
            </p:nvSpPr>
            <p:spPr>
              <a:xfrm>
                <a:off x="1055851" y="5116581"/>
                <a:ext cx="7032297" cy="661400"/>
              </a:xfrm>
              <a:prstGeom prst="rect">
                <a:avLst/>
              </a:prstGeom>
              <a:solidFill>
                <a:schemeClr val="accent2"/>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dirty="0" smtClean="0">
                              <a:solidFill>
                                <a:schemeClr val="bg1"/>
                              </a:solidFill>
                              <a:latin typeface="Cambria Math" panose="02040503050406030204" pitchFamily="18" charset="0"/>
                            </a:rPr>
                          </m:ctrlPr>
                        </m:sSubPr>
                        <m:e>
                          <m:acc>
                            <m:accPr>
                              <m:chr m:val="̂"/>
                              <m:ctrlPr>
                                <a:rPr lang="en-US" sz="3600" b="0" i="1" dirty="0" smtClean="0">
                                  <a:solidFill>
                                    <a:schemeClr val="bg1"/>
                                  </a:solidFill>
                                  <a:latin typeface="Cambria Math" panose="02040503050406030204" pitchFamily="18" charset="0"/>
                                </a:rPr>
                              </m:ctrlPr>
                            </m:accPr>
                            <m:e>
                              <m:r>
                                <a:rPr lang="en-US" sz="3600" b="0" i="1" dirty="0" smtClean="0">
                                  <a:solidFill>
                                    <a:schemeClr val="bg1"/>
                                  </a:solidFill>
                                  <a:latin typeface="Cambria Math" panose="02040503050406030204" pitchFamily="18" charset="0"/>
                                </a:rPr>
                                <m:t>𝑌</m:t>
                              </m:r>
                            </m:e>
                          </m:acc>
                        </m:e>
                        <m:sub>
                          <m:r>
                            <a:rPr lang="en-US" sz="3600" b="0" i="1" dirty="0" smtClean="0">
                              <a:solidFill>
                                <a:schemeClr val="bg1"/>
                              </a:solidFill>
                              <a:latin typeface="Cambria Math" panose="02040503050406030204" pitchFamily="18" charset="0"/>
                            </a:rPr>
                            <m:t>𝑖</m:t>
                          </m:r>
                        </m:sub>
                      </m:sSub>
                      <m:r>
                        <a:rPr lang="en-US" sz="3600" b="0" i="1" dirty="0" smtClean="0">
                          <a:solidFill>
                            <a:schemeClr val="bg1"/>
                          </a:solidFill>
                          <a:latin typeface="Cambria Math" panose="02040503050406030204" pitchFamily="18" charset="0"/>
                        </a:rPr>
                        <m:t>=.138+.088∗</m:t>
                      </m:r>
                      <m:sSub>
                        <m:sSubPr>
                          <m:ctrlPr>
                            <a:rPr lang="en-US" sz="3600" b="0" i="1" dirty="0" smtClean="0">
                              <a:solidFill>
                                <a:schemeClr val="bg1"/>
                              </a:solidFill>
                              <a:latin typeface="Cambria Math" panose="02040503050406030204" pitchFamily="18" charset="0"/>
                            </a:rPr>
                          </m:ctrlPr>
                        </m:sSubPr>
                        <m:e>
                          <m:r>
                            <a:rPr lang="en-US" sz="3600" b="0" i="1" dirty="0" smtClean="0">
                              <a:solidFill>
                                <a:schemeClr val="bg1"/>
                              </a:solidFill>
                              <a:latin typeface="Cambria Math" panose="02040503050406030204" pitchFamily="18" charset="0"/>
                            </a:rPr>
                            <m:t>𝑅𝑒𝑠𝑝𝑒𝑐𝑡</m:t>
                          </m:r>
                        </m:e>
                        <m:sub>
                          <m:r>
                            <a:rPr lang="en-US" sz="3600" b="0" i="1" dirty="0" smtClean="0">
                              <a:solidFill>
                                <a:schemeClr val="bg1"/>
                              </a:solidFill>
                              <a:latin typeface="Cambria Math" panose="02040503050406030204" pitchFamily="18" charset="0"/>
                            </a:rPr>
                            <m:t>𝑖</m:t>
                          </m:r>
                        </m:sub>
                      </m:sSub>
                    </m:oMath>
                  </m:oMathPara>
                </a14:m>
                <a:endParaRPr lang="en-US" sz="3600" dirty="0">
                  <a:solidFill>
                    <a:schemeClr val="bg1"/>
                  </a:solidFill>
                </a:endParaRPr>
              </a:p>
            </p:txBody>
          </p:sp>
        </mc:Choice>
        <mc:Fallback xmlns="">
          <p:sp>
            <p:nvSpPr>
              <p:cNvPr id="6" name="TextBox 5">
                <a:extLst>
                  <a:ext uri="{FF2B5EF4-FFF2-40B4-BE49-F238E27FC236}">
                    <a16:creationId xmlns:a16="http://schemas.microsoft.com/office/drawing/2014/main" id="{D27F4602-BF0D-B843-A85D-01AC406F395C}"/>
                  </a:ext>
                </a:extLst>
              </p:cNvPr>
              <p:cNvSpPr txBox="1">
                <a:spLocks noRot="1" noChangeAspect="1" noMove="1" noResize="1" noEditPoints="1" noAdjustHandles="1" noChangeArrowheads="1" noChangeShapeType="1" noTextEdit="1"/>
              </p:cNvSpPr>
              <p:nvPr/>
            </p:nvSpPr>
            <p:spPr>
              <a:xfrm>
                <a:off x="1055851" y="5116581"/>
                <a:ext cx="7032297" cy="661400"/>
              </a:xfrm>
              <a:prstGeom prst="rect">
                <a:avLst/>
              </a:prstGeom>
              <a:blipFill>
                <a:blip r:embed="rId5"/>
                <a:stretch>
                  <a:fillRect t="-5660" b="-20755"/>
                </a:stretch>
              </a:blipFill>
            </p:spPr>
            <p:txBody>
              <a:bodyPr/>
              <a:lstStyle/>
              <a:p>
                <a:r>
                  <a:rPr lang="en-US">
                    <a:noFill/>
                  </a:rPr>
                  <a:t> </a:t>
                </a:r>
              </a:p>
            </p:txBody>
          </p:sp>
        </mc:Fallback>
      </mc:AlternateContent>
    </p:spTree>
    <p:extLst>
      <p:ext uri="{BB962C8B-B14F-4D97-AF65-F5344CB8AC3E}">
        <p14:creationId xmlns:p14="http://schemas.microsoft.com/office/powerpoint/2010/main" val="412270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As the researcher, which parameter are we most interested in? </a:t>
            </a:r>
          </a:p>
        </p:txBody>
      </p:sp>
      <p:sp>
        <p:nvSpPr>
          <p:cNvPr id="6" name="Rectangle 5"/>
          <p:cNvSpPr/>
          <p:nvPr/>
        </p:nvSpPr>
        <p:spPr>
          <a:xfrm>
            <a:off x="4277483" y="2461977"/>
            <a:ext cx="1277608" cy="1077218"/>
          </a:xfrm>
          <a:prstGeom prst="rect">
            <a:avLst/>
          </a:prstGeom>
        </p:spPr>
        <p:txBody>
          <a:bodyPr wrap="square">
            <a:spAutoFit/>
          </a:bodyPr>
          <a:lstStyle/>
          <a:p>
            <a:r>
              <a:rPr lang="en-US" sz="3200" b="1" dirty="0">
                <a:solidFill>
                  <a:schemeClr val="accent2"/>
                </a:solidFill>
              </a:rPr>
              <a:t>Empty</a:t>
            </a:r>
          </a:p>
          <a:p>
            <a:r>
              <a:rPr lang="en-US" sz="3200" b="1" dirty="0">
                <a:solidFill>
                  <a:schemeClr val="accent2"/>
                </a:solidFill>
              </a:rPr>
              <a:t>Model</a:t>
            </a:r>
            <a:endParaRPr lang="en-US" sz="2000" b="1" i="1" dirty="0"/>
          </a:p>
        </p:txBody>
      </p:sp>
      <p:sp>
        <p:nvSpPr>
          <p:cNvPr id="8" name="Rectangle 7"/>
          <p:cNvSpPr/>
          <p:nvPr/>
        </p:nvSpPr>
        <p:spPr>
          <a:xfrm>
            <a:off x="5929382" y="3929158"/>
            <a:ext cx="1277608" cy="1569660"/>
          </a:xfrm>
          <a:prstGeom prst="rect">
            <a:avLst/>
          </a:prstGeom>
        </p:spPr>
        <p:txBody>
          <a:bodyPr wrap="square">
            <a:spAutoFit/>
          </a:bodyPr>
          <a:lstStyle/>
          <a:p>
            <a:r>
              <a:rPr lang="en-US" sz="3200" b="1" dirty="0">
                <a:solidFill>
                  <a:schemeClr val="accent2"/>
                </a:solidFill>
              </a:rPr>
              <a:t>Two-Group</a:t>
            </a:r>
          </a:p>
          <a:p>
            <a:r>
              <a:rPr lang="en-US" sz="3200" b="1" dirty="0">
                <a:solidFill>
                  <a:schemeClr val="accent2"/>
                </a:solidFill>
              </a:rPr>
              <a:t>Model</a:t>
            </a:r>
            <a:endParaRPr lang="en-US" sz="2000" b="1" i="1" dirty="0"/>
          </a:p>
        </p:txBody>
      </p:sp>
      <p:pic>
        <p:nvPicPr>
          <p:cNvPr id="12" name="Picture 11">
            <a:extLst>
              <a:ext uri="{FF2B5EF4-FFF2-40B4-BE49-F238E27FC236}">
                <a16:creationId xmlns:a16="http://schemas.microsoft.com/office/drawing/2014/main" id="{226F1D73-0130-654B-AA6D-A05532977AAD}"/>
              </a:ext>
            </a:extLst>
          </p:cNvPr>
          <p:cNvPicPr>
            <a:picLocks noChangeAspect="1"/>
          </p:cNvPicPr>
          <p:nvPr/>
        </p:nvPicPr>
        <p:blipFill>
          <a:blip r:embed="rId3"/>
          <a:stretch>
            <a:fillRect/>
          </a:stretch>
        </p:blipFill>
        <p:spPr>
          <a:xfrm>
            <a:off x="4687687" y="5647482"/>
            <a:ext cx="457200" cy="482600"/>
          </a:xfrm>
          <a:prstGeom prst="rect">
            <a:avLst/>
          </a:prstGeom>
        </p:spPr>
      </p:pic>
      <p:sp>
        <p:nvSpPr>
          <p:cNvPr id="3" name="Down Arrow 2">
            <a:extLst>
              <a:ext uri="{FF2B5EF4-FFF2-40B4-BE49-F238E27FC236}">
                <a16:creationId xmlns:a16="http://schemas.microsoft.com/office/drawing/2014/main" id="{21FB252E-B73A-1A4D-8B12-9A34DFD9B31F}"/>
              </a:ext>
            </a:extLst>
          </p:cNvPr>
          <p:cNvSpPr/>
          <p:nvPr/>
        </p:nvSpPr>
        <p:spPr>
          <a:xfrm>
            <a:off x="2702859" y="2312894"/>
            <a:ext cx="309282" cy="466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7CCE314C-38F3-D540-B46E-0E23C5F59021}"/>
              </a:ext>
            </a:extLst>
          </p:cNvPr>
          <p:cNvSpPr/>
          <p:nvPr/>
        </p:nvSpPr>
        <p:spPr>
          <a:xfrm>
            <a:off x="3715080" y="3991740"/>
            <a:ext cx="309282" cy="466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A20518A5-0122-3F44-BC34-B52A2F48CEA9}"/>
              </a:ext>
            </a:extLst>
          </p:cNvPr>
          <p:cNvSpPr/>
          <p:nvPr/>
        </p:nvSpPr>
        <p:spPr>
          <a:xfrm>
            <a:off x="2700618" y="3991740"/>
            <a:ext cx="309282" cy="466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6E415B-E421-C645-AF86-8447D9536B2E}"/>
                  </a:ext>
                </a:extLst>
              </p:cNvPr>
              <p:cNvSpPr txBox="1"/>
              <p:nvPr/>
            </p:nvSpPr>
            <p:spPr>
              <a:xfrm>
                <a:off x="1492876" y="4470377"/>
                <a:ext cx="423175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rPr>
                            <m:t>𝑌</m:t>
                          </m:r>
                        </m:e>
                        <m:sub>
                          <m:r>
                            <a:rPr lang="en-US" sz="3600" b="0" i="1" smtClean="0">
                              <a:solidFill>
                                <a:schemeClr val="tx2"/>
                              </a:solidFill>
                              <a:latin typeface="Cambria Math" panose="02040503050406030204" pitchFamily="18" charset="0"/>
                            </a:rPr>
                            <m:t>𝑖</m:t>
                          </m:r>
                        </m:sub>
                      </m:sSub>
                      <m:r>
                        <a:rPr lang="en-US" sz="3600" b="0" i="1" smtClean="0">
                          <a:solidFill>
                            <a:schemeClr val="tx2"/>
                          </a:solidFill>
                          <a:latin typeface="Cambria Math" panose="02040503050406030204" pitchFamily="18" charset="0"/>
                        </a:rPr>
                        <m:t>=</m:t>
                      </m:r>
                      <m:sSub>
                        <m:sSubPr>
                          <m:ctrlPr>
                            <a:rPr lang="en-US" sz="3600" b="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ea typeface="Cambria Math" panose="02040503050406030204" pitchFamily="18" charset="0"/>
                            </a:rPr>
                            <m:t>𝛽</m:t>
                          </m:r>
                        </m:e>
                        <m:sub>
                          <m:r>
                            <a:rPr lang="en-US" sz="3600" b="0" i="1" smtClean="0">
                              <a:solidFill>
                                <a:schemeClr val="tx2"/>
                              </a:solidFill>
                              <a:latin typeface="Cambria Math" panose="02040503050406030204" pitchFamily="18" charset="0"/>
                            </a:rPr>
                            <m:t>0</m:t>
                          </m:r>
                        </m:sub>
                      </m:sSub>
                      <m:r>
                        <a:rPr lang="en-US" sz="3600" b="0" i="1" smtClean="0">
                          <a:solidFill>
                            <a:schemeClr val="tx2"/>
                          </a:solidFill>
                          <a:latin typeface="Cambria Math" panose="02040503050406030204" pitchFamily="18" charset="0"/>
                        </a:rPr>
                        <m:t>+</m:t>
                      </m:r>
                      <m:sSub>
                        <m:sSubPr>
                          <m:ctrlPr>
                            <a:rPr lang="en-US" sz="3600" b="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ea typeface="Cambria Math" panose="02040503050406030204" pitchFamily="18" charset="0"/>
                            </a:rPr>
                            <m:t>𝛽</m:t>
                          </m:r>
                        </m:e>
                        <m:sub>
                          <m:r>
                            <a:rPr lang="en-US" sz="3600" b="0" i="1" smtClean="0">
                              <a:solidFill>
                                <a:schemeClr val="tx2"/>
                              </a:solidFill>
                              <a:latin typeface="Cambria Math" panose="02040503050406030204" pitchFamily="18" charset="0"/>
                            </a:rPr>
                            <m:t>1</m:t>
                          </m:r>
                        </m:sub>
                      </m:sSub>
                      <m:sSub>
                        <m:sSubPr>
                          <m:ctrlPr>
                            <a:rPr lang="en-US" sz="3600" b="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rPr>
                            <m:t>𝑋</m:t>
                          </m:r>
                        </m:e>
                        <m:sub>
                          <m:r>
                            <a:rPr lang="en-US" sz="3600" b="0" i="1" smtClean="0">
                              <a:solidFill>
                                <a:schemeClr val="tx2"/>
                              </a:solidFill>
                              <a:latin typeface="Cambria Math" panose="02040503050406030204" pitchFamily="18" charset="0"/>
                            </a:rPr>
                            <m:t>𝑖</m:t>
                          </m:r>
                        </m:sub>
                      </m:sSub>
                      <m:r>
                        <a:rPr lang="en-US" sz="3600" b="0" i="1" smtClean="0">
                          <a:solidFill>
                            <a:schemeClr val="tx2"/>
                          </a:solidFill>
                          <a:latin typeface="Cambria Math" panose="02040503050406030204" pitchFamily="18" charset="0"/>
                        </a:rPr>
                        <m:t>+</m:t>
                      </m:r>
                      <m:sSub>
                        <m:sSubPr>
                          <m:ctrlPr>
                            <a:rPr lang="en-US" sz="3600" b="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ea typeface="Cambria Math" panose="02040503050406030204" pitchFamily="18" charset="0"/>
                            </a:rPr>
                            <m:t>𝜀</m:t>
                          </m:r>
                        </m:e>
                        <m:sub>
                          <m:r>
                            <a:rPr lang="en-US" sz="3600" b="0" i="1" smtClean="0">
                              <a:solidFill>
                                <a:schemeClr val="tx2"/>
                              </a:solidFill>
                              <a:latin typeface="Cambria Math" panose="02040503050406030204" pitchFamily="18" charset="0"/>
                            </a:rPr>
                            <m:t>𝑖</m:t>
                          </m:r>
                        </m:sub>
                      </m:sSub>
                    </m:oMath>
                  </m:oMathPara>
                </a14:m>
                <a:endParaRPr lang="en-US" sz="3600" dirty="0">
                  <a:solidFill>
                    <a:schemeClr val="tx2"/>
                  </a:solidFill>
                </a:endParaRPr>
              </a:p>
            </p:txBody>
          </p:sp>
        </mc:Choice>
        <mc:Fallback xmlns="">
          <p:sp>
            <p:nvSpPr>
              <p:cNvPr id="11" name="TextBox 10">
                <a:extLst>
                  <a:ext uri="{FF2B5EF4-FFF2-40B4-BE49-F238E27FC236}">
                    <a16:creationId xmlns:a16="http://schemas.microsoft.com/office/drawing/2014/main" id="{F96E415B-E421-C645-AF86-8447D9536B2E}"/>
                  </a:ext>
                </a:extLst>
              </p:cNvPr>
              <p:cNvSpPr txBox="1">
                <a:spLocks noRot="1" noChangeAspect="1" noMove="1" noResize="1" noEditPoints="1" noAdjustHandles="1" noChangeArrowheads="1" noChangeShapeType="1" noTextEdit="1"/>
              </p:cNvSpPr>
              <p:nvPr/>
            </p:nvSpPr>
            <p:spPr>
              <a:xfrm>
                <a:off x="1492876" y="4470377"/>
                <a:ext cx="4231758" cy="646331"/>
              </a:xfrm>
              <a:prstGeom prst="rect">
                <a:avLst/>
              </a:prstGeom>
              <a:blipFill>
                <a:blip r:embed="rId4"/>
                <a:stretch>
                  <a:fillRect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4198E7-4A11-A241-8DD8-77976A0FEF64}"/>
                  </a:ext>
                </a:extLst>
              </p:cNvPr>
              <p:cNvSpPr txBox="1"/>
              <p:nvPr/>
            </p:nvSpPr>
            <p:spPr>
              <a:xfrm>
                <a:off x="739380" y="2838208"/>
                <a:ext cx="423175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rPr>
                            <m:t>𝑌</m:t>
                          </m:r>
                        </m:e>
                        <m:sub>
                          <m:r>
                            <a:rPr lang="en-US" sz="3600" b="0" i="1" smtClean="0">
                              <a:solidFill>
                                <a:schemeClr val="tx2"/>
                              </a:solidFill>
                              <a:latin typeface="Cambria Math" panose="02040503050406030204" pitchFamily="18" charset="0"/>
                            </a:rPr>
                            <m:t>𝑖</m:t>
                          </m:r>
                        </m:sub>
                      </m:sSub>
                      <m:r>
                        <a:rPr lang="en-US" sz="3600" b="0" i="1" smtClean="0">
                          <a:solidFill>
                            <a:schemeClr val="tx2"/>
                          </a:solidFill>
                          <a:latin typeface="Cambria Math" panose="02040503050406030204" pitchFamily="18" charset="0"/>
                        </a:rPr>
                        <m:t>=</m:t>
                      </m:r>
                      <m:sSub>
                        <m:sSubPr>
                          <m:ctrlPr>
                            <a:rPr lang="en-US" sz="3600" b="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ea typeface="Cambria Math" panose="02040503050406030204" pitchFamily="18" charset="0"/>
                            </a:rPr>
                            <m:t>𝛽</m:t>
                          </m:r>
                        </m:e>
                        <m:sub>
                          <m:r>
                            <a:rPr lang="en-US" sz="3600" b="0" i="1" smtClean="0">
                              <a:solidFill>
                                <a:schemeClr val="tx2"/>
                              </a:solidFill>
                              <a:latin typeface="Cambria Math" panose="02040503050406030204" pitchFamily="18" charset="0"/>
                            </a:rPr>
                            <m:t>0</m:t>
                          </m:r>
                        </m:sub>
                      </m:sSub>
                      <m:r>
                        <a:rPr lang="en-US" sz="3600" b="0" i="1" smtClean="0">
                          <a:solidFill>
                            <a:schemeClr val="tx2"/>
                          </a:solidFill>
                          <a:latin typeface="Cambria Math" panose="02040503050406030204" pitchFamily="18" charset="0"/>
                        </a:rPr>
                        <m:t>+</m:t>
                      </m:r>
                      <m:sSub>
                        <m:sSubPr>
                          <m:ctrlPr>
                            <a:rPr lang="en-US" sz="3600" b="0" i="1" smtClean="0">
                              <a:solidFill>
                                <a:schemeClr val="tx2"/>
                              </a:solidFill>
                              <a:latin typeface="Cambria Math" panose="02040503050406030204" pitchFamily="18" charset="0"/>
                            </a:rPr>
                          </m:ctrlPr>
                        </m:sSubPr>
                        <m:e>
                          <m:r>
                            <a:rPr lang="en-US" sz="3600" b="0" i="1" smtClean="0">
                              <a:solidFill>
                                <a:schemeClr val="tx2"/>
                              </a:solidFill>
                              <a:latin typeface="Cambria Math" panose="02040503050406030204" pitchFamily="18" charset="0"/>
                              <a:ea typeface="Cambria Math" panose="02040503050406030204" pitchFamily="18" charset="0"/>
                            </a:rPr>
                            <m:t>𝜀</m:t>
                          </m:r>
                        </m:e>
                        <m:sub>
                          <m:r>
                            <a:rPr lang="en-US" sz="3600" b="0" i="1" smtClean="0">
                              <a:solidFill>
                                <a:schemeClr val="tx2"/>
                              </a:solidFill>
                              <a:latin typeface="Cambria Math" panose="02040503050406030204" pitchFamily="18" charset="0"/>
                            </a:rPr>
                            <m:t>𝑖</m:t>
                          </m:r>
                        </m:sub>
                      </m:sSub>
                    </m:oMath>
                  </m:oMathPara>
                </a14:m>
                <a:endParaRPr lang="en-US" sz="3600" dirty="0">
                  <a:solidFill>
                    <a:schemeClr val="tx2"/>
                  </a:solidFill>
                </a:endParaRPr>
              </a:p>
            </p:txBody>
          </p:sp>
        </mc:Choice>
        <mc:Fallback xmlns="">
          <p:sp>
            <p:nvSpPr>
              <p:cNvPr id="15" name="TextBox 14">
                <a:extLst>
                  <a:ext uri="{FF2B5EF4-FFF2-40B4-BE49-F238E27FC236}">
                    <a16:creationId xmlns:a16="http://schemas.microsoft.com/office/drawing/2014/main" id="{A94198E7-4A11-A241-8DD8-77976A0FEF64}"/>
                  </a:ext>
                </a:extLst>
              </p:cNvPr>
              <p:cNvSpPr txBox="1">
                <a:spLocks noRot="1" noChangeAspect="1" noMove="1" noResize="1" noEditPoints="1" noAdjustHandles="1" noChangeArrowheads="1" noChangeShapeType="1" noTextEdit="1"/>
              </p:cNvSpPr>
              <p:nvPr/>
            </p:nvSpPr>
            <p:spPr>
              <a:xfrm>
                <a:off x="739380" y="2838208"/>
                <a:ext cx="4231758" cy="646331"/>
              </a:xfrm>
              <a:prstGeom prst="rect">
                <a:avLst/>
              </a:prstGeom>
              <a:blipFill>
                <a:blip r:embed="rId5"/>
                <a:stretch>
                  <a:fillRect b="-25000"/>
                </a:stretch>
              </a:blipFill>
            </p:spPr>
            <p:txBody>
              <a:bodyPr/>
              <a:lstStyle/>
              <a:p>
                <a:r>
                  <a:rPr lang="en-US">
                    <a:noFill/>
                  </a:rPr>
                  <a:t> </a:t>
                </a:r>
              </a:p>
            </p:txBody>
          </p:sp>
        </mc:Fallback>
      </mc:AlternateContent>
    </p:spTree>
    <p:extLst>
      <p:ext uri="{BB962C8B-B14F-4D97-AF65-F5344CB8AC3E}">
        <p14:creationId xmlns:p14="http://schemas.microsoft.com/office/powerpoint/2010/main" val="1003606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F71E-E678-9540-9416-4C8AC7B4BF8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12C1B5-362E-384B-8D49-EE3B451599A1}"/>
              </a:ext>
            </a:extLst>
          </p:cNvPr>
          <p:cNvSpPr>
            <a:spLocks noGrp="1"/>
          </p:cNvSpPr>
          <p:nvPr>
            <p:ph type="subTitle" idx="1"/>
          </p:nvPr>
        </p:nvSpPr>
        <p:spPr/>
        <p:txBody>
          <a:bodyPr/>
          <a:lstStyle/>
          <a:p>
            <a:endParaRPr lang="en-US"/>
          </a:p>
        </p:txBody>
      </p:sp>
      <p:pic>
        <p:nvPicPr>
          <p:cNvPr id="5" name="slide.url=https://www.polleverywhere.com/multiple_choice_polls/NMb6bJtZ9PPb5b3W3SnxR">
            <a:extLst>
              <a:ext uri="{FF2B5EF4-FFF2-40B4-BE49-F238E27FC236}">
                <a16:creationId xmlns:a16="http://schemas.microsoft.com/office/drawing/2014/main" id="{A330F692-9F13-0A4C-B292-D9AF03D2CA2F}"/>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1938171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29849" y="2293859"/>
            <a:ext cx="7497293" cy="2062988"/>
          </a:xfrm>
          <a:prstGeom prst="rect">
            <a:avLst/>
          </a:prstGeom>
        </p:spPr>
        <p:txBody>
          <a:bodyPr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rPr>
              <a:t>Save the predicted and residual scores from the two models into the </a:t>
            </a:r>
            <a:r>
              <a:rPr lang="en-US" sz="3200" dirty="0" err="1">
                <a:solidFill>
                  <a:schemeClr val="accent2"/>
                </a:solidFill>
              </a:rPr>
              <a:t>Vegemite.brief</a:t>
            </a:r>
            <a:r>
              <a:rPr lang="en-US" sz="3200" dirty="0">
                <a:solidFill>
                  <a:schemeClr val="accent2"/>
                </a:solidFill>
              </a:rPr>
              <a:t> data frame.</a:t>
            </a:r>
          </a:p>
          <a:p>
            <a:endParaRPr lang="en-US" sz="3200" dirty="0">
              <a:solidFill>
                <a:schemeClr val="accent2"/>
              </a:solidFill>
            </a:endParaRPr>
          </a:p>
          <a:p>
            <a:r>
              <a:rPr lang="en-US" sz="3200" dirty="0" err="1">
                <a:solidFill>
                  <a:schemeClr val="accent1"/>
                </a:solidFill>
              </a:rPr>
              <a:t>Empty.predict</a:t>
            </a:r>
            <a:r>
              <a:rPr lang="en-US" sz="3200" dirty="0">
                <a:solidFill>
                  <a:schemeClr val="accent1"/>
                </a:solidFill>
              </a:rPr>
              <a:t> </a:t>
            </a:r>
            <a:r>
              <a:rPr lang="en-US" sz="3200" dirty="0">
                <a:solidFill>
                  <a:schemeClr val="accent2"/>
                </a:solidFill>
              </a:rPr>
              <a:t>&amp; </a:t>
            </a:r>
            <a:r>
              <a:rPr lang="en-US" sz="3200" dirty="0" err="1">
                <a:solidFill>
                  <a:schemeClr val="accent1"/>
                </a:solidFill>
              </a:rPr>
              <a:t>Empty.resid</a:t>
            </a:r>
            <a:endParaRPr lang="en-US" sz="3200" dirty="0">
              <a:solidFill>
                <a:schemeClr val="accent2"/>
              </a:solidFill>
            </a:endParaRPr>
          </a:p>
          <a:p>
            <a:r>
              <a:rPr lang="en-US" sz="3200" dirty="0" err="1">
                <a:solidFill>
                  <a:schemeClr val="accent1"/>
                </a:solidFill>
              </a:rPr>
              <a:t>Respect.predict</a:t>
            </a:r>
            <a:r>
              <a:rPr lang="en-US" sz="3200" dirty="0">
                <a:solidFill>
                  <a:schemeClr val="accent1"/>
                </a:solidFill>
              </a:rPr>
              <a:t> </a:t>
            </a:r>
            <a:r>
              <a:rPr lang="en-US" sz="3200" dirty="0">
                <a:solidFill>
                  <a:schemeClr val="accent2"/>
                </a:solidFill>
              </a:rPr>
              <a:t>&amp; </a:t>
            </a:r>
            <a:r>
              <a:rPr lang="en-US" sz="3200" dirty="0" err="1">
                <a:solidFill>
                  <a:schemeClr val="accent1"/>
                </a:solidFill>
              </a:rPr>
              <a:t>Respect.resid</a:t>
            </a:r>
            <a:endParaRPr lang="en-US" sz="3200" dirty="0">
              <a:solidFill>
                <a:schemeClr val="accent1"/>
              </a:solidFill>
            </a:endParaRPr>
          </a:p>
        </p:txBody>
      </p:sp>
      <p:pic>
        <p:nvPicPr>
          <p:cNvPr id="4" name="Picture 3">
            <a:extLst>
              <a:ext uri="{FF2B5EF4-FFF2-40B4-BE49-F238E27FC236}">
                <a16:creationId xmlns:a16="http://schemas.microsoft.com/office/drawing/2014/main" id="{1DF997C7-EF0D-8F44-8051-ACC2910647CB}"/>
              </a:ext>
            </a:extLst>
          </p:cNvPr>
          <p:cNvPicPr>
            <a:picLocks noChangeAspect="1"/>
          </p:cNvPicPr>
          <p:nvPr/>
        </p:nvPicPr>
        <p:blipFill>
          <a:blip r:embed="rId3"/>
          <a:stretch>
            <a:fillRect/>
          </a:stretch>
        </p:blipFill>
        <p:spPr>
          <a:xfrm>
            <a:off x="4308205" y="4785421"/>
            <a:ext cx="527590" cy="411271"/>
          </a:xfrm>
          <a:prstGeom prst="rect">
            <a:avLst/>
          </a:prstGeom>
        </p:spPr>
      </p:pic>
    </p:spTree>
    <p:extLst>
      <p:ext uri="{BB962C8B-B14F-4D97-AF65-F5344CB8AC3E}">
        <p14:creationId xmlns:p14="http://schemas.microsoft.com/office/powerpoint/2010/main" val="2522548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Predicted and Residuals from the Empty Model</a:t>
            </a:r>
          </a:p>
        </p:txBody>
      </p:sp>
      <p:cxnSp>
        <p:nvCxnSpPr>
          <p:cNvPr id="15" name="Straight Connector 14"/>
          <p:cNvCxnSpPr/>
          <p:nvPr/>
        </p:nvCxnSpPr>
        <p:spPr>
          <a:xfrm>
            <a:off x="5204507" y="5620417"/>
            <a:ext cx="0" cy="812007"/>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032808" y="6056858"/>
            <a:ext cx="2073728" cy="16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438517" y="5767374"/>
            <a:ext cx="599734" cy="599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4977023" y="5012181"/>
                <a:ext cx="54412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solidFill>
                                <a:schemeClr val="accent1"/>
                              </a:solidFill>
                              <a:latin typeface="Cambria Math" panose="02040503050406030204" pitchFamily="18" charset="0"/>
                            </a:rPr>
                          </m:ctrlPr>
                        </m:accPr>
                        <m:e>
                          <m:r>
                            <a:rPr lang="en-US" sz="3200" b="0" i="1" smtClean="0">
                              <a:solidFill>
                                <a:schemeClr val="accent1"/>
                              </a:solidFill>
                              <a:latin typeface="Cambria Math" charset="0"/>
                            </a:rPr>
                            <m:t>𝑌</m:t>
                          </m:r>
                        </m:e>
                      </m:acc>
                    </m:oMath>
                  </m:oMathPara>
                </a14:m>
                <a:endParaRPr lang="en-US" sz="3200" dirty="0">
                  <a:solidFill>
                    <a:schemeClr val="accent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977023" y="5012181"/>
                <a:ext cx="544123" cy="584775"/>
              </a:xfrm>
              <a:prstGeom prst="rect">
                <a:avLst/>
              </a:prstGeom>
              <a:blipFill rotWithShape="0">
                <a:blip r:embed="rId4"/>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2597AE83-7989-7C44-A0AD-7935FBC4FCEB}"/>
              </a:ext>
            </a:extLst>
          </p:cNvPr>
          <p:cNvPicPr>
            <a:picLocks noChangeAspect="1"/>
          </p:cNvPicPr>
          <p:nvPr/>
        </p:nvPicPr>
        <p:blipFill>
          <a:blip r:embed="rId5"/>
          <a:stretch>
            <a:fillRect/>
          </a:stretch>
        </p:blipFill>
        <p:spPr>
          <a:xfrm>
            <a:off x="575358" y="1827435"/>
            <a:ext cx="8204200" cy="1016000"/>
          </a:xfrm>
          <a:prstGeom prst="rect">
            <a:avLst/>
          </a:prstGeom>
        </p:spPr>
      </p:pic>
      <p:pic>
        <p:nvPicPr>
          <p:cNvPr id="4" name="Picture 3">
            <a:extLst>
              <a:ext uri="{FF2B5EF4-FFF2-40B4-BE49-F238E27FC236}">
                <a16:creationId xmlns:a16="http://schemas.microsoft.com/office/drawing/2014/main" id="{FADB4747-8570-3345-ADBD-E84D11518B92}"/>
              </a:ext>
            </a:extLst>
          </p:cNvPr>
          <p:cNvPicPr>
            <a:picLocks noChangeAspect="1"/>
          </p:cNvPicPr>
          <p:nvPr/>
        </p:nvPicPr>
        <p:blipFill>
          <a:blip r:embed="rId6"/>
          <a:stretch>
            <a:fillRect/>
          </a:stretch>
        </p:blipFill>
        <p:spPr>
          <a:xfrm>
            <a:off x="628650" y="2961894"/>
            <a:ext cx="7485743" cy="2026826"/>
          </a:xfrm>
          <a:prstGeom prst="rect">
            <a:avLst/>
          </a:prstGeom>
        </p:spPr>
      </p:pic>
    </p:spTree>
    <p:extLst>
      <p:ext uri="{BB962C8B-B14F-4D97-AF65-F5344CB8AC3E}">
        <p14:creationId xmlns:p14="http://schemas.microsoft.com/office/powerpoint/2010/main" val="2621977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Predicted and Residuals from the Two-Group (Respect) Model</a:t>
            </a:r>
          </a:p>
        </p:txBody>
      </p:sp>
      <p:cxnSp>
        <p:nvCxnSpPr>
          <p:cNvPr id="4" name="Straight Connector 3"/>
          <p:cNvCxnSpPr/>
          <p:nvPr/>
        </p:nvCxnSpPr>
        <p:spPr>
          <a:xfrm>
            <a:off x="5204507" y="5620417"/>
            <a:ext cx="0" cy="812007"/>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262893" y="5608513"/>
            <a:ext cx="0" cy="823911"/>
          </a:xfrm>
          <a:prstGeom prst="line">
            <a:avLst/>
          </a:prstGeom>
          <a:ln w="412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032808" y="6122174"/>
            <a:ext cx="2073728" cy="16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438517" y="5767374"/>
            <a:ext cx="599734" cy="599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038251" y="5953805"/>
            <a:ext cx="1208314" cy="95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977023" y="5012181"/>
                <a:ext cx="54412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solidFill>
                                <a:schemeClr val="accent1"/>
                              </a:solidFill>
                              <a:latin typeface="Cambria Math" panose="02040503050406030204" pitchFamily="18" charset="0"/>
                            </a:rPr>
                          </m:ctrlPr>
                        </m:accPr>
                        <m:e>
                          <m:r>
                            <a:rPr lang="en-US" sz="3200" b="0" i="1" smtClean="0">
                              <a:solidFill>
                                <a:schemeClr val="accent1"/>
                              </a:solidFill>
                              <a:latin typeface="Cambria Math" charset="0"/>
                            </a:rPr>
                            <m:t>𝑌</m:t>
                          </m:r>
                        </m:e>
                      </m:acc>
                    </m:oMath>
                  </m:oMathPara>
                </a14:m>
                <a:endParaRPr lang="en-US" sz="3200" dirty="0">
                  <a:solidFill>
                    <a:schemeClr val="accent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977023" y="5012181"/>
                <a:ext cx="544123" cy="5847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07089" y="5012181"/>
                <a:ext cx="6474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accent2"/>
                              </a:solidFill>
                              <a:latin typeface="Cambria Math" panose="02040503050406030204" pitchFamily="18" charset="0"/>
                            </a:rPr>
                          </m:ctrlPr>
                        </m:sSubPr>
                        <m:e>
                          <m:acc>
                            <m:accPr>
                              <m:chr m:val="̅"/>
                              <m:ctrlPr>
                                <a:rPr lang="en-US" sz="3200" i="1" smtClean="0">
                                  <a:solidFill>
                                    <a:schemeClr val="accent2"/>
                                  </a:solidFill>
                                  <a:latin typeface="Cambria Math" panose="02040503050406030204" pitchFamily="18" charset="0"/>
                                </a:rPr>
                              </m:ctrlPr>
                            </m:accPr>
                            <m:e>
                              <m:r>
                                <a:rPr lang="en-US" sz="3200" b="0" i="1" smtClean="0">
                                  <a:solidFill>
                                    <a:schemeClr val="accent2"/>
                                  </a:solidFill>
                                  <a:latin typeface="Cambria Math" charset="0"/>
                                </a:rPr>
                                <m:t>𝑌</m:t>
                              </m:r>
                            </m:e>
                          </m:acc>
                        </m:e>
                        <m:sub>
                          <m:r>
                            <a:rPr lang="en-US" sz="3200" b="0" i="1" smtClean="0">
                              <a:solidFill>
                                <a:schemeClr val="accent2"/>
                              </a:solidFill>
                              <a:latin typeface="Cambria Math" charset="0"/>
                            </a:rPr>
                            <m:t>1</m:t>
                          </m:r>
                        </m:sub>
                      </m:sSub>
                    </m:oMath>
                  </m:oMathPara>
                </a14:m>
                <a:endParaRPr lang="en-US" sz="3200" dirty="0">
                  <a:solidFill>
                    <a:schemeClr val="accent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007089" y="5012181"/>
                <a:ext cx="647485" cy="584775"/>
              </a:xfrm>
              <a:prstGeom prst="rect">
                <a:avLst/>
              </a:prstGeom>
              <a:blipFill rotWithShape="0">
                <a:blip r:embed="rId5"/>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5B22F72D-CA8C-4947-86E8-89696DF2BD2B}"/>
              </a:ext>
            </a:extLst>
          </p:cNvPr>
          <p:cNvPicPr>
            <a:picLocks noChangeAspect="1"/>
          </p:cNvPicPr>
          <p:nvPr/>
        </p:nvPicPr>
        <p:blipFill>
          <a:blip r:embed="rId6"/>
          <a:stretch>
            <a:fillRect/>
          </a:stretch>
        </p:blipFill>
        <p:spPr>
          <a:xfrm>
            <a:off x="628650" y="1690689"/>
            <a:ext cx="8204200" cy="990600"/>
          </a:xfrm>
          <a:prstGeom prst="rect">
            <a:avLst/>
          </a:prstGeom>
        </p:spPr>
      </p:pic>
      <p:pic>
        <p:nvPicPr>
          <p:cNvPr id="12" name="Picture 11">
            <a:extLst>
              <a:ext uri="{FF2B5EF4-FFF2-40B4-BE49-F238E27FC236}">
                <a16:creationId xmlns:a16="http://schemas.microsoft.com/office/drawing/2014/main" id="{FDA605B9-B86E-9047-B4FD-DFE008C7F78C}"/>
              </a:ext>
            </a:extLst>
          </p:cNvPr>
          <p:cNvPicPr>
            <a:picLocks noChangeAspect="1"/>
          </p:cNvPicPr>
          <p:nvPr/>
        </p:nvPicPr>
        <p:blipFill>
          <a:blip r:embed="rId7"/>
          <a:stretch>
            <a:fillRect/>
          </a:stretch>
        </p:blipFill>
        <p:spPr>
          <a:xfrm>
            <a:off x="552474" y="2823102"/>
            <a:ext cx="8204200" cy="2095863"/>
          </a:xfrm>
          <a:prstGeom prst="rect">
            <a:avLst/>
          </a:prstGeom>
        </p:spPr>
      </p:pic>
    </p:spTree>
    <p:extLst>
      <p:ext uri="{BB962C8B-B14F-4D97-AF65-F5344CB8AC3E}">
        <p14:creationId xmlns:p14="http://schemas.microsoft.com/office/powerpoint/2010/main" val="1425529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Error in the Two Models</a:t>
            </a:r>
          </a:p>
        </p:txBody>
      </p:sp>
      <p:sp>
        <p:nvSpPr>
          <p:cNvPr id="10" name="Rectangle 9"/>
          <p:cNvSpPr/>
          <p:nvPr/>
        </p:nvSpPr>
        <p:spPr>
          <a:xfrm>
            <a:off x="628650" y="1293863"/>
            <a:ext cx="7886700" cy="1077218"/>
          </a:xfrm>
          <a:prstGeom prst="rect">
            <a:avLst/>
          </a:prstGeom>
        </p:spPr>
        <p:txBody>
          <a:bodyPr wrap="square">
            <a:spAutoFit/>
          </a:bodyPr>
          <a:lstStyle/>
          <a:p>
            <a:r>
              <a:rPr lang="en-US" sz="3200" b="1" dirty="0">
                <a:solidFill>
                  <a:schemeClr val="accent2"/>
                </a:solidFill>
              </a:rPr>
              <a:t>Error at two levels: as residuals, and as totaled up in sum of squares.</a:t>
            </a:r>
            <a:endParaRPr lang="en-US" sz="2000" b="1" i="1" dirty="0"/>
          </a:p>
        </p:txBody>
      </p:sp>
      <p:pic>
        <p:nvPicPr>
          <p:cNvPr id="3" name="Picture 2"/>
          <p:cNvPicPr>
            <a:picLocks noChangeAspect="1"/>
          </p:cNvPicPr>
          <p:nvPr/>
        </p:nvPicPr>
        <p:blipFill>
          <a:blip r:embed="rId3"/>
          <a:stretch>
            <a:fillRect/>
          </a:stretch>
        </p:blipFill>
        <p:spPr>
          <a:xfrm>
            <a:off x="3610766" y="2786442"/>
            <a:ext cx="5413942" cy="3356831"/>
          </a:xfrm>
          <a:prstGeom prst="rect">
            <a:avLst/>
          </a:prstGeom>
        </p:spPr>
      </p:pic>
      <p:cxnSp>
        <p:nvCxnSpPr>
          <p:cNvPr id="13" name="Straight Arrow Connector 12"/>
          <p:cNvCxnSpPr/>
          <p:nvPr/>
        </p:nvCxnSpPr>
        <p:spPr>
          <a:xfrm>
            <a:off x="4292994" y="3217860"/>
            <a:ext cx="1389349" cy="0"/>
          </a:xfrm>
          <a:prstGeom prst="straightConnector1">
            <a:avLst/>
          </a:prstGeom>
          <a:ln w="34925">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92994" y="3427143"/>
            <a:ext cx="1764906" cy="0"/>
          </a:xfrm>
          <a:prstGeom prst="straightConnector1">
            <a:avLst/>
          </a:prstGeom>
          <a:ln w="34925">
            <a:headEnd type="ova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0DC3E41-3BEC-754D-94CC-505D83167787}"/>
              </a:ext>
            </a:extLst>
          </p:cNvPr>
          <p:cNvSpPr/>
          <p:nvPr/>
        </p:nvSpPr>
        <p:spPr>
          <a:xfrm>
            <a:off x="265698" y="4268271"/>
            <a:ext cx="3800034" cy="930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 Total</a:t>
            </a:r>
          </a:p>
        </p:txBody>
      </p:sp>
      <p:sp>
        <p:nvSpPr>
          <p:cNvPr id="25" name="Rectangle 24">
            <a:extLst>
              <a:ext uri="{FF2B5EF4-FFF2-40B4-BE49-F238E27FC236}">
                <a16:creationId xmlns:a16="http://schemas.microsoft.com/office/drawing/2014/main" id="{0CC99328-CC7B-2F42-93C5-FFC6B3269F32}"/>
              </a:ext>
            </a:extLst>
          </p:cNvPr>
          <p:cNvSpPr/>
          <p:nvPr/>
        </p:nvSpPr>
        <p:spPr>
          <a:xfrm>
            <a:off x="265699" y="3256860"/>
            <a:ext cx="1087470" cy="9307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 Model</a:t>
            </a:r>
          </a:p>
          <a:p>
            <a:pPr algn="ctr"/>
            <a:r>
              <a:rPr lang="en-US" sz="1400" dirty="0"/>
              <a:t>(explained)</a:t>
            </a:r>
            <a:endParaRPr lang="en-US" dirty="0"/>
          </a:p>
        </p:txBody>
      </p:sp>
      <p:sp>
        <p:nvSpPr>
          <p:cNvPr id="26" name="Rectangle 25">
            <a:extLst>
              <a:ext uri="{FF2B5EF4-FFF2-40B4-BE49-F238E27FC236}">
                <a16:creationId xmlns:a16="http://schemas.microsoft.com/office/drawing/2014/main" id="{2FE14C28-F434-9748-8DF7-74AD1F6AD045}"/>
              </a:ext>
            </a:extLst>
          </p:cNvPr>
          <p:cNvSpPr/>
          <p:nvPr/>
        </p:nvSpPr>
        <p:spPr>
          <a:xfrm>
            <a:off x="1350012" y="3256860"/>
            <a:ext cx="2719431" cy="93072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SS Error (unexplained)</a:t>
            </a:r>
          </a:p>
        </p:txBody>
      </p:sp>
      <p:cxnSp>
        <p:nvCxnSpPr>
          <p:cNvPr id="27" name="Straight Arrow Connector 26">
            <a:extLst>
              <a:ext uri="{FF2B5EF4-FFF2-40B4-BE49-F238E27FC236}">
                <a16:creationId xmlns:a16="http://schemas.microsoft.com/office/drawing/2014/main" id="{D159ECB3-7888-1045-A691-4B4D78FD1757}"/>
              </a:ext>
            </a:extLst>
          </p:cNvPr>
          <p:cNvCxnSpPr>
            <a:cxnSpLocks/>
          </p:cNvCxnSpPr>
          <p:nvPr/>
        </p:nvCxnSpPr>
        <p:spPr>
          <a:xfrm>
            <a:off x="546315" y="2907966"/>
            <a:ext cx="0" cy="602762"/>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F84EA4-DDCF-0F4D-86BC-9E393E1D9FF8}"/>
              </a:ext>
            </a:extLst>
          </p:cNvPr>
          <p:cNvSpPr/>
          <p:nvPr/>
        </p:nvSpPr>
        <p:spPr>
          <a:xfrm>
            <a:off x="3185709" y="5723433"/>
            <a:ext cx="511679" cy="769441"/>
          </a:xfrm>
          <a:prstGeom prst="rect">
            <a:avLst/>
          </a:prstGeom>
        </p:spPr>
        <p:txBody>
          <a:bodyPr wrap="none">
            <a:spAutoFit/>
          </a:bodyPr>
          <a:lstStyle/>
          <a:p>
            <a:r>
              <a:rPr lang="en-US" sz="4400" b="1" dirty="0">
                <a:solidFill>
                  <a:schemeClr val="accent1"/>
                </a:solidFill>
              </a:rPr>
              <a:t>C</a:t>
            </a:r>
            <a:endParaRPr lang="en-US" sz="3200" b="1" i="1" dirty="0">
              <a:solidFill>
                <a:schemeClr val="accent1"/>
              </a:solidFill>
            </a:endParaRPr>
          </a:p>
        </p:txBody>
      </p:sp>
      <p:cxnSp>
        <p:nvCxnSpPr>
          <p:cNvPr id="29" name="Straight Arrow Connector 28">
            <a:extLst>
              <a:ext uri="{FF2B5EF4-FFF2-40B4-BE49-F238E27FC236}">
                <a16:creationId xmlns:a16="http://schemas.microsoft.com/office/drawing/2014/main" id="{9D4EBA99-2F6A-104A-A92B-4A24EE7F5323}"/>
              </a:ext>
            </a:extLst>
          </p:cNvPr>
          <p:cNvCxnSpPr>
            <a:cxnSpLocks/>
          </p:cNvCxnSpPr>
          <p:nvPr/>
        </p:nvCxnSpPr>
        <p:spPr>
          <a:xfrm flipH="1">
            <a:off x="1823515" y="2921413"/>
            <a:ext cx="270" cy="589315"/>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E62060E-F44F-CC47-B961-EF9A366D598C}"/>
              </a:ext>
            </a:extLst>
          </p:cNvPr>
          <p:cNvCxnSpPr>
            <a:cxnSpLocks/>
          </p:cNvCxnSpPr>
          <p:nvPr/>
        </p:nvCxnSpPr>
        <p:spPr>
          <a:xfrm flipH="1" flipV="1">
            <a:off x="2877587" y="5028290"/>
            <a:ext cx="478813" cy="891819"/>
          </a:xfrm>
          <a:prstGeom prst="straightConnector1">
            <a:avLst/>
          </a:prstGeom>
          <a:ln w="285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2932F5-C93E-4547-94DF-39A7825F9EA8}"/>
              </a:ext>
            </a:extLst>
          </p:cNvPr>
          <p:cNvSpPr/>
          <p:nvPr/>
        </p:nvSpPr>
        <p:spPr>
          <a:xfrm>
            <a:off x="589901" y="2456441"/>
            <a:ext cx="487634" cy="769441"/>
          </a:xfrm>
          <a:prstGeom prst="rect">
            <a:avLst/>
          </a:prstGeom>
        </p:spPr>
        <p:txBody>
          <a:bodyPr wrap="none">
            <a:spAutoFit/>
          </a:bodyPr>
          <a:lstStyle/>
          <a:p>
            <a:r>
              <a:rPr lang="en-US" sz="4400" b="1" dirty="0">
                <a:solidFill>
                  <a:schemeClr val="accent1"/>
                </a:solidFill>
              </a:rPr>
              <a:t>A</a:t>
            </a:r>
            <a:endParaRPr lang="en-US" sz="3200" b="1" i="1" dirty="0">
              <a:solidFill>
                <a:schemeClr val="accent1"/>
              </a:solidFill>
            </a:endParaRPr>
          </a:p>
        </p:txBody>
      </p:sp>
      <p:sp>
        <p:nvSpPr>
          <p:cNvPr id="32" name="Rectangle 31">
            <a:extLst>
              <a:ext uri="{FF2B5EF4-FFF2-40B4-BE49-F238E27FC236}">
                <a16:creationId xmlns:a16="http://schemas.microsoft.com/office/drawing/2014/main" id="{AB95CA46-B890-8747-8BDC-D31D76DBA72A}"/>
              </a:ext>
            </a:extLst>
          </p:cNvPr>
          <p:cNvSpPr/>
          <p:nvPr/>
        </p:nvSpPr>
        <p:spPr>
          <a:xfrm>
            <a:off x="1847864" y="2432364"/>
            <a:ext cx="526106" cy="769441"/>
          </a:xfrm>
          <a:prstGeom prst="rect">
            <a:avLst/>
          </a:prstGeom>
        </p:spPr>
        <p:txBody>
          <a:bodyPr wrap="none">
            <a:spAutoFit/>
          </a:bodyPr>
          <a:lstStyle/>
          <a:p>
            <a:r>
              <a:rPr lang="en-US" sz="4400" b="1" dirty="0">
                <a:solidFill>
                  <a:schemeClr val="accent1"/>
                </a:solidFill>
              </a:rPr>
              <a:t>B</a:t>
            </a:r>
            <a:endParaRPr lang="en-US" sz="3200" b="1" i="1" dirty="0">
              <a:solidFill>
                <a:schemeClr val="accent1"/>
              </a:solidFill>
            </a:endParaRPr>
          </a:p>
        </p:txBody>
      </p:sp>
      <p:cxnSp>
        <p:nvCxnSpPr>
          <p:cNvPr id="19" name="Straight Arrow Connector 18">
            <a:extLst>
              <a:ext uri="{FF2B5EF4-FFF2-40B4-BE49-F238E27FC236}">
                <a16:creationId xmlns:a16="http://schemas.microsoft.com/office/drawing/2014/main" id="{4E192843-D722-0047-956D-4BB7E0547B8D}"/>
              </a:ext>
            </a:extLst>
          </p:cNvPr>
          <p:cNvCxnSpPr>
            <a:cxnSpLocks/>
          </p:cNvCxnSpPr>
          <p:nvPr/>
        </p:nvCxnSpPr>
        <p:spPr>
          <a:xfrm>
            <a:off x="5682343" y="3219050"/>
            <a:ext cx="476410" cy="0"/>
          </a:xfrm>
          <a:prstGeom prst="straightConnector1">
            <a:avLst/>
          </a:prstGeom>
          <a:ln w="34925">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390D622-2635-DD45-B14D-43A512FF81DD}"/>
              </a:ext>
            </a:extLst>
          </p:cNvPr>
          <p:cNvSpPr/>
          <p:nvPr/>
        </p:nvSpPr>
        <p:spPr>
          <a:xfrm>
            <a:off x="5671119" y="2446629"/>
            <a:ext cx="487634" cy="769441"/>
          </a:xfrm>
          <a:prstGeom prst="rect">
            <a:avLst/>
          </a:prstGeom>
        </p:spPr>
        <p:txBody>
          <a:bodyPr wrap="none">
            <a:spAutoFit/>
          </a:bodyPr>
          <a:lstStyle/>
          <a:p>
            <a:r>
              <a:rPr lang="en-US" sz="4400" b="1" dirty="0">
                <a:solidFill>
                  <a:schemeClr val="accent1"/>
                </a:solidFill>
              </a:rPr>
              <a:t>A</a:t>
            </a:r>
            <a:endParaRPr lang="en-US" sz="3200" b="1" i="1" dirty="0">
              <a:solidFill>
                <a:schemeClr val="accent1"/>
              </a:solidFill>
            </a:endParaRPr>
          </a:p>
        </p:txBody>
      </p:sp>
      <p:sp>
        <p:nvSpPr>
          <p:cNvPr id="33" name="Rectangle 32">
            <a:extLst>
              <a:ext uri="{FF2B5EF4-FFF2-40B4-BE49-F238E27FC236}">
                <a16:creationId xmlns:a16="http://schemas.microsoft.com/office/drawing/2014/main" id="{3BB6F37F-7627-3F43-A95F-B37C8E0B6743}"/>
              </a:ext>
            </a:extLst>
          </p:cNvPr>
          <p:cNvSpPr/>
          <p:nvPr/>
        </p:nvSpPr>
        <p:spPr>
          <a:xfrm>
            <a:off x="4709206" y="2446629"/>
            <a:ext cx="526106" cy="769441"/>
          </a:xfrm>
          <a:prstGeom prst="rect">
            <a:avLst/>
          </a:prstGeom>
        </p:spPr>
        <p:txBody>
          <a:bodyPr wrap="none">
            <a:spAutoFit/>
          </a:bodyPr>
          <a:lstStyle/>
          <a:p>
            <a:r>
              <a:rPr lang="en-US" sz="4400" b="1" dirty="0">
                <a:solidFill>
                  <a:schemeClr val="accent1"/>
                </a:solidFill>
              </a:rPr>
              <a:t>B</a:t>
            </a:r>
            <a:endParaRPr lang="en-US" sz="3200" b="1" i="1" dirty="0">
              <a:solidFill>
                <a:schemeClr val="accent1"/>
              </a:solidFill>
            </a:endParaRPr>
          </a:p>
        </p:txBody>
      </p:sp>
      <p:sp>
        <p:nvSpPr>
          <p:cNvPr id="34" name="Rectangle 33">
            <a:extLst>
              <a:ext uri="{FF2B5EF4-FFF2-40B4-BE49-F238E27FC236}">
                <a16:creationId xmlns:a16="http://schemas.microsoft.com/office/drawing/2014/main" id="{B82E0512-3126-0643-882A-86EF2A69BA9F}"/>
              </a:ext>
            </a:extLst>
          </p:cNvPr>
          <p:cNvSpPr/>
          <p:nvPr/>
        </p:nvSpPr>
        <p:spPr>
          <a:xfrm>
            <a:off x="4707479" y="3303219"/>
            <a:ext cx="511679" cy="769441"/>
          </a:xfrm>
          <a:prstGeom prst="rect">
            <a:avLst/>
          </a:prstGeom>
        </p:spPr>
        <p:txBody>
          <a:bodyPr wrap="none">
            <a:spAutoFit/>
          </a:bodyPr>
          <a:lstStyle/>
          <a:p>
            <a:r>
              <a:rPr lang="en-US" sz="4400" b="1" dirty="0">
                <a:solidFill>
                  <a:schemeClr val="accent1"/>
                </a:solidFill>
              </a:rPr>
              <a:t>C</a:t>
            </a:r>
            <a:endParaRPr lang="en-US" sz="3200" b="1" i="1" dirty="0">
              <a:solidFill>
                <a:schemeClr val="accent1"/>
              </a:solidFill>
            </a:endParaRPr>
          </a:p>
        </p:txBody>
      </p:sp>
    </p:spTree>
    <p:extLst>
      <p:ext uri="{BB962C8B-B14F-4D97-AF65-F5344CB8AC3E}">
        <p14:creationId xmlns:p14="http://schemas.microsoft.com/office/powerpoint/2010/main" val="134756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039A-6F5F-8E4B-9341-E6490D3C7EEE}"/>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8F233773-AFD7-F14F-AD0A-4A4CD95B697E}"/>
              </a:ext>
            </a:extLst>
          </p:cNvPr>
          <p:cNvSpPr>
            <a:spLocks noGrp="1"/>
          </p:cNvSpPr>
          <p:nvPr>
            <p:ph idx="1"/>
          </p:nvPr>
        </p:nvSpPr>
        <p:spPr/>
        <p:txBody>
          <a:bodyPr>
            <a:normAutofit/>
          </a:bodyPr>
          <a:lstStyle/>
          <a:p>
            <a:r>
              <a:rPr lang="en-US" dirty="0"/>
              <a:t>Continue discussion of the two-group model</a:t>
            </a:r>
          </a:p>
          <a:p>
            <a:pPr lvl="1"/>
            <a:r>
              <a:rPr lang="en-US" dirty="0"/>
              <a:t>Partitioning scores</a:t>
            </a:r>
          </a:p>
          <a:p>
            <a:pPr lvl="1"/>
            <a:r>
              <a:rPr lang="en-US" dirty="0"/>
              <a:t>Partitioning sums of squares</a:t>
            </a:r>
          </a:p>
          <a:p>
            <a:r>
              <a:rPr lang="en-US" dirty="0"/>
              <a:t>PRE</a:t>
            </a:r>
          </a:p>
          <a:p>
            <a:r>
              <a:rPr lang="en-US" dirty="0"/>
              <a:t>Three-group model</a:t>
            </a:r>
          </a:p>
          <a:p>
            <a:pPr marL="0" indent="0">
              <a:buNone/>
            </a:pPr>
            <a:endParaRPr lang="en-US" dirty="0"/>
          </a:p>
          <a:p>
            <a:pPr marL="0" indent="0">
              <a:buNone/>
            </a:pPr>
            <a:r>
              <a:rPr lang="en-US" b="1" dirty="0">
                <a:solidFill>
                  <a:schemeClr val="accent2"/>
                </a:solidFill>
              </a:rPr>
              <a:t>Or, we can just answer your questions.</a:t>
            </a:r>
          </a:p>
          <a:p>
            <a:pPr marL="0" indent="0">
              <a:buNone/>
            </a:pPr>
            <a:endParaRPr lang="en-US" dirty="0"/>
          </a:p>
        </p:txBody>
      </p:sp>
    </p:spTree>
    <p:extLst>
      <p:ext uri="{BB962C8B-B14F-4D97-AF65-F5344CB8AC3E}">
        <p14:creationId xmlns:p14="http://schemas.microsoft.com/office/powerpoint/2010/main" val="28394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74568" y="5903375"/>
            <a:ext cx="7594864" cy="83225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2"/>
                </a:solidFill>
              </a:rPr>
              <a:t>DATA = MODEL + </a:t>
            </a:r>
            <a:r>
              <a:rPr lang="en-US" sz="4000" dirty="0">
                <a:solidFill>
                  <a:schemeClr val="accent1"/>
                </a:solidFill>
              </a:rPr>
              <a:t>ERROR</a:t>
            </a:r>
            <a:endParaRPr lang="en-US" sz="2800" dirty="0">
              <a:solidFill>
                <a:schemeClr val="accent1"/>
              </a:solidFill>
            </a:endParaRPr>
          </a:p>
        </p:txBody>
      </p:sp>
      <p:pic>
        <p:nvPicPr>
          <p:cNvPr id="4" name="Picture 3"/>
          <p:cNvPicPr>
            <a:picLocks noChangeAspect="1"/>
          </p:cNvPicPr>
          <p:nvPr/>
        </p:nvPicPr>
        <p:blipFill>
          <a:blip r:embed="rId3"/>
          <a:stretch>
            <a:fillRect/>
          </a:stretch>
        </p:blipFill>
        <p:spPr>
          <a:xfrm>
            <a:off x="434758" y="1690689"/>
            <a:ext cx="4177367" cy="2594224"/>
          </a:xfrm>
          <a:prstGeom prst="rect">
            <a:avLst/>
          </a:prstGeom>
        </p:spPr>
      </p:pic>
      <p:sp>
        <p:nvSpPr>
          <p:cNvPr id="2" name="Title 1"/>
          <p:cNvSpPr>
            <a:spLocks noGrp="1"/>
          </p:cNvSpPr>
          <p:nvPr>
            <p:ph type="title"/>
          </p:nvPr>
        </p:nvSpPr>
        <p:spPr/>
        <p:txBody>
          <a:bodyPr>
            <a:noAutofit/>
          </a:bodyPr>
          <a:lstStyle/>
          <a:p>
            <a:r>
              <a:rPr lang="en-US" sz="3600" dirty="0"/>
              <a:t>Explanatory Models Seek to Reduce Error – Partition Variation into Explained and Unexplained (Error)</a:t>
            </a:r>
          </a:p>
        </p:txBody>
      </p:sp>
      <p:pic>
        <p:nvPicPr>
          <p:cNvPr id="7" name="Picture 6">
            <a:extLst>
              <a:ext uri="{FF2B5EF4-FFF2-40B4-BE49-F238E27FC236}">
                <a16:creationId xmlns:a16="http://schemas.microsoft.com/office/drawing/2014/main" id="{47691D2D-710A-E94B-BEAB-A4559BA35A11}"/>
              </a:ext>
            </a:extLst>
          </p:cNvPr>
          <p:cNvPicPr>
            <a:picLocks noChangeAspect="1"/>
          </p:cNvPicPr>
          <p:nvPr/>
        </p:nvPicPr>
        <p:blipFill>
          <a:blip r:embed="rId4"/>
          <a:stretch>
            <a:fillRect/>
          </a:stretch>
        </p:blipFill>
        <p:spPr>
          <a:xfrm>
            <a:off x="2523441" y="4385120"/>
            <a:ext cx="2863371" cy="709024"/>
          </a:xfrm>
          <a:prstGeom prst="rect">
            <a:avLst/>
          </a:prstGeom>
        </p:spPr>
      </p:pic>
      <p:pic>
        <p:nvPicPr>
          <p:cNvPr id="8" name="Picture 7">
            <a:extLst>
              <a:ext uri="{FF2B5EF4-FFF2-40B4-BE49-F238E27FC236}">
                <a16:creationId xmlns:a16="http://schemas.microsoft.com/office/drawing/2014/main" id="{FB8EAB1E-4470-B04A-82FE-8A6F0AA33ED0}"/>
              </a:ext>
            </a:extLst>
          </p:cNvPr>
          <p:cNvPicPr>
            <a:picLocks noChangeAspect="1"/>
          </p:cNvPicPr>
          <p:nvPr/>
        </p:nvPicPr>
        <p:blipFill>
          <a:blip r:embed="rId5"/>
          <a:stretch>
            <a:fillRect/>
          </a:stretch>
        </p:blipFill>
        <p:spPr>
          <a:xfrm>
            <a:off x="4730393" y="1690689"/>
            <a:ext cx="4128139" cy="2594224"/>
          </a:xfrm>
          <a:prstGeom prst="rect">
            <a:avLst/>
          </a:prstGeom>
        </p:spPr>
      </p:pic>
      <p:pic>
        <p:nvPicPr>
          <p:cNvPr id="9" name="Picture 8">
            <a:extLst>
              <a:ext uri="{FF2B5EF4-FFF2-40B4-BE49-F238E27FC236}">
                <a16:creationId xmlns:a16="http://schemas.microsoft.com/office/drawing/2014/main" id="{C1E42A8E-BD00-7A4A-91DC-402E68FB0AE9}"/>
              </a:ext>
            </a:extLst>
          </p:cNvPr>
          <p:cNvPicPr>
            <a:picLocks noChangeAspect="1"/>
          </p:cNvPicPr>
          <p:nvPr/>
        </p:nvPicPr>
        <p:blipFill>
          <a:blip r:embed="rId6"/>
          <a:stretch>
            <a:fillRect/>
          </a:stretch>
        </p:blipFill>
        <p:spPr>
          <a:xfrm>
            <a:off x="2523441" y="5078240"/>
            <a:ext cx="4569266" cy="709024"/>
          </a:xfrm>
          <a:prstGeom prst="rect">
            <a:avLst/>
          </a:prstGeom>
        </p:spPr>
      </p:pic>
      <p:sp>
        <p:nvSpPr>
          <p:cNvPr id="10" name="Title 1">
            <a:extLst>
              <a:ext uri="{FF2B5EF4-FFF2-40B4-BE49-F238E27FC236}">
                <a16:creationId xmlns:a16="http://schemas.microsoft.com/office/drawing/2014/main" id="{3E72F9D5-41D8-3A46-ABAA-DF5BD3BD8ACD}"/>
              </a:ext>
            </a:extLst>
          </p:cNvPr>
          <p:cNvSpPr txBox="1">
            <a:spLocks/>
          </p:cNvSpPr>
          <p:nvPr/>
        </p:nvSpPr>
        <p:spPr>
          <a:xfrm>
            <a:off x="331570" y="4362973"/>
            <a:ext cx="2191871" cy="709024"/>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solidFill>
              </a:rPr>
              <a:t>empty</a:t>
            </a:r>
            <a:endParaRPr lang="en-US" sz="2400" dirty="0">
              <a:solidFill>
                <a:schemeClr val="accent1"/>
              </a:solidFill>
            </a:endParaRPr>
          </a:p>
        </p:txBody>
      </p:sp>
      <p:sp>
        <p:nvSpPr>
          <p:cNvPr id="11" name="Title 1">
            <a:extLst>
              <a:ext uri="{FF2B5EF4-FFF2-40B4-BE49-F238E27FC236}">
                <a16:creationId xmlns:a16="http://schemas.microsoft.com/office/drawing/2014/main" id="{E818CC1B-4A2F-0B41-BF5F-6F8605E11E27}"/>
              </a:ext>
            </a:extLst>
          </p:cNvPr>
          <p:cNvSpPr txBox="1">
            <a:spLocks/>
          </p:cNvSpPr>
          <p:nvPr/>
        </p:nvSpPr>
        <p:spPr>
          <a:xfrm>
            <a:off x="331570" y="5078240"/>
            <a:ext cx="2191871" cy="709024"/>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solidFill>
              </a:rPr>
              <a:t>two-group</a:t>
            </a:r>
            <a:endParaRPr lang="en-US" sz="2400" dirty="0">
              <a:solidFill>
                <a:schemeClr val="accent1"/>
              </a:solidFill>
            </a:endParaRPr>
          </a:p>
        </p:txBody>
      </p:sp>
      <p:sp>
        <p:nvSpPr>
          <p:cNvPr id="6" name="Rectangle 5">
            <a:extLst>
              <a:ext uri="{FF2B5EF4-FFF2-40B4-BE49-F238E27FC236}">
                <a16:creationId xmlns:a16="http://schemas.microsoft.com/office/drawing/2014/main" id="{B9B794F8-4A84-A049-B4CB-7B2AD2E9B478}"/>
              </a:ext>
            </a:extLst>
          </p:cNvPr>
          <p:cNvSpPr/>
          <p:nvPr/>
        </p:nvSpPr>
        <p:spPr>
          <a:xfrm>
            <a:off x="3697941" y="4385120"/>
            <a:ext cx="618565" cy="68687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165C58-9F57-A54B-94EC-71D95DF314D8}"/>
              </a:ext>
            </a:extLst>
          </p:cNvPr>
          <p:cNvSpPr/>
          <p:nvPr/>
        </p:nvSpPr>
        <p:spPr>
          <a:xfrm>
            <a:off x="3705415" y="5116291"/>
            <a:ext cx="2332314" cy="6785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80B5F0-9F9E-7846-A4EA-16D14F3DC8C0}"/>
              </a:ext>
            </a:extLst>
          </p:cNvPr>
          <p:cNvSpPr/>
          <p:nvPr/>
        </p:nvSpPr>
        <p:spPr>
          <a:xfrm>
            <a:off x="4808074" y="4362973"/>
            <a:ext cx="618565" cy="6868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70E831-78DF-D04F-90CB-76D90B2B9C85}"/>
              </a:ext>
            </a:extLst>
          </p:cNvPr>
          <p:cNvSpPr/>
          <p:nvPr/>
        </p:nvSpPr>
        <p:spPr>
          <a:xfrm>
            <a:off x="6485184" y="5107993"/>
            <a:ext cx="618565" cy="6868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87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8111"/>
            <a:ext cx="7886700" cy="1325563"/>
          </a:xfrm>
        </p:spPr>
        <p:txBody>
          <a:bodyPr>
            <a:normAutofit/>
          </a:bodyPr>
          <a:lstStyle/>
          <a:p>
            <a:r>
              <a:rPr lang="en-US" sz="4000" dirty="0"/>
              <a:t>Sum of Squares: Critical!</a:t>
            </a:r>
          </a:p>
        </p:txBody>
      </p:sp>
      <p:sp>
        <p:nvSpPr>
          <p:cNvPr id="10" name="Rectangle 9"/>
          <p:cNvSpPr/>
          <p:nvPr/>
        </p:nvSpPr>
        <p:spPr>
          <a:xfrm>
            <a:off x="628650" y="1120976"/>
            <a:ext cx="4908588" cy="584775"/>
          </a:xfrm>
          <a:prstGeom prst="rect">
            <a:avLst/>
          </a:prstGeom>
        </p:spPr>
        <p:txBody>
          <a:bodyPr wrap="square">
            <a:spAutoFit/>
          </a:bodyPr>
          <a:lstStyle/>
          <a:p>
            <a:r>
              <a:rPr lang="en-US" sz="3200" b="1" dirty="0">
                <a:solidFill>
                  <a:schemeClr val="accent2"/>
                </a:solidFill>
              </a:rPr>
              <a:t>DATA = MODEL + ERROR</a:t>
            </a:r>
            <a:endParaRPr lang="en-US" sz="2000" b="1" i="1" dirty="0"/>
          </a:p>
        </p:txBody>
      </p:sp>
      <p:sp>
        <p:nvSpPr>
          <p:cNvPr id="13" name="TextBox 12"/>
          <p:cNvSpPr txBox="1"/>
          <p:nvPr/>
        </p:nvSpPr>
        <p:spPr>
          <a:xfrm>
            <a:off x="6290558" y="1663687"/>
            <a:ext cx="1782796" cy="830997"/>
          </a:xfrm>
          <a:prstGeom prst="rect">
            <a:avLst/>
          </a:prstGeom>
          <a:noFill/>
        </p:spPr>
        <p:txBody>
          <a:bodyPr wrap="none" rtlCol="0">
            <a:spAutoFit/>
          </a:bodyPr>
          <a:lstStyle/>
          <a:p>
            <a:r>
              <a:rPr lang="en-US" sz="2400" b="1" dirty="0"/>
              <a:t>Unexplained</a:t>
            </a:r>
          </a:p>
          <a:p>
            <a:r>
              <a:rPr lang="en-US" sz="2400" b="1" dirty="0"/>
              <a:t>Variation</a:t>
            </a:r>
          </a:p>
        </p:txBody>
      </p:sp>
      <p:sp>
        <p:nvSpPr>
          <p:cNvPr id="14" name="Rectangle 13"/>
          <p:cNvSpPr/>
          <p:nvPr/>
        </p:nvSpPr>
        <p:spPr>
          <a:xfrm>
            <a:off x="628650" y="6073272"/>
            <a:ext cx="8043497" cy="461665"/>
          </a:xfrm>
          <a:prstGeom prst="rect">
            <a:avLst/>
          </a:prstGeom>
        </p:spPr>
        <p:txBody>
          <a:bodyPr wrap="square">
            <a:spAutoFit/>
          </a:bodyPr>
          <a:lstStyle/>
          <a:p>
            <a:r>
              <a:rPr lang="en-US" sz="2400" b="1" dirty="0">
                <a:solidFill>
                  <a:schemeClr val="accent1"/>
                </a:solidFill>
              </a:rPr>
              <a:t>Total Variation = Explained Variation + Unexplained Variation</a:t>
            </a:r>
            <a:endParaRPr lang="en-US" sz="1600" b="1" i="1" dirty="0">
              <a:solidFill>
                <a:schemeClr val="accent1"/>
              </a:solidFill>
            </a:endParaRPr>
          </a:p>
        </p:txBody>
      </p:sp>
      <p:sp>
        <p:nvSpPr>
          <p:cNvPr id="11" name="Rectangle 10">
            <a:extLst>
              <a:ext uri="{FF2B5EF4-FFF2-40B4-BE49-F238E27FC236}">
                <a16:creationId xmlns:a16="http://schemas.microsoft.com/office/drawing/2014/main" id="{2EF77394-9573-CC40-82C2-92E01E5BEF24}"/>
              </a:ext>
            </a:extLst>
          </p:cNvPr>
          <p:cNvSpPr/>
          <p:nvPr/>
        </p:nvSpPr>
        <p:spPr>
          <a:xfrm>
            <a:off x="2422391" y="3880917"/>
            <a:ext cx="5078186" cy="930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SS Total</a:t>
            </a:r>
          </a:p>
        </p:txBody>
      </p:sp>
      <p:sp>
        <p:nvSpPr>
          <p:cNvPr id="12" name="Rectangle 11">
            <a:extLst>
              <a:ext uri="{FF2B5EF4-FFF2-40B4-BE49-F238E27FC236}">
                <a16:creationId xmlns:a16="http://schemas.microsoft.com/office/drawing/2014/main" id="{DE80C589-3089-F34F-A9AD-523F86145D77}"/>
              </a:ext>
            </a:extLst>
          </p:cNvPr>
          <p:cNvSpPr/>
          <p:nvPr/>
        </p:nvSpPr>
        <p:spPr>
          <a:xfrm>
            <a:off x="2422391" y="2869506"/>
            <a:ext cx="1453243" cy="9307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SS Model</a:t>
            </a:r>
          </a:p>
        </p:txBody>
      </p:sp>
      <p:sp>
        <p:nvSpPr>
          <p:cNvPr id="15" name="Rectangle 14">
            <a:extLst>
              <a:ext uri="{FF2B5EF4-FFF2-40B4-BE49-F238E27FC236}">
                <a16:creationId xmlns:a16="http://schemas.microsoft.com/office/drawing/2014/main" id="{A3E16599-6B94-C248-A4DF-D834E9B3AE0B}"/>
              </a:ext>
            </a:extLst>
          </p:cNvPr>
          <p:cNvSpPr/>
          <p:nvPr/>
        </p:nvSpPr>
        <p:spPr>
          <a:xfrm>
            <a:off x="3875634" y="2869506"/>
            <a:ext cx="3624943" cy="93072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SS Error</a:t>
            </a:r>
          </a:p>
        </p:txBody>
      </p:sp>
      <p:sp>
        <p:nvSpPr>
          <p:cNvPr id="16" name="TextBox 15">
            <a:extLst>
              <a:ext uri="{FF2B5EF4-FFF2-40B4-BE49-F238E27FC236}">
                <a16:creationId xmlns:a16="http://schemas.microsoft.com/office/drawing/2014/main" id="{1EF899C7-99A7-964F-B13E-A6267A5BC2B3}"/>
              </a:ext>
            </a:extLst>
          </p:cNvPr>
          <p:cNvSpPr txBox="1"/>
          <p:nvPr/>
        </p:nvSpPr>
        <p:spPr>
          <a:xfrm>
            <a:off x="1459006" y="4023115"/>
            <a:ext cx="856325" cy="707886"/>
          </a:xfrm>
          <a:prstGeom prst="rect">
            <a:avLst/>
          </a:prstGeom>
          <a:noFill/>
        </p:spPr>
        <p:txBody>
          <a:bodyPr wrap="none" rtlCol="0">
            <a:spAutoFit/>
          </a:bodyPr>
          <a:lstStyle/>
          <a:p>
            <a:r>
              <a:rPr lang="en-US" sz="2000" b="1" dirty="0"/>
              <a:t>Empty</a:t>
            </a:r>
          </a:p>
          <a:p>
            <a:r>
              <a:rPr lang="en-US" sz="2000" b="1" dirty="0"/>
              <a:t>Model</a:t>
            </a:r>
          </a:p>
        </p:txBody>
      </p:sp>
      <p:sp>
        <p:nvSpPr>
          <p:cNvPr id="17" name="TextBox 16">
            <a:extLst>
              <a:ext uri="{FF2B5EF4-FFF2-40B4-BE49-F238E27FC236}">
                <a16:creationId xmlns:a16="http://schemas.microsoft.com/office/drawing/2014/main" id="{C399148B-141B-0244-A926-BE7E44D19610}"/>
              </a:ext>
            </a:extLst>
          </p:cNvPr>
          <p:cNvSpPr txBox="1"/>
          <p:nvPr/>
        </p:nvSpPr>
        <p:spPr>
          <a:xfrm>
            <a:off x="1459006" y="3010706"/>
            <a:ext cx="856325" cy="707886"/>
          </a:xfrm>
          <a:prstGeom prst="rect">
            <a:avLst/>
          </a:prstGeom>
          <a:noFill/>
        </p:spPr>
        <p:txBody>
          <a:bodyPr wrap="none" rtlCol="0">
            <a:spAutoFit/>
          </a:bodyPr>
          <a:lstStyle/>
          <a:p>
            <a:r>
              <a:rPr lang="en-US" sz="2000" b="1" dirty="0"/>
              <a:t>Group</a:t>
            </a:r>
          </a:p>
          <a:p>
            <a:r>
              <a:rPr lang="en-US" sz="2000" b="1" dirty="0"/>
              <a:t>Model</a:t>
            </a:r>
          </a:p>
        </p:txBody>
      </p:sp>
      <p:cxnSp>
        <p:nvCxnSpPr>
          <p:cNvPr id="19" name="Straight Arrow Connector 18">
            <a:extLst>
              <a:ext uri="{FF2B5EF4-FFF2-40B4-BE49-F238E27FC236}">
                <a16:creationId xmlns:a16="http://schemas.microsoft.com/office/drawing/2014/main" id="{EB039827-940D-B044-8D14-D8B981C49D13}"/>
              </a:ext>
            </a:extLst>
          </p:cNvPr>
          <p:cNvCxnSpPr>
            <a:cxnSpLocks/>
          </p:cNvCxnSpPr>
          <p:nvPr/>
        </p:nvCxnSpPr>
        <p:spPr>
          <a:xfrm flipH="1">
            <a:off x="6442958" y="2412449"/>
            <a:ext cx="506032" cy="688191"/>
          </a:xfrm>
          <a:prstGeom prst="straightConnector1">
            <a:avLst/>
          </a:prstGeom>
          <a:ln w="34925">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AA1476C-4578-694B-B760-D58E53C64E33}"/>
              </a:ext>
            </a:extLst>
          </p:cNvPr>
          <p:cNvSpPr txBox="1"/>
          <p:nvPr/>
        </p:nvSpPr>
        <p:spPr>
          <a:xfrm>
            <a:off x="1659766" y="5107880"/>
            <a:ext cx="3450116" cy="954107"/>
          </a:xfrm>
          <a:prstGeom prst="rect">
            <a:avLst/>
          </a:prstGeom>
          <a:noFill/>
        </p:spPr>
        <p:txBody>
          <a:bodyPr wrap="square" rtlCol="0">
            <a:spAutoFit/>
          </a:bodyPr>
          <a:lstStyle/>
          <a:p>
            <a:r>
              <a:rPr lang="en-US" sz="2800" b="1" dirty="0"/>
              <a:t>Total</a:t>
            </a:r>
          </a:p>
          <a:p>
            <a:r>
              <a:rPr lang="en-US" sz="2800" b="1" dirty="0"/>
              <a:t>Variation in Outcome</a:t>
            </a:r>
          </a:p>
        </p:txBody>
      </p:sp>
      <p:cxnSp>
        <p:nvCxnSpPr>
          <p:cNvPr id="21" name="Straight Arrow Connector 20">
            <a:extLst>
              <a:ext uri="{FF2B5EF4-FFF2-40B4-BE49-F238E27FC236}">
                <a16:creationId xmlns:a16="http://schemas.microsoft.com/office/drawing/2014/main" id="{AC696B92-70CC-2B4B-A07D-CB2A9D82B00F}"/>
              </a:ext>
            </a:extLst>
          </p:cNvPr>
          <p:cNvCxnSpPr>
            <a:cxnSpLocks/>
          </p:cNvCxnSpPr>
          <p:nvPr/>
        </p:nvCxnSpPr>
        <p:spPr>
          <a:xfrm flipV="1">
            <a:off x="2796988" y="4881282"/>
            <a:ext cx="403412" cy="658907"/>
          </a:xfrm>
          <a:prstGeom prst="straightConnector1">
            <a:avLst/>
          </a:prstGeom>
          <a:ln w="34925">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E82606-BF52-954E-8679-21E6A4D9A38A}"/>
              </a:ext>
            </a:extLst>
          </p:cNvPr>
          <p:cNvSpPr txBox="1"/>
          <p:nvPr/>
        </p:nvSpPr>
        <p:spPr>
          <a:xfrm>
            <a:off x="2332702" y="1666974"/>
            <a:ext cx="1446230" cy="830997"/>
          </a:xfrm>
          <a:prstGeom prst="rect">
            <a:avLst/>
          </a:prstGeom>
          <a:noFill/>
        </p:spPr>
        <p:txBody>
          <a:bodyPr wrap="none" rtlCol="0">
            <a:spAutoFit/>
          </a:bodyPr>
          <a:lstStyle/>
          <a:p>
            <a:r>
              <a:rPr lang="en-US" sz="2400" b="1" dirty="0"/>
              <a:t>Explained</a:t>
            </a:r>
          </a:p>
          <a:p>
            <a:r>
              <a:rPr lang="en-US" sz="2400" b="1" dirty="0"/>
              <a:t>Variation</a:t>
            </a:r>
          </a:p>
        </p:txBody>
      </p:sp>
      <p:cxnSp>
        <p:nvCxnSpPr>
          <p:cNvPr id="9" name="Straight Arrow Connector 8"/>
          <p:cNvCxnSpPr>
            <a:cxnSpLocks/>
            <a:stCxn id="22" idx="2"/>
          </p:cNvCxnSpPr>
          <p:nvPr/>
        </p:nvCxnSpPr>
        <p:spPr>
          <a:xfrm>
            <a:off x="3055817" y="2497971"/>
            <a:ext cx="329008" cy="512735"/>
          </a:xfrm>
          <a:prstGeom prst="straightConnector1">
            <a:avLst/>
          </a:prstGeom>
          <a:ln w="34925">
            <a:tailEnd type="triangle" w="lg" len="med"/>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FC5A07C-5713-724F-93A7-6C6C143A34B9}"/>
              </a:ext>
            </a:extLst>
          </p:cNvPr>
          <p:cNvPicPr>
            <a:picLocks noChangeAspect="1"/>
          </p:cNvPicPr>
          <p:nvPr/>
        </p:nvPicPr>
        <p:blipFill>
          <a:blip r:embed="rId3"/>
          <a:stretch>
            <a:fillRect/>
          </a:stretch>
        </p:blipFill>
        <p:spPr>
          <a:xfrm>
            <a:off x="8058150" y="5540189"/>
            <a:ext cx="457200" cy="482600"/>
          </a:xfrm>
          <a:prstGeom prst="rect">
            <a:avLst/>
          </a:prstGeom>
        </p:spPr>
      </p:pic>
      <p:sp>
        <p:nvSpPr>
          <p:cNvPr id="3" name="TextBox 2">
            <a:extLst>
              <a:ext uri="{FF2B5EF4-FFF2-40B4-BE49-F238E27FC236}">
                <a16:creationId xmlns:a16="http://schemas.microsoft.com/office/drawing/2014/main" id="{D3EFA54B-9C41-824B-BBC3-85CF8D10A1E1}"/>
              </a:ext>
            </a:extLst>
          </p:cNvPr>
          <p:cNvSpPr txBox="1"/>
          <p:nvPr/>
        </p:nvSpPr>
        <p:spPr>
          <a:xfrm>
            <a:off x="6711306" y="5621319"/>
            <a:ext cx="1346844" cy="369332"/>
          </a:xfrm>
          <a:prstGeom prst="rect">
            <a:avLst/>
          </a:prstGeom>
          <a:noFill/>
        </p:spPr>
        <p:txBody>
          <a:bodyPr wrap="none" rtlCol="0">
            <a:spAutoFit/>
          </a:bodyPr>
          <a:lstStyle/>
          <a:p>
            <a:r>
              <a:rPr lang="en-US" dirty="0"/>
              <a:t>What is SS?</a:t>
            </a:r>
          </a:p>
        </p:txBody>
      </p:sp>
    </p:spTree>
    <p:extLst>
      <p:ext uri="{BB962C8B-B14F-4D97-AF65-F5344CB8AC3E}">
        <p14:creationId xmlns:p14="http://schemas.microsoft.com/office/powerpoint/2010/main" val="19753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C093-E6F5-4E4B-8A89-A949A11283E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7A387E0-D6D6-8B4D-BC7B-CED5724278C2}"/>
              </a:ext>
            </a:extLst>
          </p:cNvPr>
          <p:cNvSpPr>
            <a:spLocks noGrp="1"/>
          </p:cNvSpPr>
          <p:nvPr>
            <p:ph type="subTitle" idx="1"/>
          </p:nvPr>
        </p:nvSpPr>
        <p:spPr/>
        <p:txBody>
          <a:bodyPr/>
          <a:lstStyle/>
          <a:p>
            <a:endParaRPr lang="en-US"/>
          </a:p>
        </p:txBody>
      </p:sp>
      <p:pic>
        <p:nvPicPr>
          <p:cNvPr id="5" name="slide.url=https://www.polleverywhere.com/multiple_choice_polls/Td7gKrxSlTt5I9cr5EfCM">
            <a:extLst>
              <a:ext uri="{FF2B5EF4-FFF2-40B4-BE49-F238E27FC236}">
                <a16:creationId xmlns:a16="http://schemas.microsoft.com/office/drawing/2014/main" id="{AB0528FB-DDCF-4D44-89BB-3E2CB1D46439}"/>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135958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ACC0-6978-E34A-A328-2931509EBAEA}"/>
              </a:ext>
            </a:extLst>
          </p:cNvPr>
          <p:cNvSpPr>
            <a:spLocks noGrp="1"/>
          </p:cNvSpPr>
          <p:nvPr>
            <p:ph type="title"/>
          </p:nvPr>
        </p:nvSpPr>
        <p:spPr/>
        <p:txBody>
          <a:bodyPr/>
          <a:lstStyle/>
          <a:p>
            <a:r>
              <a:rPr lang="en-US" dirty="0" err="1"/>
              <a:t>Vegemite.brief</a:t>
            </a:r>
            <a:br>
              <a:rPr lang="en-US" dirty="0"/>
            </a:br>
            <a:r>
              <a:rPr lang="en-US" dirty="0"/>
              <a:t>(continued)</a:t>
            </a:r>
          </a:p>
        </p:txBody>
      </p:sp>
      <p:sp>
        <p:nvSpPr>
          <p:cNvPr id="3" name="Text Placeholder 2">
            <a:extLst>
              <a:ext uri="{FF2B5EF4-FFF2-40B4-BE49-F238E27FC236}">
                <a16:creationId xmlns:a16="http://schemas.microsoft.com/office/drawing/2014/main" id="{22DD55CB-8BC2-BB44-BFEF-0334A53B42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725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82639" y="1690689"/>
            <a:ext cx="3951916" cy="406316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2"/>
                </a:solidFill>
              </a:rPr>
              <a:t>Hypothesis: Respectful instructions will create better medical adherence</a:t>
            </a:r>
          </a:p>
          <a:p>
            <a:r>
              <a:rPr lang="en-US" sz="3600" dirty="0">
                <a:solidFill>
                  <a:schemeClr val="accent2"/>
                </a:solidFill>
              </a:rPr>
              <a:t>(especially in adolescents)</a:t>
            </a:r>
            <a:endParaRPr lang="en-US" sz="3600" dirty="0">
              <a:solidFill>
                <a:schemeClr val="accent1"/>
              </a:solidFill>
            </a:endParaRPr>
          </a:p>
        </p:txBody>
      </p:sp>
      <p:pic>
        <p:nvPicPr>
          <p:cNvPr id="3" name="Shape 56"/>
          <p:cNvPicPr preferRelativeResize="0"/>
          <p:nvPr/>
        </p:nvPicPr>
        <p:blipFill>
          <a:blip r:embed="rId3">
            <a:alphaModFix/>
          </a:blip>
          <a:stretch>
            <a:fillRect/>
          </a:stretch>
        </p:blipFill>
        <p:spPr>
          <a:xfrm>
            <a:off x="4734555" y="1690689"/>
            <a:ext cx="3911424" cy="3911424"/>
          </a:xfrm>
          <a:prstGeom prst="rect">
            <a:avLst/>
          </a:prstGeom>
          <a:noFill/>
          <a:ln>
            <a:noFill/>
          </a:ln>
        </p:spPr>
      </p:pic>
      <p:sp>
        <p:nvSpPr>
          <p:cNvPr id="4" name="Title 3"/>
          <p:cNvSpPr>
            <a:spLocks noGrp="1"/>
          </p:cNvSpPr>
          <p:nvPr>
            <p:ph type="title"/>
          </p:nvPr>
        </p:nvSpPr>
        <p:spPr/>
        <p:txBody>
          <a:bodyPr/>
          <a:lstStyle/>
          <a:p>
            <a:r>
              <a:rPr lang="en-US" dirty="0"/>
              <a:t>Can Respect Improve </a:t>
            </a:r>
            <a:r>
              <a:rPr lang="en-US"/>
              <a:t>Medical Adherence?</a:t>
            </a:r>
          </a:p>
        </p:txBody>
      </p:sp>
      <p:sp>
        <p:nvSpPr>
          <p:cNvPr id="5" name="Text Placeholder 2"/>
          <p:cNvSpPr txBox="1">
            <a:spLocks/>
          </p:cNvSpPr>
          <p:nvPr/>
        </p:nvSpPr>
        <p:spPr>
          <a:xfrm>
            <a:off x="782639" y="5753854"/>
            <a:ext cx="8160883" cy="4723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David S. Yeager</a:t>
            </a:r>
            <a:r>
              <a:rPr lang="en-US" sz="2400" baseline="30000" dirty="0"/>
              <a:t>,</a:t>
            </a:r>
            <a:r>
              <a:rPr lang="en-US" sz="2400" dirty="0"/>
              <a:t> Quinn </a:t>
            </a:r>
            <a:r>
              <a:rPr lang="en-US" sz="2400" dirty="0" err="1"/>
              <a:t>Hirschi</a:t>
            </a:r>
            <a:r>
              <a:rPr lang="en-US" sz="2400" dirty="0"/>
              <a:t>, and Robert A. Josephs</a:t>
            </a:r>
          </a:p>
        </p:txBody>
      </p:sp>
    </p:spTree>
    <p:extLst>
      <p:ext uri="{BB962C8B-B14F-4D97-AF65-F5344CB8AC3E}">
        <p14:creationId xmlns:p14="http://schemas.microsoft.com/office/powerpoint/2010/main" val="58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Vegemite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53" y="1690689"/>
            <a:ext cx="1407092" cy="1878467"/>
          </a:xfrm>
          <a:prstGeom prst="rect">
            <a:avLst/>
          </a:prstGeom>
        </p:spPr>
      </p:pic>
      <p:sp>
        <p:nvSpPr>
          <p:cNvPr id="6" name="TextBox 5"/>
          <p:cNvSpPr txBox="1"/>
          <p:nvPr/>
        </p:nvSpPr>
        <p:spPr>
          <a:xfrm>
            <a:off x="920953" y="3597554"/>
            <a:ext cx="1407092" cy="369332"/>
          </a:xfrm>
          <a:prstGeom prst="rect">
            <a:avLst/>
          </a:prstGeom>
          <a:noFill/>
        </p:spPr>
        <p:txBody>
          <a:bodyPr wrap="square" rtlCol="0">
            <a:spAutoFit/>
          </a:bodyPr>
          <a:lstStyle/>
          <a:p>
            <a:pPr algn="ctr"/>
            <a:r>
              <a:rPr lang="en-US" b="1" dirty="0">
                <a:latin typeface="Arial"/>
                <a:cs typeface="Arial"/>
              </a:rPr>
              <a:t>0.1 g</a:t>
            </a:r>
          </a:p>
        </p:txBody>
      </p:sp>
      <p:cxnSp>
        <p:nvCxnSpPr>
          <p:cNvPr id="23" name="Straight Arrow Connector 22"/>
          <p:cNvCxnSpPr/>
          <p:nvPr/>
        </p:nvCxnSpPr>
        <p:spPr>
          <a:xfrm>
            <a:off x="5797717" y="2672058"/>
            <a:ext cx="40187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3" name="Picture 12" descr="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083" y="1623043"/>
            <a:ext cx="2760432" cy="2343843"/>
          </a:xfrm>
          <a:prstGeom prst="rect">
            <a:avLst/>
          </a:prstGeom>
        </p:spPr>
      </p:pic>
      <p:pic>
        <p:nvPicPr>
          <p:cNvPr id="14" name="Picture 13" descr="Vegemite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191" y="1732107"/>
            <a:ext cx="1408165" cy="1879901"/>
          </a:xfrm>
          <a:prstGeom prst="rect">
            <a:avLst/>
          </a:prstGeom>
        </p:spPr>
      </p:pic>
      <p:cxnSp>
        <p:nvCxnSpPr>
          <p:cNvPr id="22" name="Straight Arrow Connector 21"/>
          <p:cNvCxnSpPr/>
          <p:nvPr/>
        </p:nvCxnSpPr>
        <p:spPr>
          <a:xfrm>
            <a:off x="2455789" y="2682558"/>
            <a:ext cx="40187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558823" y="3657853"/>
            <a:ext cx="1305533" cy="369332"/>
          </a:xfrm>
          <a:prstGeom prst="rect">
            <a:avLst/>
          </a:prstGeom>
          <a:noFill/>
        </p:spPr>
        <p:txBody>
          <a:bodyPr wrap="square" rtlCol="0">
            <a:spAutoFit/>
          </a:bodyPr>
          <a:lstStyle/>
          <a:p>
            <a:pPr algn="ctr"/>
            <a:r>
              <a:rPr lang="en-US" b="1" dirty="0">
                <a:latin typeface="Arial"/>
                <a:cs typeface="Arial"/>
              </a:rPr>
              <a:t>0.4 g</a:t>
            </a:r>
          </a:p>
        </p:txBody>
      </p:sp>
      <p:sp>
        <p:nvSpPr>
          <p:cNvPr id="32" name="Title 31"/>
          <p:cNvSpPr>
            <a:spLocks noGrp="1"/>
          </p:cNvSpPr>
          <p:nvPr>
            <p:ph type="title"/>
          </p:nvPr>
        </p:nvSpPr>
        <p:spPr/>
        <p:txBody>
          <a:bodyPr/>
          <a:lstStyle/>
          <a:p>
            <a:r>
              <a:rPr lang="en-US" dirty="0"/>
              <a:t>Study Procedure</a:t>
            </a:r>
          </a:p>
        </p:txBody>
      </p:sp>
      <p:sp>
        <p:nvSpPr>
          <p:cNvPr id="34" name="Title 1"/>
          <p:cNvSpPr txBox="1">
            <a:spLocks/>
          </p:cNvSpPr>
          <p:nvPr/>
        </p:nvSpPr>
        <p:spPr>
          <a:xfrm>
            <a:off x="916058" y="4263064"/>
            <a:ext cx="1941610" cy="1386622"/>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2"/>
                </a:solidFill>
              </a:rPr>
              <a:t>Taste medicine</a:t>
            </a:r>
          </a:p>
          <a:p>
            <a:r>
              <a:rPr lang="en-US" sz="2800" dirty="0">
                <a:solidFill>
                  <a:schemeClr val="accent1"/>
                </a:solidFill>
              </a:rPr>
              <a:t>(spoon1)</a:t>
            </a:r>
          </a:p>
        </p:txBody>
      </p:sp>
      <p:sp>
        <p:nvSpPr>
          <p:cNvPr id="36" name="Title 1"/>
          <p:cNvSpPr txBox="1">
            <a:spLocks/>
          </p:cNvSpPr>
          <p:nvPr/>
        </p:nvSpPr>
        <p:spPr>
          <a:xfrm>
            <a:off x="3158347" y="4263064"/>
            <a:ext cx="2311724" cy="1386622"/>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2"/>
                </a:solidFill>
              </a:rPr>
              <a:t>Watch video instructions</a:t>
            </a:r>
          </a:p>
          <a:p>
            <a:r>
              <a:rPr lang="en-US" sz="2800" dirty="0">
                <a:solidFill>
                  <a:schemeClr val="accent2"/>
                </a:solidFill>
              </a:rPr>
              <a:t>(Respectful or Not)</a:t>
            </a:r>
            <a:endParaRPr lang="en-US" sz="2800" dirty="0">
              <a:solidFill>
                <a:schemeClr val="accent1"/>
              </a:solidFill>
            </a:endParaRPr>
          </a:p>
        </p:txBody>
      </p:sp>
      <p:sp>
        <p:nvSpPr>
          <p:cNvPr id="37" name="Title 1"/>
          <p:cNvSpPr txBox="1">
            <a:spLocks/>
          </p:cNvSpPr>
          <p:nvPr/>
        </p:nvSpPr>
        <p:spPr>
          <a:xfrm>
            <a:off x="6167221" y="4263063"/>
            <a:ext cx="2088735" cy="158256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2"/>
                </a:solidFill>
              </a:rPr>
              <a:t>How much medicine did they eat? </a:t>
            </a:r>
            <a:r>
              <a:rPr lang="en-US" sz="2800" dirty="0">
                <a:solidFill>
                  <a:schemeClr val="accent1"/>
                </a:solidFill>
              </a:rPr>
              <a:t>(spoon2)</a:t>
            </a:r>
          </a:p>
        </p:txBody>
      </p:sp>
    </p:spTree>
    <p:extLst>
      <p:ext uri="{BB962C8B-B14F-4D97-AF65-F5344CB8AC3E}">
        <p14:creationId xmlns:p14="http://schemas.microsoft.com/office/powerpoint/2010/main" val="1327739291"/>
      </p:ext>
    </p:extLst>
  </p:cSld>
  <p:clrMapOvr>
    <a:masterClrMapping/>
  </p:clrMapOvr>
</p:sld>
</file>

<file path=ppt/theme/theme1.xml><?xml version="1.0" encoding="utf-8"?>
<a:theme xmlns:a="http://schemas.openxmlformats.org/drawingml/2006/main" name="Jim 100A Theme">
  <a:themeElements>
    <a:clrScheme name="Custom 19">
      <a:dk1>
        <a:srgbClr val="5E5E5E"/>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m 100A Theme" id="{B6BB269D-DDAD-FB4D-8CF2-0011F768D8A1}" vid="{8785C8FF-82C9-DF4C-9B84-B18BAAE2D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Jim 100A Theme</Template>
  <TotalTime>70847</TotalTime>
  <Words>1002</Words>
  <Application>Microsoft Macintosh PowerPoint</Application>
  <PresentationFormat>On-screen Show (4:3)</PresentationFormat>
  <Paragraphs>174</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Franklin Gothic Book</vt:lpstr>
      <vt:lpstr>Franklin Gothic Medium</vt:lpstr>
      <vt:lpstr>Jim 100A Theme</vt:lpstr>
      <vt:lpstr>Getting started…</vt:lpstr>
      <vt:lpstr>Adding an Explanatory Variable to the Model (Continued)</vt:lpstr>
      <vt:lpstr>Today</vt:lpstr>
      <vt:lpstr>Explanatory Models Seek to Reduce Error – Partition Variation into Explained and Unexplained (Error)</vt:lpstr>
      <vt:lpstr>Sum of Squares: Critical!</vt:lpstr>
      <vt:lpstr>PowerPoint Presentation</vt:lpstr>
      <vt:lpstr>Vegemite.brief (continued)</vt:lpstr>
      <vt:lpstr>Can Respect Improve Medical Adherence?</vt:lpstr>
      <vt:lpstr>Study Procedure</vt:lpstr>
      <vt:lpstr>spoon2.difference by Respect</vt:lpstr>
      <vt:lpstr>PowerPoint Presentation</vt:lpstr>
      <vt:lpstr>PowerPoint Presentation</vt:lpstr>
      <vt:lpstr>PowerPoint Presentation</vt:lpstr>
      <vt:lpstr>Specifying the Two-Group Model</vt:lpstr>
      <vt:lpstr>DATA = MODEL + ERROR</vt:lpstr>
      <vt:lpstr>DATA = MODEL + ERROR</vt:lpstr>
      <vt:lpstr>Fitting the Two-Group Model</vt:lpstr>
      <vt:lpstr>PowerPoint Presentation</vt:lpstr>
      <vt:lpstr>Fitting the Empty Model and the Two-Group Model</vt:lpstr>
      <vt:lpstr>spoon2.difference by Respect</vt:lpstr>
      <vt:lpstr>Using the Model to Make Predictions</vt:lpstr>
      <vt:lpstr>As the researcher, which parameter are we most interested in? </vt:lpstr>
      <vt:lpstr>PowerPoint Presentation</vt:lpstr>
      <vt:lpstr>PowerPoint Presentation</vt:lpstr>
      <vt:lpstr>Predicted and Residuals from the Empty Model</vt:lpstr>
      <vt:lpstr>Predicted and Residuals from the Two-Group (Respect) Model</vt:lpstr>
      <vt:lpstr>Error in the Two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Day</dc:title>
  <dc:creator>Microsoft Office User</dc:creator>
  <cp:lastModifiedBy>James Stigler</cp:lastModifiedBy>
  <cp:revision>942</cp:revision>
  <cp:lastPrinted>2019-05-01T23:55:12Z</cp:lastPrinted>
  <dcterms:created xsi:type="dcterms:W3CDTF">2017-01-01T20:50:07Z</dcterms:created>
  <dcterms:modified xsi:type="dcterms:W3CDTF">2019-07-24T01:49:37Z</dcterms:modified>
</cp:coreProperties>
</file>