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81" r:id="rId2"/>
    <p:sldId id="365" r:id="rId3"/>
    <p:sldId id="358" r:id="rId4"/>
    <p:sldId id="364" r:id="rId5"/>
    <p:sldId id="1057" r:id="rId6"/>
    <p:sldId id="357" r:id="rId7"/>
    <p:sldId id="353" r:id="rId8"/>
    <p:sldId id="1034" r:id="rId9"/>
    <p:sldId id="349" r:id="rId10"/>
    <p:sldId id="380" r:id="rId11"/>
    <p:sldId id="375" r:id="rId12"/>
    <p:sldId id="368" r:id="rId13"/>
    <p:sldId id="377" r:id="rId14"/>
    <p:sldId id="376" r:id="rId15"/>
    <p:sldId id="382" r:id="rId16"/>
    <p:sldId id="1040" r:id="rId17"/>
    <p:sldId id="1042" r:id="rId18"/>
    <p:sldId id="1035" r:id="rId19"/>
    <p:sldId id="1037" r:id="rId20"/>
    <p:sldId id="1041" r:id="rId21"/>
    <p:sldId id="1039" r:id="rId22"/>
    <p:sldId id="383" r:id="rId23"/>
    <p:sldId id="384" r:id="rId24"/>
    <p:sldId id="385" r:id="rId25"/>
    <p:sldId id="1048" r:id="rId26"/>
    <p:sldId id="378" r:id="rId27"/>
    <p:sldId id="1038" r:id="rId28"/>
    <p:sldId id="1053" r:id="rId29"/>
    <p:sldId id="3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965"/>
    <p:restoredTop sz="73228"/>
  </p:normalViewPr>
  <p:slideViewPr>
    <p:cSldViewPr snapToGrid="0" snapToObjects="1">
      <p:cViewPr varScale="1">
        <p:scale>
          <a:sx n="55" d="100"/>
          <a:sy n="55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5584-BAA1-A047-A111-B888A25036BF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47EF-83B3-EA4C-8A41-2638AE5E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AB398-5D09-A14F-86FD-4F73AFE66318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9475-3FD0-EF45-BAE9-234064E6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Questions, things you are curious about, things you are confused by...</a:t>
            </a:r>
          </a:p>
          <a:p>
            <a:r>
              <a:rPr lang="en-US"/>
              <a:t>https://www.polleverywhere.com/discourses/twZs0dlKzEtBQ1as6yplj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88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43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55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2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7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data structure is "tidy"?</a:t>
            </a:r>
          </a:p>
          <a:p>
            <a:r>
              <a:rPr lang="en-US"/>
              <a:t>https://www.polleverywhere.com/multiple_choice_polls/DTq6MknmdNA1YNtumQ8rl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6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5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3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93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8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7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8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Based on these data, do you think Westvaco's pattern of firings shows evidence of age discrimination? [25, 33, 35, 38, 48, 55, 56] [55, 55, 64]</a:t>
            </a:r>
          </a:p>
          <a:p>
            <a:r>
              <a:rPr lang="en-US"/>
              <a:t>https://www.polleverywhere.com/multiple_choice_polls/ODQcLa28dxI5xJe986z82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56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in the data supports the claim of age discrimination? [25, 33, 35, 38, 48, 55, 56] [55, 55, 64]</a:t>
            </a:r>
          </a:p>
          <a:p>
            <a:r>
              <a:rPr lang="en-US"/>
              <a:t>https://www.polleverywhere.com/discourses/yOwwDkCOElChbtr775oo7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63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in the data does *not* support the claim of age discrimination? [25, 33, 35, 38, 48, 55, 56] [55, 55, 64]</a:t>
            </a:r>
          </a:p>
          <a:p>
            <a:r>
              <a:rPr lang="en-US"/>
              <a:t>https://www.polleverywhere.com/discourses/f2BfH8pczDV3u87XCdoJM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5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5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0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Based on the data, do you think the pattern of firings could be explained by a purely random DGP? [25, 33, 35, 38, 48, 55, 56] [55, 55, 64]</a:t>
            </a:r>
          </a:p>
          <a:p>
            <a:r>
              <a:rPr lang="en-US"/>
              <a:t>https://www.polleverywhere.com/multiple_choice_polls/lyR7GWVBSlzkITSNnEQmn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7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spreadsheet called “Simulating Westvaco”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1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2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1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64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FD61F-F140-2342-BFBA-D2A8B5DCCE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8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3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4E33-66AA-A543-B4EE-D804180F9FD0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ECB4-0428-5540-902A-57FEA6FF4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FC7E1-9D70-9C43-B082-A87980B46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discourses/twZs0dlKzEtBQ1as6yplj">
            <a:extLst>
              <a:ext uri="{FF2B5EF4-FFF2-40B4-BE49-F238E27FC236}">
                <a16:creationId xmlns:a16="http://schemas.microsoft.com/office/drawing/2014/main" id="{EF6AE1ED-73A4-7E47-AA9E-C07214C7DA3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2176-1524-7A41-8C8A-AF5F69D1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DGP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3C00-2D07-0242-97B2-D90BB880C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F8CFD-B302-5F4A-8A1B-17BF3602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311" y="1104900"/>
            <a:ext cx="279619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0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1357949" y="1883691"/>
            <a:ext cx="6302324" cy="305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</a:rPr>
              <a:t>What kind of data would we need to evaluate this claim?</a:t>
            </a:r>
          </a:p>
        </p:txBody>
      </p:sp>
    </p:spTree>
    <p:extLst>
      <p:ext uri="{BB962C8B-B14F-4D97-AF65-F5344CB8AC3E}">
        <p14:creationId xmlns:p14="http://schemas.microsoft.com/office/powerpoint/2010/main" val="143036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1000" y="2940457"/>
            <a:ext cx="676200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dirty="0">
                <a:ln w="10541" cmpd="sng">
                  <a:noFill/>
                  <a:prstDash val="solid"/>
                </a:ln>
              </a:rPr>
              <a:t>25, 33, 35, 38, 48, </a:t>
            </a:r>
          </a:p>
          <a:p>
            <a:pPr>
              <a:defRPr/>
            </a:pPr>
            <a:r>
              <a:rPr lang="en-US" sz="6000" b="1" dirty="0">
                <a:ln w="10541" cmpd="sng">
                  <a:noFill/>
                  <a:prstDash val="solid"/>
                </a:ln>
              </a:rPr>
              <a:t>55, </a:t>
            </a:r>
            <a:r>
              <a:rPr lang="en-US" sz="60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55</a:t>
            </a:r>
            <a:r>
              <a:rPr lang="en-US" sz="6000" b="1" dirty="0">
                <a:ln w="10541" cmpd="sng">
                  <a:noFill/>
                  <a:prstDash val="solid"/>
                </a:ln>
              </a:rPr>
              <a:t>, </a:t>
            </a:r>
            <a:r>
              <a:rPr lang="en-US" sz="60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55</a:t>
            </a:r>
            <a:r>
              <a:rPr lang="en-US" sz="6000" b="1" dirty="0">
                <a:ln w="10541" cmpd="sng">
                  <a:noFill/>
                  <a:prstDash val="solid"/>
                </a:ln>
              </a:rPr>
              <a:t>, 56, </a:t>
            </a:r>
            <a:r>
              <a:rPr lang="en-US" sz="60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64</a:t>
            </a:r>
            <a:r>
              <a:rPr lang="en-US" sz="6000" b="1" dirty="0">
                <a:ln w="10541" cmpd="sng">
                  <a:noFill/>
                  <a:prstDash val="solid"/>
                </a:ln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5455A2-8345-1849-AD6D-3EE13338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Ages of Employees in One Department (Laid Off in </a:t>
            </a:r>
            <a:r>
              <a:rPr lang="en-US" dirty="0">
                <a:solidFill>
                  <a:schemeClr val="accent1"/>
                </a:solidFill>
              </a:rPr>
              <a:t>Blue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69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1824113" y="2762232"/>
            <a:ext cx="6302324" cy="121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Let’s get the data into R.</a:t>
            </a:r>
          </a:p>
        </p:txBody>
      </p:sp>
    </p:spTree>
    <p:extLst>
      <p:ext uri="{BB962C8B-B14F-4D97-AF65-F5344CB8AC3E}">
        <p14:creationId xmlns:p14="http://schemas.microsoft.com/office/powerpoint/2010/main" val="230290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1411738" y="4823012"/>
            <a:ext cx="6302324" cy="1545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</a:rPr>
              <a:t>Which data structure is tidy? Why?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5EA37E-CC93-D644-B411-130A44FA2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0" y="428812"/>
            <a:ext cx="7251700" cy="439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C6700-41DC-4149-B341-F74F41AB7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462" y="5475965"/>
            <a:ext cx="457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2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CD93-7D54-C640-AECC-4F55D7500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C1088-90AA-3F47-8481-509E51925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DTq6MknmdNA1YNtumQ8rl">
            <a:extLst>
              <a:ext uri="{FF2B5EF4-FFF2-40B4-BE49-F238E27FC236}">
                <a16:creationId xmlns:a16="http://schemas.microsoft.com/office/drawing/2014/main" id="{6DE06B0A-7D0A-2B47-9FDD-92CEEB26AAC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69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0F8E-6FDD-6541-9E11-47F12028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F8A6-E640-8D4A-8472-49466688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418548" cy="4351338"/>
          </a:xfrm>
        </p:spPr>
        <p:txBody>
          <a:bodyPr/>
          <a:lstStyle/>
          <a:p>
            <a:r>
              <a:rPr lang="en-US" dirty="0"/>
              <a:t>Name it Westvaco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Start with two vectors</a:t>
            </a:r>
          </a:p>
          <a:p>
            <a:pPr lvl="1"/>
            <a:r>
              <a:rPr lang="en-US" dirty="0" err="1"/>
              <a:t>data.frame</a:t>
            </a:r>
            <a:r>
              <a:rPr lang="en-US" dirty="0"/>
              <a:t>()</a:t>
            </a:r>
          </a:p>
          <a:p>
            <a:r>
              <a:rPr lang="en-US" dirty="0"/>
              <a:t>Print out the 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715DB-28BC-EE43-BCA0-C0A5A923E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89" y="5520624"/>
            <a:ext cx="873899" cy="656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7F8B50-2F00-6747-83A0-7006422F5F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163" t="24601"/>
          <a:stretch/>
        </p:blipFill>
        <p:spPr>
          <a:xfrm>
            <a:off x="4773793" y="1825625"/>
            <a:ext cx="4216756" cy="44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4E55-7DE5-804E-8C1E-F3C31EFE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0751-C80B-3F4C-BC39-29BA4246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histogram of age</a:t>
            </a:r>
          </a:p>
          <a:p>
            <a:r>
              <a:rPr lang="en-US" dirty="0"/>
              <a:t>Make a faceted histogram of age by fired</a:t>
            </a:r>
          </a:p>
          <a:p>
            <a:r>
              <a:rPr lang="en-US" dirty="0"/>
              <a:t>Make a boxplot of age by fired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1FCE3-8F46-6D43-9340-3E7C0AEFC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947" y="5131517"/>
            <a:ext cx="873899" cy="656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251D6-E906-3847-9D46-47ECC8D8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154" y="3492499"/>
            <a:ext cx="279619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3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08EFC9-EF34-7144-9FC3-4331963E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69900"/>
            <a:ext cx="82677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2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E015F-489D-EE4A-88E6-88186F97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228600"/>
            <a:ext cx="82169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0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8448B-2287-B042-8DCE-651D978DE1F1}"/>
              </a:ext>
            </a:extLst>
          </p:cNvPr>
          <p:cNvSpPr/>
          <p:nvPr/>
        </p:nvSpPr>
        <p:spPr>
          <a:xfrm>
            <a:off x="656785" y="2311188"/>
            <a:ext cx="79068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Homework Due Dates are in the Syllabus:</a:t>
            </a:r>
          </a:p>
          <a:p>
            <a:pPr algn="ctr">
              <a:defRPr/>
            </a:pPr>
            <a:r>
              <a:rPr lang="en-US" sz="48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Chapters 0-4 Due Sunday night April 7 11:30 pm</a:t>
            </a:r>
          </a:p>
        </p:txBody>
      </p:sp>
    </p:spTree>
    <p:extLst>
      <p:ext uri="{BB962C8B-B14F-4D97-AF65-F5344CB8AC3E}">
        <p14:creationId xmlns:p14="http://schemas.microsoft.com/office/powerpoint/2010/main" val="357886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7ECF7B-6FE4-7A43-AB89-D09710FCA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558800"/>
            <a:ext cx="82169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1000" y="2142789"/>
            <a:ext cx="676200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dirty="0">
                <a:ln w="10541" cmpd="sng">
                  <a:noFill/>
                  <a:prstDash val="solid"/>
                </a:ln>
              </a:rPr>
              <a:t>25, 33, 35, 38, 48, </a:t>
            </a:r>
          </a:p>
          <a:p>
            <a:pPr>
              <a:defRPr/>
            </a:pPr>
            <a:r>
              <a:rPr lang="en-US" sz="6000" b="1" dirty="0">
                <a:ln w="10541" cmpd="sng">
                  <a:noFill/>
                  <a:prstDash val="solid"/>
                </a:ln>
              </a:rPr>
              <a:t>55, </a:t>
            </a:r>
            <a:r>
              <a:rPr lang="en-US" sz="60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55</a:t>
            </a:r>
            <a:r>
              <a:rPr lang="en-US" sz="6000" b="1" dirty="0">
                <a:ln w="10541" cmpd="sng">
                  <a:noFill/>
                  <a:prstDash val="solid"/>
                </a:ln>
              </a:rPr>
              <a:t>, </a:t>
            </a:r>
            <a:r>
              <a:rPr lang="en-US" sz="60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55</a:t>
            </a:r>
            <a:r>
              <a:rPr lang="en-US" sz="6000" b="1" dirty="0">
                <a:ln w="10541" cmpd="sng">
                  <a:noFill/>
                  <a:prstDash val="solid"/>
                </a:ln>
              </a:rPr>
              <a:t>, 56, </a:t>
            </a:r>
            <a:r>
              <a:rPr lang="en-US" sz="60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64</a:t>
            </a:r>
            <a:r>
              <a:rPr lang="en-US" sz="6000" b="1" dirty="0">
                <a:ln w="10541" cmpd="sng">
                  <a:noFill/>
                  <a:prstDash val="solid"/>
                </a:ln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5455A2-8345-1849-AD6D-3EE13338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Ages of Employees in One Department (Laid Off in </a:t>
            </a:r>
            <a:r>
              <a:rPr lang="en-US" dirty="0">
                <a:solidFill>
                  <a:schemeClr val="accent1"/>
                </a:solidFill>
              </a:rPr>
              <a:t>Blue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2C3FC-2FCB-D74F-85E1-CC5B20970EF4}"/>
              </a:ext>
            </a:extLst>
          </p:cNvPr>
          <p:cNvSpPr/>
          <p:nvPr/>
        </p:nvSpPr>
        <p:spPr>
          <a:xfrm>
            <a:off x="628650" y="4379138"/>
            <a:ext cx="79068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Do you think the data supports the claim of age discrimination?</a:t>
            </a:r>
          </a:p>
        </p:txBody>
      </p:sp>
    </p:spTree>
    <p:extLst>
      <p:ext uri="{BB962C8B-B14F-4D97-AF65-F5344CB8AC3E}">
        <p14:creationId xmlns:p14="http://schemas.microsoft.com/office/powerpoint/2010/main" val="360144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3F8A-1A80-2246-B2F1-6DC8EB228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DEB91-E387-6B42-9E07-B67C5CA75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ODQcLa28dxI5xJe986z82">
            <a:extLst>
              <a:ext uri="{FF2B5EF4-FFF2-40B4-BE49-F238E27FC236}">
                <a16:creationId xmlns:a16="http://schemas.microsoft.com/office/drawing/2014/main" id="{0E9CA322-C337-094B-A4F1-2F8FD47F320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1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3796-A78D-F749-AFC0-887CC9EA0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8C047-B7D6-6543-8623-DD6875F8F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discourses/yOwwDkCOElChbtr775oo7">
            <a:extLst>
              <a:ext uri="{FF2B5EF4-FFF2-40B4-BE49-F238E27FC236}">
                <a16:creationId xmlns:a16="http://schemas.microsoft.com/office/drawing/2014/main" id="{4793CB2E-482E-AF4C-9E89-A8A21750928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866E-7248-794A-808C-0222A0231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7D228-8068-E246-8EA0-7A09B4ACB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discourses/f2BfH8pczDV3u87XCdoJM">
            <a:extLst>
              <a:ext uri="{FF2B5EF4-FFF2-40B4-BE49-F238E27FC236}">
                <a16:creationId xmlns:a16="http://schemas.microsoft.com/office/drawing/2014/main" id="{665B4F58-1B82-7742-B7BD-C0E62E472DD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87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90A0-BD32-E649-BD03-50B32120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 &amp; DGP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1F6E-1FA4-A74D-8BE0-F66D15D65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0F227-9ABE-414C-93EB-029BEA780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354" y="488005"/>
            <a:ext cx="3115767" cy="31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74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853201" y="2019300"/>
            <a:ext cx="4347123" cy="304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</a:rPr>
              <a:t>What possible DGPs could have produced this distribution?</a:t>
            </a:r>
          </a:p>
          <a:p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(let’s represent in word equations)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5A29D-1AD2-2E40-B0FF-D6AC922A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07" y="2161163"/>
            <a:ext cx="3115767" cy="3128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CB692E-5A6E-064C-B816-F0E1A685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models: Word equations</a:t>
            </a:r>
          </a:p>
        </p:txBody>
      </p:sp>
    </p:spTree>
    <p:extLst>
      <p:ext uri="{BB962C8B-B14F-4D97-AF65-F5344CB8AC3E}">
        <p14:creationId xmlns:p14="http://schemas.microsoft.com/office/powerpoint/2010/main" val="250833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1911391" y="4881034"/>
            <a:ext cx="5987866" cy="1570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</a:rPr>
              <a:t>DATA = MODEL +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F4F23-4435-ED47-91F5-88392A77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1752601"/>
            <a:ext cx="3115767" cy="3128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FF79F-D638-A348-AA86-67C4F4C9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84EF68-7D64-1F46-8416-0CE5D858DCD3}"/>
              </a:ext>
            </a:extLst>
          </p:cNvPr>
          <p:cNvSpPr txBox="1">
            <a:spLocks/>
          </p:cNvSpPr>
          <p:nvPr/>
        </p:nvSpPr>
        <p:spPr>
          <a:xfrm>
            <a:off x="628650" y="2111805"/>
            <a:ext cx="4413194" cy="912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solidFill>
                  <a:schemeClr val="accent1"/>
                </a:solidFill>
              </a:rPr>
              <a:t>Fired = Age + Other Stuff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506B00-4595-374C-805A-A56304CD3A49}"/>
              </a:ext>
            </a:extLst>
          </p:cNvPr>
          <p:cNvSpPr txBox="1">
            <a:spLocks/>
          </p:cNvSpPr>
          <p:nvPr/>
        </p:nvSpPr>
        <p:spPr>
          <a:xfrm>
            <a:off x="628650" y="3833418"/>
            <a:ext cx="4413194" cy="91277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/>
                </a:solidFill>
              </a:rPr>
              <a:t>What are some other possible models?</a:t>
            </a:r>
          </a:p>
        </p:txBody>
      </p:sp>
    </p:spTree>
    <p:extLst>
      <p:ext uri="{BB962C8B-B14F-4D97-AF65-F5344CB8AC3E}">
        <p14:creationId xmlns:p14="http://schemas.microsoft.com/office/powerpoint/2010/main" val="1271946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D17E-D15F-204C-8784-17642BE3E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6683F-8C87-B746-9DE1-8EE93009D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yR7GWVBSlzkITSNnEQmn">
            <a:extLst>
              <a:ext uri="{FF2B5EF4-FFF2-40B4-BE49-F238E27FC236}">
                <a16:creationId xmlns:a16="http://schemas.microsoft.com/office/drawing/2014/main" id="{AE8D8C93-7BAC-C247-A164-12B42CCB4CE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57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1515727" y="1882035"/>
            <a:ext cx="6279981" cy="319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Key point: you can’t see evidence of randomness by just looking at a single outcome.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>
                <a:solidFill>
                  <a:schemeClr val="accent2"/>
                </a:solidFill>
              </a:rPr>
              <a:t>(You have to flip a coin more than once to tell if it is fair.)</a:t>
            </a:r>
          </a:p>
        </p:txBody>
      </p:sp>
    </p:spTree>
    <p:extLst>
      <p:ext uri="{BB962C8B-B14F-4D97-AF65-F5344CB8AC3E}">
        <p14:creationId xmlns:p14="http://schemas.microsoft.com/office/powerpoint/2010/main" val="21750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ABB8E-242B-B244-94EE-96F5D3133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7" y="1934044"/>
            <a:ext cx="4151529" cy="301929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Homework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9842" y="1340506"/>
            <a:ext cx="3868340" cy="488296"/>
          </a:xfrm>
        </p:spPr>
        <p:txBody>
          <a:bodyPr/>
          <a:lstStyle/>
          <a:p>
            <a:r>
              <a:rPr lang="en-US" dirty="0" err="1"/>
              <a:t>DataCamp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29150" y="1340506"/>
            <a:ext cx="3887391" cy="488296"/>
          </a:xfrm>
        </p:spPr>
        <p:txBody>
          <a:bodyPr/>
          <a:lstStyle/>
          <a:p>
            <a:r>
              <a:rPr lang="en-US" dirty="0" err="1"/>
              <a:t>Learnosity</a:t>
            </a:r>
            <a:r>
              <a:rPr lang="en-US" dirty="0"/>
              <a:t> Questions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35489"/>
          <a:stretch/>
        </p:blipFill>
        <p:spPr>
          <a:xfrm>
            <a:off x="4629150" y="1934044"/>
            <a:ext cx="3891103" cy="1562192"/>
          </a:xfrm>
          <a:prstGeom prst="rect">
            <a:avLst/>
          </a:prstGeom>
        </p:spPr>
      </p:pic>
      <p:sp>
        <p:nvSpPr>
          <p:cNvPr id="12" name="Line Callout 1 11"/>
          <p:cNvSpPr/>
          <p:nvPr/>
        </p:nvSpPr>
        <p:spPr>
          <a:xfrm flipH="1">
            <a:off x="623747" y="5128128"/>
            <a:ext cx="2258932" cy="1185675"/>
          </a:xfrm>
          <a:prstGeom prst="borderCallout1">
            <a:avLst>
              <a:gd name="adj1" fmla="val 5787"/>
              <a:gd name="adj2" fmla="val 46905"/>
              <a:gd name="adj3" fmla="val -108736"/>
              <a:gd name="adj4" fmla="val 13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Won’t save your work, so you can practice again</a:t>
            </a:r>
          </a:p>
        </p:txBody>
      </p:sp>
      <p:sp>
        <p:nvSpPr>
          <p:cNvPr id="13" name="Line Callout 1 12"/>
          <p:cNvSpPr/>
          <p:nvPr/>
        </p:nvSpPr>
        <p:spPr>
          <a:xfrm flipH="1">
            <a:off x="4816810" y="4027845"/>
            <a:ext cx="2823709" cy="1222702"/>
          </a:xfrm>
          <a:prstGeom prst="borderCallout1">
            <a:avLst>
              <a:gd name="adj1" fmla="val 5787"/>
              <a:gd name="adj2" fmla="val 46905"/>
              <a:gd name="adj3" fmla="val -73542"/>
              <a:gd name="adj4" fmla="val 43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Saves your answers for review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Think hard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Be sure to Submit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66000" y="5451924"/>
            <a:ext cx="5683624" cy="95410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bg1"/>
                </a:solidFill>
              </a:rPr>
              <a:t>Sole purpose is learning, not evaluation; mistakes won’t hurt you.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96EB72-6B42-4D47-95E8-3294AC934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519" y="3496134"/>
            <a:ext cx="838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8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C967-05D6-C345-A531-E4047B56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903C-0447-D944-BA09-112C28C4F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Wrong answers – on course pages or on practice quizzes – are a great study opportunity.</a:t>
            </a:r>
          </a:p>
          <a:p>
            <a:r>
              <a:rPr lang="en-US" dirty="0"/>
              <a:t>DON’T memorize the correct answer</a:t>
            </a:r>
          </a:p>
          <a:p>
            <a:r>
              <a:rPr lang="en-US" dirty="0"/>
              <a:t>DO find out why your answer was wrong…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Study groups</a:t>
            </a:r>
          </a:p>
          <a:p>
            <a:pPr lvl="1"/>
            <a:r>
              <a:rPr lang="en-US" dirty="0"/>
              <a:t>Friday sections</a:t>
            </a:r>
          </a:p>
          <a:p>
            <a:pPr lvl="1"/>
            <a:r>
              <a:rPr lang="en-US" dirty="0"/>
              <a:t>Canvas discussion forum</a:t>
            </a:r>
          </a:p>
          <a:p>
            <a:pPr lvl="1"/>
            <a:r>
              <a:rPr lang="en-US" dirty="0"/>
              <a:t>Discuss with peers</a:t>
            </a:r>
          </a:p>
        </p:txBody>
      </p:sp>
    </p:spTree>
    <p:extLst>
      <p:ext uri="{BB962C8B-B14F-4D97-AF65-F5344CB8AC3E}">
        <p14:creationId xmlns:p14="http://schemas.microsoft.com/office/powerpoint/2010/main" val="260634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8448B-2287-B042-8DCE-651D978DE1F1}"/>
              </a:ext>
            </a:extLst>
          </p:cNvPr>
          <p:cNvSpPr/>
          <p:nvPr/>
        </p:nvSpPr>
        <p:spPr>
          <a:xfrm>
            <a:off x="628650" y="2601813"/>
            <a:ext cx="7906869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Note the difference between these two characters:</a:t>
            </a:r>
          </a:p>
          <a:p>
            <a:pPr algn="ctr">
              <a:defRPr/>
            </a:pPr>
            <a:r>
              <a:rPr lang="en-US" sz="16600" dirty="0">
                <a:solidFill>
                  <a:schemeClr val="accent1"/>
                </a:solidFill>
                <a:latin typeface="Arial" panose="020B0604020202020204" pitchFamily="34" charset="0"/>
              </a:rPr>
              <a:t>"  </a:t>
            </a:r>
            <a:r>
              <a:rPr lang="en-US" sz="80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 </a:t>
            </a:r>
            <a:r>
              <a:rPr lang="en-US" sz="16600" dirty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6A494-36D9-A545-9C57-56898856D717}"/>
              </a:ext>
            </a:extLst>
          </p:cNvPr>
          <p:cNvSpPr/>
          <p:nvPr/>
        </p:nvSpPr>
        <p:spPr>
          <a:xfrm>
            <a:off x="628650" y="17372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gf_histogram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(..density.. ~ Thumb, data = Fingers, fill="orange”, color = "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slategray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”) %&gt;%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gf_density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E03D51-D239-144A-94FB-F92B7C9D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picky; think like a coder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05B86F-D78D-E14B-9D5D-B0E355AB498B}"/>
              </a:ext>
            </a:extLst>
          </p:cNvPr>
          <p:cNvSpPr/>
          <p:nvPr/>
        </p:nvSpPr>
        <p:spPr>
          <a:xfrm>
            <a:off x="2914650" y="4342120"/>
            <a:ext cx="1167618" cy="11676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E7838-8A11-9D4C-80C8-4415F19FF3D6}"/>
              </a:ext>
            </a:extLst>
          </p:cNvPr>
          <p:cNvSpPr/>
          <p:nvPr/>
        </p:nvSpPr>
        <p:spPr>
          <a:xfrm>
            <a:off x="5022459" y="4342120"/>
            <a:ext cx="1167618" cy="11676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Accent Bar) 7">
            <a:extLst>
              <a:ext uri="{FF2B5EF4-FFF2-40B4-BE49-F238E27FC236}">
                <a16:creationId xmlns:a16="http://schemas.microsoft.com/office/drawing/2014/main" id="{39D7CE2E-FA86-F94F-992B-BA68B4CA42A2}"/>
              </a:ext>
            </a:extLst>
          </p:cNvPr>
          <p:cNvSpPr/>
          <p:nvPr/>
        </p:nvSpPr>
        <p:spPr>
          <a:xfrm flipH="1">
            <a:off x="844061" y="4342120"/>
            <a:ext cx="1434905" cy="773723"/>
          </a:xfrm>
          <a:prstGeom prst="accentCallout1">
            <a:avLst>
              <a:gd name="adj1" fmla="val 18750"/>
              <a:gd name="adj2" fmla="val -8333"/>
              <a:gd name="adj3" fmla="val 65227"/>
              <a:gd name="adj4" fmla="val -43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kind works in R</a:t>
            </a:r>
          </a:p>
        </p:txBody>
      </p:sp>
      <p:sp>
        <p:nvSpPr>
          <p:cNvPr id="9" name="Line Callout 1 (Accent Bar) 8">
            <a:extLst>
              <a:ext uri="{FF2B5EF4-FFF2-40B4-BE49-F238E27FC236}">
                <a16:creationId xmlns:a16="http://schemas.microsoft.com/office/drawing/2014/main" id="{DB6C95E2-13F1-8943-AD2C-BB1FE7F5F565}"/>
              </a:ext>
            </a:extLst>
          </p:cNvPr>
          <p:cNvSpPr/>
          <p:nvPr/>
        </p:nvSpPr>
        <p:spPr>
          <a:xfrm>
            <a:off x="6853257" y="4736015"/>
            <a:ext cx="1434905" cy="773723"/>
          </a:xfrm>
          <a:prstGeom prst="accentCallout1">
            <a:avLst>
              <a:gd name="adj1" fmla="val 18750"/>
              <a:gd name="adj2" fmla="val -8333"/>
              <a:gd name="adj3" fmla="val 39773"/>
              <a:gd name="adj4" fmla="val -4519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kind won’t work!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18D6D-1B00-CC4F-BEEB-728B09CEA511}"/>
              </a:ext>
            </a:extLst>
          </p:cNvPr>
          <p:cNvSpPr txBox="1"/>
          <p:nvPr/>
        </p:nvSpPr>
        <p:spPr>
          <a:xfrm>
            <a:off x="5146778" y="1737230"/>
            <a:ext cx="273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</a:rPr>
              <a:t>Why won’t this run?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918EBA-CB1E-F548-8629-AD71AF4ECE7E}"/>
              </a:ext>
            </a:extLst>
          </p:cNvPr>
          <p:cNvCxnSpPr/>
          <p:nvPr/>
        </p:nvCxnSpPr>
        <p:spPr>
          <a:xfrm>
            <a:off x="5022459" y="1838076"/>
            <a:ext cx="0" cy="66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8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019E-0DE3-0647-9353-933A258C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bit.ly</a:t>
            </a:r>
            <a:r>
              <a:rPr lang="en-US" dirty="0"/>
              <a:t>/100Aclass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BA26E-246C-8148-BBCB-5DA06C256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7886700" cy="46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Whole 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003D7-8640-FE40-8112-2196299A8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100A Spring 2019 - Stigler</a:t>
            </a:r>
          </a:p>
          <a:p>
            <a:r>
              <a:rPr lang="en-US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16129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10FF1-1929-BC43-B092-2BD3D2F43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71" y="1657948"/>
            <a:ext cx="4058079" cy="3542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041C3-531E-0E45-BE87-17D1D6B72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280552"/>
            <a:ext cx="4689648" cy="321232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359F94-7E8C-8240-9D2F-B02A8F88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Thing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3C270E-32DF-DD43-BA0A-936C3464C714}"/>
              </a:ext>
            </a:extLst>
          </p:cNvPr>
          <p:cNvSpPr txBox="1"/>
          <p:nvPr/>
        </p:nvSpPr>
        <p:spPr>
          <a:xfrm>
            <a:off x="628650" y="1482850"/>
            <a:ext cx="3754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will keep working with the same core ideas again and again. Understanding will come gradually.</a:t>
            </a:r>
          </a:p>
        </p:txBody>
      </p:sp>
    </p:spTree>
    <p:extLst>
      <p:ext uri="{BB962C8B-B14F-4D97-AF65-F5344CB8AC3E}">
        <p14:creationId xmlns:p14="http://schemas.microsoft.com/office/powerpoint/2010/main" val="40232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EC0D1-E4E0-0A4A-8828-7C44CF80AE1D}"/>
              </a:ext>
            </a:extLst>
          </p:cNvPr>
          <p:cNvSpPr txBox="1">
            <a:spLocks/>
          </p:cNvSpPr>
          <p:nvPr/>
        </p:nvSpPr>
        <p:spPr>
          <a:xfrm>
            <a:off x="1519313" y="1704397"/>
            <a:ext cx="6302324" cy="305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Robert Martin was laid off from his job at Westvaco, Inc. soon after he turned 54 years old. He sued for age discrimination.</a:t>
            </a:r>
          </a:p>
          <a:p>
            <a:endParaRPr lang="en-US" sz="4000" dirty="0">
              <a:solidFill>
                <a:schemeClr val="accent2"/>
              </a:solidFill>
            </a:endParaRPr>
          </a:p>
          <a:p>
            <a:r>
              <a:rPr lang="en-US" sz="4000" dirty="0">
                <a:solidFill>
                  <a:schemeClr val="accent2"/>
                </a:solidFill>
              </a:rPr>
              <a:t>How do we evaluate his claim?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A3634-91A4-B74C-8673-65888DA0E5C4}"/>
              </a:ext>
            </a:extLst>
          </p:cNvPr>
          <p:cNvSpPr txBox="1"/>
          <p:nvPr/>
        </p:nvSpPr>
        <p:spPr>
          <a:xfrm>
            <a:off x="1519313" y="5514536"/>
            <a:ext cx="464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Martin v. Envelope Div. of Westvaco Corp., </a:t>
            </a:r>
          </a:p>
          <a:p>
            <a:r>
              <a:rPr lang="en-US" sz="1600" dirty="0"/>
              <a:t>850 F. Supp. 83 (D. Mass. 1994)</a:t>
            </a:r>
          </a:p>
        </p:txBody>
      </p:sp>
    </p:spTree>
    <p:extLst>
      <p:ext uri="{BB962C8B-B14F-4D97-AF65-F5344CB8AC3E}">
        <p14:creationId xmlns:p14="http://schemas.microsoft.com/office/powerpoint/2010/main" val="3406173720"/>
      </p:ext>
    </p:extLst>
  </p:cSld>
  <p:clrMapOvr>
    <a:masterClrMapping/>
  </p:clrMapOvr>
</p:sld>
</file>

<file path=ppt/theme/theme1.xml><?xml version="1.0" encoding="utf-8"?>
<a:theme xmlns:a="http://schemas.openxmlformats.org/drawingml/2006/main" name="Jim 100A Theme">
  <a:themeElements>
    <a:clrScheme name="Custom 19">
      <a:dk1>
        <a:srgbClr val="5E5E5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im 100A Theme" id="{B6BB269D-DDAD-FB4D-8CF2-0011F768D8A1}" vid="{8785C8FF-82C9-DF4C-9B84-B18BAAE2D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Jim 100A Theme</Template>
  <TotalTime>32318</TotalTime>
  <Words>772</Words>
  <Application>Microsoft Macintosh PowerPoint</Application>
  <PresentationFormat>On-screen Show (4:3)</PresentationFormat>
  <Paragraphs>114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Franklin Gothic Book</vt:lpstr>
      <vt:lpstr>Franklin Gothic Medium</vt:lpstr>
      <vt:lpstr>Jim 100A Theme</vt:lpstr>
      <vt:lpstr>PowerPoint Presentation</vt:lpstr>
      <vt:lpstr>PowerPoint Presentation</vt:lpstr>
      <vt:lpstr>Online Homework</vt:lpstr>
      <vt:lpstr>Wrong Answers</vt:lpstr>
      <vt:lpstr>R is picky; think like a coder</vt:lpstr>
      <vt:lpstr>bit.ly/100Aclass</vt:lpstr>
      <vt:lpstr>The Whole Thing</vt:lpstr>
      <vt:lpstr>The Whole Thing</vt:lpstr>
      <vt:lpstr>PowerPoint Presentation</vt:lpstr>
      <vt:lpstr>Data &amp; DGP</vt:lpstr>
      <vt:lpstr>PowerPoint Presentation</vt:lpstr>
      <vt:lpstr>Ages of Employees in One Department (Laid Off in Blue)</vt:lpstr>
      <vt:lpstr>PowerPoint Presentation</vt:lpstr>
      <vt:lpstr>PowerPoint Presentation</vt:lpstr>
      <vt:lpstr>PowerPoint Presentation</vt:lpstr>
      <vt:lpstr>Make a data frame</vt:lpstr>
      <vt:lpstr>Visualize the distributions</vt:lpstr>
      <vt:lpstr>PowerPoint Presentation</vt:lpstr>
      <vt:lpstr>PowerPoint Presentation</vt:lpstr>
      <vt:lpstr>PowerPoint Presentation</vt:lpstr>
      <vt:lpstr>Ages of Employees in One Department (Laid Off in Blue)</vt:lpstr>
      <vt:lpstr>PowerPoint Presentation</vt:lpstr>
      <vt:lpstr>PowerPoint Presentation</vt:lpstr>
      <vt:lpstr>PowerPoint Presentation</vt:lpstr>
      <vt:lpstr>Modeling Data &amp; DGP</vt:lpstr>
      <vt:lpstr>Informal models: Word equations</vt:lpstr>
      <vt:lpstr>Model Variation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</dc:title>
  <dc:creator>Microsoft Office User</dc:creator>
  <cp:lastModifiedBy>James Stigler</cp:lastModifiedBy>
  <cp:revision>303</cp:revision>
  <cp:lastPrinted>2018-09-26T16:35:35Z</cp:lastPrinted>
  <dcterms:created xsi:type="dcterms:W3CDTF">2017-01-01T20:50:07Z</dcterms:created>
  <dcterms:modified xsi:type="dcterms:W3CDTF">2019-04-04T15:04:54Z</dcterms:modified>
</cp:coreProperties>
</file>