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1083" r:id="rId2"/>
    <p:sldId id="392" r:id="rId3"/>
    <p:sldId id="1080" r:id="rId4"/>
    <p:sldId id="1071" r:id="rId5"/>
    <p:sldId id="353" r:id="rId6"/>
    <p:sldId id="1034" r:id="rId7"/>
    <p:sldId id="413" r:id="rId8"/>
    <p:sldId id="387" r:id="rId9"/>
    <p:sldId id="1081" r:id="rId10"/>
    <p:sldId id="1092" r:id="rId11"/>
    <p:sldId id="1096" r:id="rId12"/>
    <p:sldId id="599" r:id="rId13"/>
    <p:sldId id="389" r:id="rId14"/>
    <p:sldId id="1085" r:id="rId15"/>
    <p:sldId id="1086" r:id="rId16"/>
    <p:sldId id="391" r:id="rId17"/>
    <p:sldId id="600" r:id="rId18"/>
    <p:sldId id="393" r:id="rId19"/>
    <p:sldId id="430" r:id="rId20"/>
    <p:sldId id="1093" r:id="rId21"/>
    <p:sldId id="1087" r:id="rId22"/>
    <p:sldId id="453" r:id="rId23"/>
    <p:sldId id="454" r:id="rId24"/>
    <p:sldId id="601" r:id="rId25"/>
    <p:sldId id="602" r:id="rId26"/>
    <p:sldId id="1094" r:id="rId27"/>
    <p:sldId id="603" r:id="rId28"/>
    <p:sldId id="604" r:id="rId29"/>
    <p:sldId id="605" r:id="rId30"/>
    <p:sldId id="390" r:id="rId31"/>
    <p:sldId id="415" r:id="rId32"/>
    <p:sldId id="416" r:id="rId33"/>
    <p:sldId id="417" r:id="rId34"/>
    <p:sldId id="1089" r:id="rId35"/>
    <p:sldId id="442" r:id="rId36"/>
    <p:sldId id="1090" r:id="rId37"/>
    <p:sldId id="1097" r:id="rId38"/>
    <p:sldId id="588" r:id="rId39"/>
    <p:sldId id="578" r:id="rId40"/>
    <p:sldId id="385" r:id="rId41"/>
    <p:sldId id="450" r:id="rId42"/>
    <p:sldId id="1095" r:id="rId43"/>
    <p:sldId id="479" r:id="rId44"/>
    <p:sldId id="47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/>
    <p:restoredTop sz="73298"/>
  </p:normalViewPr>
  <p:slideViewPr>
    <p:cSldViewPr snapToGrid="0" snapToObjects="1">
      <p:cViewPr varScale="1">
        <p:scale>
          <a:sx n="82" d="100"/>
          <a:sy n="82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584-BAA1-A047-A111-B888A25036B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7EF-83B3-EA4C-8A41-2638AE5E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B398-5D09-A14F-86FD-4F73AFE6631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9475-3FD0-EF45-BAE9-234064E6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Questions, things you are curious about, things you are confused by...</a:t>
            </a:r>
          </a:p>
          <a:p>
            <a:r>
              <a:rPr lang="en-US"/>
              <a:t>https://www.polleverywhere.com/discourses/ZxH8FpwQYFvAnE5fITvEF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6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observations and variables does the profiles data frame have?</a:t>
            </a:r>
          </a:p>
          <a:p>
            <a:r>
              <a:rPr lang="en-US"/>
              <a:t>https://www.polleverywhere.com/multiple_choice_polls/m3WOTEPRNp6ZDrZMDwe6N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2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you think this distribution has the shape it does?</a:t>
            </a:r>
          </a:p>
          <a:p>
            <a:r>
              <a:rPr lang="en-US"/>
              <a:t>https://www.polleverywhere.com/discourses/0l3d90ncD3p31em7NQ08K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7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3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7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9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9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2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6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6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equal across these two intervals?</a:t>
            </a:r>
          </a:p>
          <a:p>
            <a:r>
              <a:rPr lang="en-US"/>
              <a:t>https://www.polleverywhere.com/multiple_choice_polls/oBnad8h3rQ8guybJGenUZ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4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2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59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1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94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would you describe this distribution?</a:t>
            </a:r>
          </a:p>
          <a:p>
            <a:r>
              <a:rPr lang="en-US"/>
              <a:t>https://www.polleverywhere.com/discourses/uNguFd9gPLMptOZS9ib1o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3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6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Could you run favstats() on the variable body type?</a:t>
            </a:r>
          </a:p>
          <a:p>
            <a:r>
              <a:rPr lang="en-US"/>
              <a:t>https://www.polleverywhere.com/multiple_choice_polls/dEZ100HVAwsdhsRaqcP7C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8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8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5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1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07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55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381B-790F-1F42-AFA0-AF57334BDF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E33-66AA-A543-B4EE-D804180F9FD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78C3-7732-BA48-85E5-007BFC7EB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B5DAE-A0F0-EC44-B4AF-D2544A4EA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ZxH8FpwQYFvAnE5fITvEF">
            <a:extLst>
              <a:ext uri="{FF2B5EF4-FFF2-40B4-BE49-F238E27FC236}">
                <a16:creationId xmlns:a16="http://schemas.microsoft.com/office/drawing/2014/main" id="{AF2D5546-5AFC-AE43-B1BA-C70003E6300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9EAB-61E2-5B41-B45F-34D9FDF9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FC974-4CAB-AA44-827F-59A87CCF6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3WOTEPRNp6ZDrZMDwe6N">
            <a:extLst>
              <a:ext uri="{FF2B5EF4-FFF2-40B4-BE49-F238E27FC236}">
                <a16:creationId xmlns:a16="http://schemas.microsoft.com/office/drawing/2014/main" id="{9386E673-BF55-0B4C-8989-45BBCC59BC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2320" y="2883878"/>
            <a:ext cx="7419608" cy="14208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Cleaning Data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6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3284" y="2329237"/>
            <a:ext cx="7431470" cy="21995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Examine the distribution of the variable </a:t>
            </a:r>
            <a:r>
              <a:rPr lang="en-US" dirty="0"/>
              <a:t>age </a:t>
            </a:r>
            <a:r>
              <a:rPr lang="en-US" dirty="0">
                <a:solidFill>
                  <a:schemeClr val="accent2"/>
                </a:solidFill>
              </a:rPr>
              <a:t>in the data frame </a:t>
            </a:r>
            <a:r>
              <a:rPr lang="en-US" dirty="0"/>
              <a:t>profiles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1CE3F-BF29-2849-B1C2-AF6243A5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50" y="4528762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5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E94F2C-5B81-4248-973E-E2DA874E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81" y="531834"/>
            <a:ext cx="6810638" cy="47255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FF373-8682-174C-A55A-BAD7A03CA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70" y="5667132"/>
            <a:ext cx="457200" cy="482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3EEBBC-D9D3-A647-AA31-86FED0D9B9E0}"/>
              </a:ext>
            </a:extLst>
          </p:cNvPr>
          <p:cNvSpPr txBox="1">
            <a:spLocks/>
          </p:cNvSpPr>
          <p:nvPr/>
        </p:nvSpPr>
        <p:spPr>
          <a:xfrm>
            <a:off x="1082039" y="5174764"/>
            <a:ext cx="7419608" cy="11514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Why do you think this distribution has the shape it does?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C791-6C6E-3D4B-90F6-38BAB7CA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70" y="1350985"/>
            <a:ext cx="1489949" cy="15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8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ABD5-0DC4-B748-8C55-9F3A15A09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44405-207F-1445-96B2-C79455C16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0l3d90ncD3p31em7NQ08K">
            <a:extLst>
              <a:ext uri="{FF2B5EF4-FFF2-40B4-BE49-F238E27FC236}">
                <a16:creationId xmlns:a16="http://schemas.microsoft.com/office/drawing/2014/main" id="{7DBA20DA-E828-2746-A883-F662FE511B2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2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3214" y="2953077"/>
            <a:ext cx="7431470" cy="951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Run a </a:t>
            </a:r>
            <a:r>
              <a:rPr lang="en-US" dirty="0" err="1">
                <a:solidFill>
                  <a:schemeClr val="accent2"/>
                </a:solidFill>
              </a:rPr>
              <a:t>favstats</a:t>
            </a:r>
            <a:r>
              <a:rPr lang="en-US" dirty="0">
                <a:solidFill>
                  <a:schemeClr val="accent2"/>
                </a:solidFill>
              </a:rPr>
              <a:t>() on </a:t>
            </a:r>
            <a:r>
              <a:rPr lang="en-US" dirty="0"/>
              <a:t>age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1CE3F-BF29-2849-B1C2-AF6243A5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50" y="4528762"/>
            <a:ext cx="873899" cy="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897478"/>
            <a:ext cx="8255000" cy="1993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4E21D4-A612-5244-8722-015E81C6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favstats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512AF-30E2-9E49-8106-3AF292A8D658}"/>
              </a:ext>
            </a:extLst>
          </p:cNvPr>
          <p:cNvSpPr/>
          <p:nvPr/>
        </p:nvSpPr>
        <p:spPr>
          <a:xfrm>
            <a:off x="444500" y="4292237"/>
            <a:ext cx="78867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What do you notice? Were there any clues in the histogram?</a:t>
            </a:r>
          </a:p>
        </p:txBody>
      </p:sp>
    </p:spTree>
    <p:extLst>
      <p:ext uri="{BB962C8B-B14F-4D97-AF65-F5344CB8AC3E}">
        <p14:creationId xmlns:p14="http://schemas.microsoft.com/office/powerpoint/2010/main" val="192419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2320" y="2883878"/>
            <a:ext cx="7419608" cy="14208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Suggest some ways to figure out what’s going on, and how to fix it.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6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1" y="2102224"/>
            <a:ext cx="786209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1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F5E5E7-13DC-614F-A470-3D0AD83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BF8A-472A-4C49-9635-7AF9B8E5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95" y="1521383"/>
            <a:ext cx="7179810" cy="49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6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BB0B-388A-7D48-A98F-0C66C101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#1 – Friday April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6EC3-0361-B344-833C-BCB777F6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b="1" dirty="0"/>
              <a:t>all</a:t>
            </a:r>
            <a:r>
              <a:rPr lang="en-US" dirty="0"/>
              <a:t> practice questions – not just the ones that require R.</a:t>
            </a:r>
          </a:p>
          <a:p>
            <a:r>
              <a:rPr lang="en-US" dirty="0"/>
              <a:t>Quiz link will come in email to your CCLE email address. Quiz is in this room, and you will get an assigned seat.</a:t>
            </a:r>
          </a:p>
          <a:p>
            <a:r>
              <a:rPr lang="en-US" dirty="0"/>
              <a:t>Bring device – </a:t>
            </a:r>
            <a:r>
              <a:rPr lang="en-US" b="1" dirty="0"/>
              <a:t>preferably laptop </a:t>
            </a:r>
            <a:r>
              <a:rPr lang="en-US" dirty="0"/>
              <a:t>– for taking quiz. Make sure it is charged!</a:t>
            </a:r>
          </a:p>
        </p:txBody>
      </p:sp>
    </p:spTree>
    <p:extLst>
      <p:ext uri="{BB962C8B-B14F-4D97-AF65-F5344CB8AC3E}">
        <p14:creationId xmlns:p14="http://schemas.microsoft.com/office/powerpoint/2010/main" val="308356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F5E5E7-13DC-614F-A470-3D0AD83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BF8A-472A-4C49-9635-7AF9B8E5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75" y="1995580"/>
            <a:ext cx="4140279" cy="2866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1FD73-F631-454C-9834-6E4B8604E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91" y="1973168"/>
            <a:ext cx="4164109" cy="28892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ECF473-6114-1E45-A21E-F90FC10E8CA6}"/>
              </a:ext>
            </a:extLst>
          </p:cNvPr>
          <p:cNvSpPr txBox="1"/>
          <p:nvPr/>
        </p:nvSpPr>
        <p:spPr>
          <a:xfrm>
            <a:off x="1899206" y="4883288"/>
            <a:ext cx="1181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Before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AB4CD-0CE5-F145-8458-686E92B5BE84}"/>
              </a:ext>
            </a:extLst>
          </p:cNvPr>
          <p:cNvSpPr txBox="1"/>
          <p:nvPr/>
        </p:nvSpPr>
        <p:spPr>
          <a:xfrm>
            <a:off x="6267675" y="4883288"/>
            <a:ext cx="905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6154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2320" y="2883878"/>
            <a:ext cx="7419608" cy="14208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The Five Number Summary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3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48E4F6-B33C-2C45-95FC-5BA60A83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2209800"/>
            <a:ext cx="71882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favstats</a:t>
            </a:r>
            <a:r>
              <a:rPr lang="en-US" dirty="0"/>
              <a:t>(~age, data=profiles)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4055" y="3207434"/>
            <a:ext cx="3393326" cy="9066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762" y="5164434"/>
            <a:ext cx="81532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The </a:t>
            </a:r>
            <a:r>
              <a:rPr lang="en-US" sz="4400" b="1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Five Number Summary</a:t>
            </a:r>
            <a:endParaRPr lang="en-US" sz="4400" b="1" dirty="0">
              <a:ln w="10541" cmpd="sng">
                <a:noFill/>
                <a:prstDash val="solid"/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5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FE529B-FC05-3746-A1C7-D76B797AF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3" t="17818"/>
          <a:stretch/>
        </p:blipFill>
        <p:spPr>
          <a:xfrm>
            <a:off x="449360" y="2016131"/>
            <a:ext cx="8330401" cy="25227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Plot the Five Number Summary for Age on a Number Line </a:t>
            </a:r>
            <a:r>
              <a:rPr lang="mr-IN" sz="3600" dirty="0"/>
              <a:t>–</a:t>
            </a:r>
            <a:r>
              <a:rPr lang="en-US" sz="3600" dirty="0"/>
              <a:t> to Scale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016" y="5164434"/>
            <a:ext cx="77793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m</a:t>
            </a:r>
            <a:r>
              <a:rPr lang="en-US" sz="4400" b="1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in </a:t>
            </a:r>
            <a:r>
              <a:rPr lang="mr-IN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–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 Q1 </a:t>
            </a:r>
            <a:r>
              <a:rPr lang="mr-IN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–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 median </a:t>
            </a:r>
            <a:r>
              <a:rPr lang="mr-IN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–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 Q3 - max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0384" y="4913423"/>
            <a:ext cx="758323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5030" y="2644274"/>
            <a:ext cx="4202125" cy="12690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Plot the Five Number Summary for Age on a Number Line </a:t>
            </a:r>
            <a:r>
              <a:rPr lang="mr-IN" sz="3600" dirty="0"/>
              <a:t>–</a:t>
            </a:r>
            <a:r>
              <a:rPr lang="en-US" sz="3600" dirty="0"/>
              <a:t> to Scale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D8C23A-7817-1E46-9E7A-76D67CF3DCFE}"/>
              </a:ext>
            </a:extLst>
          </p:cNvPr>
          <p:cNvGrpSpPr/>
          <p:nvPr/>
        </p:nvGrpSpPr>
        <p:grpSpPr>
          <a:xfrm>
            <a:off x="406799" y="1644993"/>
            <a:ext cx="8330401" cy="2522723"/>
            <a:chOff x="406799" y="1956518"/>
            <a:chExt cx="8330401" cy="25227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FE529B-FC05-3746-A1C7-D76B797AF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3" t="17818"/>
            <a:stretch/>
          </p:blipFill>
          <p:spPr>
            <a:xfrm>
              <a:off x="406799" y="1956518"/>
              <a:ext cx="8330401" cy="252272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85030" y="2644274"/>
              <a:ext cx="4202125" cy="126900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9A419-8DAA-E949-BE05-00E6606405B8}"/>
              </a:ext>
            </a:extLst>
          </p:cNvPr>
          <p:cNvGrpSpPr/>
          <p:nvPr/>
        </p:nvGrpSpPr>
        <p:grpSpPr>
          <a:xfrm>
            <a:off x="406798" y="5071073"/>
            <a:ext cx="8330401" cy="753019"/>
            <a:chOff x="406799" y="5786717"/>
            <a:chExt cx="8330401" cy="75301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3DB5E1A-A912-874E-A993-B127A0C667EA}"/>
                </a:ext>
              </a:extLst>
            </p:cNvPr>
            <p:cNvCxnSpPr/>
            <p:nvPr/>
          </p:nvCxnSpPr>
          <p:spPr>
            <a:xfrm>
              <a:off x="406799" y="5952565"/>
              <a:ext cx="83304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0F8B6-9A25-6A48-8647-A7A014DD76C5}"/>
                </a:ext>
              </a:extLst>
            </p:cNvPr>
            <p:cNvSpPr txBox="1"/>
            <p:nvPr/>
          </p:nvSpPr>
          <p:spPr>
            <a:xfrm>
              <a:off x="585030" y="6078071"/>
              <a:ext cx="792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10         20         30         40         50         60         70         80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65152D-E8DE-EF41-8383-78156F640CDF}"/>
                </a:ext>
              </a:extLst>
            </p:cNvPr>
            <p:cNvCxnSpPr/>
            <p:nvPr/>
          </p:nvCxnSpPr>
          <p:spPr>
            <a:xfrm>
              <a:off x="86846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26545D-35F0-964B-A004-57303F2E0262}"/>
                </a:ext>
              </a:extLst>
            </p:cNvPr>
            <p:cNvCxnSpPr/>
            <p:nvPr/>
          </p:nvCxnSpPr>
          <p:spPr>
            <a:xfrm>
              <a:off x="710789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DB3B44-1C99-1742-A999-F4ED966CE2DE}"/>
                </a:ext>
              </a:extLst>
            </p:cNvPr>
            <p:cNvCxnSpPr/>
            <p:nvPr/>
          </p:nvCxnSpPr>
          <p:spPr>
            <a:xfrm>
              <a:off x="8147801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694C6D-0ED5-2743-80CE-12DF314B7CA4}"/>
                </a:ext>
              </a:extLst>
            </p:cNvPr>
            <p:cNvCxnSpPr/>
            <p:nvPr/>
          </p:nvCxnSpPr>
          <p:spPr>
            <a:xfrm>
              <a:off x="5028084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39511F-4390-3F4F-92EB-8F5F933BDD41}"/>
                </a:ext>
              </a:extLst>
            </p:cNvPr>
            <p:cNvCxnSpPr/>
            <p:nvPr/>
          </p:nvCxnSpPr>
          <p:spPr>
            <a:xfrm>
              <a:off x="606799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279516-1585-5B4A-9895-3D68B58C037C}"/>
                </a:ext>
              </a:extLst>
            </p:cNvPr>
            <p:cNvCxnSpPr/>
            <p:nvPr/>
          </p:nvCxnSpPr>
          <p:spPr>
            <a:xfrm>
              <a:off x="2948272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CDB2C-85CC-594F-B06B-63AECF4C7B33}"/>
                </a:ext>
              </a:extLst>
            </p:cNvPr>
            <p:cNvCxnSpPr/>
            <p:nvPr/>
          </p:nvCxnSpPr>
          <p:spPr>
            <a:xfrm>
              <a:off x="3988178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5D4BDE-4C2A-2B4E-9220-954BAC789164}"/>
                </a:ext>
              </a:extLst>
            </p:cNvPr>
            <p:cNvCxnSpPr/>
            <p:nvPr/>
          </p:nvCxnSpPr>
          <p:spPr>
            <a:xfrm>
              <a:off x="190836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8A78C9EA-DD65-4A4D-999F-E93ADC57BF42}"/>
              </a:ext>
            </a:extLst>
          </p:cNvPr>
          <p:cNvSpPr/>
          <p:nvPr/>
        </p:nvSpPr>
        <p:spPr>
          <a:xfrm>
            <a:off x="1582835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8FC4979-19A2-D047-A0D2-F71D1541460A}"/>
              </a:ext>
            </a:extLst>
          </p:cNvPr>
          <p:cNvSpPr/>
          <p:nvPr/>
        </p:nvSpPr>
        <p:spPr>
          <a:xfrm>
            <a:off x="2453009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7220E3-8A40-5847-8C9E-01E11D7602BC}"/>
              </a:ext>
            </a:extLst>
          </p:cNvPr>
          <p:cNvSpPr/>
          <p:nvPr/>
        </p:nvSpPr>
        <p:spPr>
          <a:xfrm>
            <a:off x="283172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F914451-20B8-4B49-B849-7AC0C4A5BEF8}"/>
              </a:ext>
            </a:extLst>
          </p:cNvPr>
          <p:cNvSpPr/>
          <p:nvPr/>
        </p:nvSpPr>
        <p:spPr>
          <a:xfrm>
            <a:off x="348278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1085F95B-737C-324F-9359-BDED229DFFFD}"/>
              </a:ext>
            </a:extLst>
          </p:cNvPr>
          <p:cNvSpPr/>
          <p:nvPr/>
        </p:nvSpPr>
        <p:spPr>
          <a:xfrm>
            <a:off x="6869867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41C47-E7BE-DA45-81E7-99AA6BF5D18A}"/>
              </a:ext>
            </a:extLst>
          </p:cNvPr>
          <p:cNvSpPr txBox="1"/>
          <p:nvPr/>
        </p:nvSpPr>
        <p:spPr>
          <a:xfrm>
            <a:off x="1356974" y="382511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(min)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866A8-5112-0D4C-A609-3856635DC6E1}"/>
              </a:ext>
            </a:extLst>
          </p:cNvPr>
          <p:cNvSpPr txBox="1"/>
          <p:nvPr/>
        </p:nvSpPr>
        <p:spPr>
          <a:xfrm>
            <a:off x="2740625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EAE98B-69A7-FF42-A4A3-8146D2096D37}"/>
              </a:ext>
            </a:extLst>
          </p:cNvPr>
          <p:cNvSpPr txBox="1"/>
          <p:nvPr/>
        </p:nvSpPr>
        <p:spPr>
          <a:xfrm>
            <a:off x="2372854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83494-3084-CF40-9035-A23546E1F050}"/>
              </a:ext>
            </a:extLst>
          </p:cNvPr>
          <p:cNvSpPr txBox="1"/>
          <p:nvPr/>
        </p:nvSpPr>
        <p:spPr>
          <a:xfrm>
            <a:off x="3341793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186F7-EF23-554C-A457-A16A16751E83}"/>
              </a:ext>
            </a:extLst>
          </p:cNvPr>
          <p:cNvSpPr txBox="1"/>
          <p:nvPr/>
        </p:nvSpPr>
        <p:spPr>
          <a:xfrm>
            <a:off x="6623166" y="3825116"/>
            <a:ext cx="72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(max)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235133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9A419-8DAA-E949-BE05-00E6606405B8}"/>
              </a:ext>
            </a:extLst>
          </p:cNvPr>
          <p:cNvGrpSpPr/>
          <p:nvPr/>
        </p:nvGrpSpPr>
        <p:grpSpPr>
          <a:xfrm>
            <a:off x="406798" y="5071073"/>
            <a:ext cx="8330401" cy="753019"/>
            <a:chOff x="406799" y="5786717"/>
            <a:chExt cx="8330401" cy="75301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3DB5E1A-A912-874E-A993-B127A0C667EA}"/>
                </a:ext>
              </a:extLst>
            </p:cNvPr>
            <p:cNvCxnSpPr/>
            <p:nvPr/>
          </p:nvCxnSpPr>
          <p:spPr>
            <a:xfrm>
              <a:off x="406799" y="5952565"/>
              <a:ext cx="83304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0F8B6-9A25-6A48-8647-A7A014DD76C5}"/>
                </a:ext>
              </a:extLst>
            </p:cNvPr>
            <p:cNvSpPr txBox="1"/>
            <p:nvPr/>
          </p:nvSpPr>
          <p:spPr>
            <a:xfrm>
              <a:off x="585030" y="6078071"/>
              <a:ext cx="792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10         20         30         40         50         60         70         80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65152D-E8DE-EF41-8383-78156F640CDF}"/>
                </a:ext>
              </a:extLst>
            </p:cNvPr>
            <p:cNvCxnSpPr/>
            <p:nvPr/>
          </p:nvCxnSpPr>
          <p:spPr>
            <a:xfrm>
              <a:off x="86846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26545D-35F0-964B-A004-57303F2E0262}"/>
                </a:ext>
              </a:extLst>
            </p:cNvPr>
            <p:cNvCxnSpPr/>
            <p:nvPr/>
          </p:nvCxnSpPr>
          <p:spPr>
            <a:xfrm>
              <a:off x="710789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DB3B44-1C99-1742-A999-F4ED966CE2DE}"/>
                </a:ext>
              </a:extLst>
            </p:cNvPr>
            <p:cNvCxnSpPr/>
            <p:nvPr/>
          </p:nvCxnSpPr>
          <p:spPr>
            <a:xfrm>
              <a:off x="8147801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694C6D-0ED5-2743-80CE-12DF314B7CA4}"/>
                </a:ext>
              </a:extLst>
            </p:cNvPr>
            <p:cNvCxnSpPr/>
            <p:nvPr/>
          </p:nvCxnSpPr>
          <p:spPr>
            <a:xfrm>
              <a:off x="5028084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39511F-4390-3F4F-92EB-8F5F933BDD41}"/>
                </a:ext>
              </a:extLst>
            </p:cNvPr>
            <p:cNvCxnSpPr/>
            <p:nvPr/>
          </p:nvCxnSpPr>
          <p:spPr>
            <a:xfrm>
              <a:off x="606799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279516-1585-5B4A-9895-3D68B58C037C}"/>
                </a:ext>
              </a:extLst>
            </p:cNvPr>
            <p:cNvCxnSpPr/>
            <p:nvPr/>
          </p:nvCxnSpPr>
          <p:spPr>
            <a:xfrm>
              <a:off x="2948272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CDB2C-85CC-594F-B06B-63AECF4C7B33}"/>
                </a:ext>
              </a:extLst>
            </p:cNvPr>
            <p:cNvCxnSpPr/>
            <p:nvPr/>
          </p:nvCxnSpPr>
          <p:spPr>
            <a:xfrm>
              <a:off x="3988178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5D4BDE-4C2A-2B4E-9220-954BAC789164}"/>
                </a:ext>
              </a:extLst>
            </p:cNvPr>
            <p:cNvCxnSpPr/>
            <p:nvPr/>
          </p:nvCxnSpPr>
          <p:spPr>
            <a:xfrm>
              <a:off x="190836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8A78C9EA-DD65-4A4D-999F-E93ADC57BF42}"/>
              </a:ext>
            </a:extLst>
          </p:cNvPr>
          <p:cNvSpPr/>
          <p:nvPr/>
        </p:nvSpPr>
        <p:spPr>
          <a:xfrm>
            <a:off x="1582835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8FC4979-19A2-D047-A0D2-F71D1541460A}"/>
              </a:ext>
            </a:extLst>
          </p:cNvPr>
          <p:cNvSpPr/>
          <p:nvPr/>
        </p:nvSpPr>
        <p:spPr>
          <a:xfrm>
            <a:off x="2453009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7220E3-8A40-5847-8C9E-01E11D7602BC}"/>
              </a:ext>
            </a:extLst>
          </p:cNvPr>
          <p:cNvSpPr/>
          <p:nvPr/>
        </p:nvSpPr>
        <p:spPr>
          <a:xfrm>
            <a:off x="283172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F914451-20B8-4B49-B849-7AC0C4A5BEF8}"/>
              </a:ext>
            </a:extLst>
          </p:cNvPr>
          <p:cNvSpPr/>
          <p:nvPr/>
        </p:nvSpPr>
        <p:spPr>
          <a:xfrm>
            <a:off x="348278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1085F95B-737C-324F-9359-BDED229DFFFD}"/>
              </a:ext>
            </a:extLst>
          </p:cNvPr>
          <p:cNvSpPr/>
          <p:nvPr/>
        </p:nvSpPr>
        <p:spPr>
          <a:xfrm>
            <a:off x="6869867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41C47-E7BE-DA45-81E7-99AA6BF5D18A}"/>
              </a:ext>
            </a:extLst>
          </p:cNvPr>
          <p:cNvSpPr txBox="1"/>
          <p:nvPr/>
        </p:nvSpPr>
        <p:spPr>
          <a:xfrm>
            <a:off x="1356974" y="382511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(min)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866A8-5112-0D4C-A609-3856635DC6E1}"/>
              </a:ext>
            </a:extLst>
          </p:cNvPr>
          <p:cNvSpPr txBox="1"/>
          <p:nvPr/>
        </p:nvSpPr>
        <p:spPr>
          <a:xfrm>
            <a:off x="2740625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EAE98B-69A7-FF42-A4A3-8146D2096D37}"/>
              </a:ext>
            </a:extLst>
          </p:cNvPr>
          <p:cNvSpPr txBox="1"/>
          <p:nvPr/>
        </p:nvSpPr>
        <p:spPr>
          <a:xfrm>
            <a:off x="2372854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83494-3084-CF40-9035-A23546E1F050}"/>
              </a:ext>
            </a:extLst>
          </p:cNvPr>
          <p:cNvSpPr txBox="1"/>
          <p:nvPr/>
        </p:nvSpPr>
        <p:spPr>
          <a:xfrm>
            <a:off x="3341793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186F7-EF23-554C-A457-A16A16751E83}"/>
              </a:ext>
            </a:extLst>
          </p:cNvPr>
          <p:cNvSpPr txBox="1"/>
          <p:nvPr/>
        </p:nvSpPr>
        <p:spPr>
          <a:xfrm>
            <a:off x="6623166" y="3825116"/>
            <a:ext cx="72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(max)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A7F13F-0C95-5649-B44E-424D97809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 t="14673" r="2624" b="4945"/>
          <a:stretch/>
        </p:blipFill>
        <p:spPr>
          <a:xfrm>
            <a:off x="712738" y="351273"/>
            <a:ext cx="6550877" cy="38297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65514D-CE59-714F-BB13-423DCA258990}"/>
              </a:ext>
            </a:extLst>
          </p:cNvPr>
          <p:cNvSpPr/>
          <p:nvPr/>
        </p:nvSpPr>
        <p:spPr>
          <a:xfrm>
            <a:off x="4371293" y="633710"/>
            <a:ext cx="339339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n w="10541" cmpd="sng">
                  <a:noFill/>
                  <a:prstDash val="solid"/>
                </a:ln>
                <a:solidFill>
                  <a:schemeClr val="tx2"/>
                </a:solidFill>
              </a:rPr>
              <a:t>What is equal between these two intervals?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8DF29B3-B26F-D344-860C-686F449B2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867" y="810876"/>
            <a:ext cx="457200" cy="48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806071-48AF-F341-A70B-B4104B013299}"/>
              </a:ext>
            </a:extLst>
          </p:cNvPr>
          <p:cNvSpPr/>
          <p:nvPr/>
        </p:nvSpPr>
        <p:spPr>
          <a:xfrm>
            <a:off x="3046881" y="4746605"/>
            <a:ext cx="423159" cy="1998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5CEB7D-802F-D94D-A4DD-7353CFEE6B1C}"/>
              </a:ext>
            </a:extLst>
          </p:cNvPr>
          <p:cNvSpPr/>
          <p:nvPr/>
        </p:nvSpPr>
        <p:spPr>
          <a:xfrm>
            <a:off x="3715871" y="4770495"/>
            <a:ext cx="3151094" cy="1780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2F1F2740-39A0-6240-B2DA-FFBC56D1EB94}"/>
              </a:ext>
            </a:extLst>
          </p:cNvPr>
          <p:cNvSpPr/>
          <p:nvPr/>
        </p:nvSpPr>
        <p:spPr>
          <a:xfrm>
            <a:off x="3136159" y="5006339"/>
            <a:ext cx="262620" cy="101147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40665DEC-4CB4-1448-A4AB-0DAA2FD107A2}"/>
              </a:ext>
            </a:extLst>
          </p:cNvPr>
          <p:cNvSpPr/>
          <p:nvPr/>
        </p:nvSpPr>
        <p:spPr>
          <a:xfrm>
            <a:off x="5028714" y="4996389"/>
            <a:ext cx="262620" cy="101147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D93D7-138A-BD42-BF38-28B043CFA7AB}"/>
              </a:ext>
            </a:extLst>
          </p:cNvPr>
          <p:cNvSpPr/>
          <p:nvPr/>
        </p:nvSpPr>
        <p:spPr>
          <a:xfrm>
            <a:off x="3074475" y="5876445"/>
            <a:ext cx="428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a</a:t>
            </a:r>
            <a:endParaRPr lang="en-US" sz="3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004525-4FD4-2749-B628-0621D8B03A7F}"/>
              </a:ext>
            </a:extLst>
          </p:cNvPr>
          <p:cNvSpPr/>
          <p:nvPr/>
        </p:nvSpPr>
        <p:spPr>
          <a:xfrm>
            <a:off x="4945863" y="587644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374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3293-2533-C847-9884-05CA40A38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CAFD4-2992-F44F-B874-AC4A417DD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oBnad8h3rQ8guybJGenUZ">
            <a:extLst>
              <a:ext uri="{FF2B5EF4-FFF2-40B4-BE49-F238E27FC236}">
                <a16:creationId xmlns:a16="http://schemas.microsoft.com/office/drawing/2014/main" id="{618B558B-CD3F-4E44-98FE-C3696D3809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3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9A419-8DAA-E949-BE05-00E6606405B8}"/>
              </a:ext>
            </a:extLst>
          </p:cNvPr>
          <p:cNvGrpSpPr/>
          <p:nvPr/>
        </p:nvGrpSpPr>
        <p:grpSpPr>
          <a:xfrm>
            <a:off x="406798" y="5071073"/>
            <a:ext cx="8330401" cy="753019"/>
            <a:chOff x="406799" y="5786717"/>
            <a:chExt cx="8330401" cy="75301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3DB5E1A-A912-874E-A993-B127A0C667EA}"/>
                </a:ext>
              </a:extLst>
            </p:cNvPr>
            <p:cNvCxnSpPr/>
            <p:nvPr/>
          </p:nvCxnSpPr>
          <p:spPr>
            <a:xfrm>
              <a:off x="406799" y="5952565"/>
              <a:ext cx="83304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0F8B6-9A25-6A48-8647-A7A014DD76C5}"/>
                </a:ext>
              </a:extLst>
            </p:cNvPr>
            <p:cNvSpPr txBox="1"/>
            <p:nvPr/>
          </p:nvSpPr>
          <p:spPr>
            <a:xfrm>
              <a:off x="585030" y="6078071"/>
              <a:ext cx="792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10         20         30         40         50         60         70         80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65152D-E8DE-EF41-8383-78156F640CDF}"/>
                </a:ext>
              </a:extLst>
            </p:cNvPr>
            <p:cNvCxnSpPr/>
            <p:nvPr/>
          </p:nvCxnSpPr>
          <p:spPr>
            <a:xfrm>
              <a:off x="86846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26545D-35F0-964B-A004-57303F2E0262}"/>
                </a:ext>
              </a:extLst>
            </p:cNvPr>
            <p:cNvCxnSpPr/>
            <p:nvPr/>
          </p:nvCxnSpPr>
          <p:spPr>
            <a:xfrm>
              <a:off x="710789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DB3B44-1C99-1742-A999-F4ED966CE2DE}"/>
                </a:ext>
              </a:extLst>
            </p:cNvPr>
            <p:cNvCxnSpPr/>
            <p:nvPr/>
          </p:nvCxnSpPr>
          <p:spPr>
            <a:xfrm>
              <a:off x="8147801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694C6D-0ED5-2743-80CE-12DF314B7CA4}"/>
                </a:ext>
              </a:extLst>
            </p:cNvPr>
            <p:cNvCxnSpPr/>
            <p:nvPr/>
          </p:nvCxnSpPr>
          <p:spPr>
            <a:xfrm>
              <a:off x="5028084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39511F-4390-3F4F-92EB-8F5F933BDD41}"/>
                </a:ext>
              </a:extLst>
            </p:cNvPr>
            <p:cNvCxnSpPr/>
            <p:nvPr/>
          </p:nvCxnSpPr>
          <p:spPr>
            <a:xfrm>
              <a:off x="606799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279516-1585-5B4A-9895-3D68B58C037C}"/>
                </a:ext>
              </a:extLst>
            </p:cNvPr>
            <p:cNvCxnSpPr/>
            <p:nvPr/>
          </p:nvCxnSpPr>
          <p:spPr>
            <a:xfrm>
              <a:off x="2948272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CDB2C-85CC-594F-B06B-63AECF4C7B33}"/>
                </a:ext>
              </a:extLst>
            </p:cNvPr>
            <p:cNvCxnSpPr/>
            <p:nvPr/>
          </p:nvCxnSpPr>
          <p:spPr>
            <a:xfrm>
              <a:off x="3988178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5D4BDE-4C2A-2B4E-9220-954BAC789164}"/>
                </a:ext>
              </a:extLst>
            </p:cNvPr>
            <p:cNvCxnSpPr/>
            <p:nvPr/>
          </p:nvCxnSpPr>
          <p:spPr>
            <a:xfrm>
              <a:off x="190836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8A78C9EA-DD65-4A4D-999F-E93ADC57BF42}"/>
              </a:ext>
            </a:extLst>
          </p:cNvPr>
          <p:cNvSpPr/>
          <p:nvPr/>
        </p:nvSpPr>
        <p:spPr>
          <a:xfrm>
            <a:off x="1582835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8FC4979-19A2-D047-A0D2-F71D1541460A}"/>
              </a:ext>
            </a:extLst>
          </p:cNvPr>
          <p:cNvSpPr/>
          <p:nvPr/>
        </p:nvSpPr>
        <p:spPr>
          <a:xfrm>
            <a:off x="2453009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7220E3-8A40-5847-8C9E-01E11D7602BC}"/>
              </a:ext>
            </a:extLst>
          </p:cNvPr>
          <p:cNvSpPr/>
          <p:nvPr/>
        </p:nvSpPr>
        <p:spPr>
          <a:xfrm>
            <a:off x="283172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F914451-20B8-4B49-B849-7AC0C4A5BEF8}"/>
              </a:ext>
            </a:extLst>
          </p:cNvPr>
          <p:cNvSpPr/>
          <p:nvPr/>
        </p:nvSpPr>
        <p:spPr>
          <a:xfrm>
            <a:off x="348278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1085F95B-737C-324F-9359-BDED229DFFFD}"/>
              </a:ext>
            </a:extLst>
          </p:cNvPr>
          <p:cNvSpPr/>
          <p:nvPr/>
        </p:nvSpPr>
        <p:spPr>
          <a:xfrm>
            <a:off x="6869867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41C47-E7BE-DA45-81E7-99AA6BF5D18A}"/>
              </a:ext>
            </a:extLst>
          </p:cNvPr>
          <p:cNvSpPr txBox="1"/>
          <p:nvPr/>
        </p:nvSpPr>
        <p:spPr>
          <a:xfrm>
            <a:off x="1356974" y="382511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(min)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866A8-5112-0D4C-A609-3856635DC6E1}"/>
              </a:ext>
            </a:extLst>
          </p:cNvPr>
          <p:cNvSpPr txBox="1"/>
          <p:nvPr/>
        </p:nvSpPr>
        <p:spPr>
          <a:xfrm>
            <a:off x="2740625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EAE98B-69A7-FF42-A4A3-8146D2096D37}"/>
              </a:ext>
            </a:extLst>
          </p:cNvPr>
          <p:cNvSpPr txBox="1"/>
          <p:nvPr/>
        </p:nvSpPr>
        <p:spPr>
          <a:xfrm>
            <a:off x="2372854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83494-3084-CF40-9035-A23546E1F050}"/>
              </a:ext>
            </a:extLst>
          </p:cNvPr>
          <p:cNvSpPr txBox="1"/>
          <p:nvPr/>
        </p:nvSpPr>
        <p:spPr>
          <a:xfrm>
            <a:off x="3341793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186F7-EF23-554C-A457-A16A16751E83}"/>
              </a:ext>
            </a:extLst>
          </p:cNvPr>
          <p:cNvSpPr txBox="1"/>
          <p:nvPr/>
        </p:nvSpPr>
        <p:spPr>
          <a:xfrm>
            <a:off x="6623166" y="3825116"/>
            <a:ext cx="72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(max)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A7F13F-0C95-5649-B44E-424D97809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 t="14673" r="2624" b="4945"/>
          <a:stretch/>
        </p:blipFill>
        <p:spPr>
          <a:xfrm>
            <a:off x="712738" y="351273"/>
            <a:ext cx="6550877" cy="38297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65514D-CE59-714F-BB13-423DCA258990}"/>
              </a:ext>
            </a:extLst>
          </p:cNvPr>
          <p:cNvSpPr/>
          <p:nvPr/>
        </p:nvSpPr>
        <p:spPr>
          <a:xfrm>
            <a:off x="4926470" y="665189"/>
            <a:ext cx="339339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n w="10541" cmpd="sng">
                  <a:noFill/>
                  <a:prstDash val="solid"/>
                </a:ln>
                <a:solidFill>
                  <a:schemeClr val="tx2"/>
                </a:solidFill>
              </a:rPr>
              <a:t>Why are the quartiles not equally spaced?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06071-48AF-F341-A70B-B4104B013299}"/>
              </a:ext>
            </a:extLst>
          </p:cNvPr>
          <p:cNvSpPr/>
          <p:nvPr/>
        </p:nvSpPr>
        <p:spPr>
          <a:xfrm>
            <a:off x="3046881" y="4746605"/>
            <a:ext cx="423159" cy="1998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5CEB7D-802F-D94D-A4DD-7353CFEE6B1C}"/>
              </a:ext>
            </a:extLst>
          </p:cNvPr>
          <p:cNvSpPr/>
          <p:nvPr/>
        </p:nvSpPr>
        <p:spPr>
          <a:xfrm>
            <a:off x="3715871" y="4770495"/>
            <a:ext cx="3151094" cy="1780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5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9A419-8DAA-E949-BE05-00E6606405B8}"/>
              </a:ext>
            </a:extLst>
          </p:cNvPr>
          <p:cNvGrpSpPr/>
          <p:nvPr/>
        </p:nvGrpSpPr>
        <p:grpSpPr>
          <a:xfrm>
            <a:off x="406798" y="5071073"/>
            <a:ext cx="8330401" cy="753019"/>
            <a:chOff x="406799" y="5786717"/>
            <a:chExt cx="8330401" cy="75301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3DB5E1A-A912-874E-A993-B127A0C667EA}"/>
                </a:ext>
              </a:extLst>
            </p:cNvPr>
            <p:cNvCxnSpPr/>
            <p:nvPr/>
          </p:nvCxnSpPr>
          <p:spPr>
            <a:xfrm>
              <a:off x="406799" y="5952565"/>
              <a:ext cx="83304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0F8B6-9A25-6A48-8647-A7A014DD76C5}"/>
                </a:ext>
              </a:extLst>
            </p:cNvPr>
            <p:cNvSpPr txBox="1"/>
            <p:nvPr/>
          </p:nvSpPr>
          <p:spPr>
            <a:xfrm>
              <a:off x="585030" y="6078071"/>
              <a:ext cx="792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10         20         30         40         50         60         70         80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65152D-E8DE-EF41-8383-78156F640CDF}"/>
                </a:ext>
              </a:extLst>
            </p:cNvPr>
            <p:cNvCxnSpPr/>
            <p:nvPr/>
          </p:nvCxnSpPr>
          <p:spPr>
            <a:xfrm>
              <a:off x="86846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26545D-35F0-964B-A004-57303F2E0262}"/>
                </a:ext>
              </a:extLst>
            </p:cNvPr>
            <p:cNvCxnSpPr/>
            <p:nvPr/>
          </p:nvCxnSpPr>
          <p:spPr>
            <a:xfrm>
              <a:off x="710789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DB3B44-1C99-1742-A999-F4ED966CE2DE}"/>
                </a:ext>
              </a:extLst>
            </p:cNvPr>
            <p:cNvCxnSpPr/>
            <p:nvPr/>
          </p:nvCxnSpPr>
          <p:spPr>
            <a:xfrm>
              <a:off x="8147801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694C6D-0ED5-2743-80CE-12DF314B7CA4}"/>
                </a:ext>
              </a:extLst>
            </p:cNvPr>
            <p:cNvCxnSpPr/>
            <p:nvPr/>
          </p:nvCxnSpPr>
          <p:spPr>
            <a:xfrm>
              <a:off x="5028084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39511F-4390-3F4F-92EB-8F5F933BDD41}"/>
                </a:ext>
              </a:extLst>
            </p:cNvPr>
            <p:cNvCxnSpPr/>
            <p:nvPr/>
          </p:nvCxnSpPr>
          <p:spPr>
            <a:xfrm>
              <a:off x="606799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279516-1585-5B4A-9895-3D68B58C037C}"/>
                </a:ext>
              </a:extLst>
            </p:cNvPr>
            <p:cNvCxnSpPr/>
            <p:nvPr/>
          </p:nvCxnSpPr>
          <p:spPr>
            <a:xfrm>
              <a:off x="2948272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CDB2C-85CC-594F-B06B-63AECF4C7B33}"/>
                </a:ext>
              </a:extLst>
            </p:cNvPr>
            <p:cNvCxnSpPr/>
            <p:nvPr/>
          </p:nvCxnSpPr>
          <p:spPr>
            <a:xfrm>
              <a:off x="3988178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5D4BDE-4C2A-2B4E-9220-954BAC789164}"/>
                </a:ext>
              </a:extLst>
            </p:cNvPr>
            <p:cNvCxnSpPr/>
            <p:nvPr/>
          </p:nvCxnSpPr>
          <p:spPr>
            <a:xfrm>
              <a:off x="190836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8A78C9EA-DD65-4A4D-999F-E93ADC57BF42}"/>
              </a:ext>
            </a:extLst>
          </p:cNvPr>
          <p:cNvSpPr/>
          <p:nvPr/>
        </p:nvSpPr>
        <p:spPr>
          <a:xfrm>
            <a:off x="1582835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8FC4979-19A2-D047-A0D2-F71D1541460A}"/>
              </a:ext>
            </a:extLst>
          </p:cNvPr>
          <p:cNvSpPr/>
          <p:nvPr/>
        </p:nvSpPr>
        <p:spPr>
          <a:xfrm>
            <a:off x="2453009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7220E3-8A40-5847-8C9E-01E11D7602BC}"/>
              </a:ext>
            </a:extLst>
          </p:cNvPr>
          <p:cNvSpPr/>
          <p:nvPr/>
        </p:nvSpPr>
        <p:spPr>
          <a:xfrm>
            <a:off x="283172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F914451-20B8-4B49-B849-7AC0C4A5BEF8}"/>
              </a:ext>
            </a:extLst>
          </p:cNvPr>
          <p:cNvSpPr/>
          <p:nvPr/>
        </p:nvSpPr>
        <p:spPr>
          <a:xfrm>
            <a:off x="348278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1085F95B-737C-324F-9359-BDED229DFFFD}"/>
              </a:ext>
            </a:extLst>
          </p:cNvPr>
          <p:cNvSpPr/>
          <p:nvPr/>
        </p:nvSpPr>
        <p:spPr>
          <a:xfrm>
            <a:off x="6869867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41C47-E7BE-DA45-81E7-99AA6BF5D18A}"/>
              </a:ext>
            </a:extLst>
          </p:cNvPr>
          <p:cNvSpPr txBox="1"/>
          <p:nvPr/>
        </p:nvSpPr>
        <p:spPr>
          <a:xfrm>
            <a:off x="1356974" y="382511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(min)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866A8-5112-0D4C-A609-3856635DC6E1}"/>
              </a:ext>
            </a:extLst>
          </p:cNvPr>
          <p:cNvSpPr txBox="1"/>
          <p:nvPr/>
        </p:nvSpPr>
        <p:spPr>
          <a:xfrm>
            <a:off x="2740625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EAE98B-69A7-FF42-A4A3-8146D2096D37}"/>
              </a:ext>
            </a:extLst>
          </p:cNvPr>
          <p:cNvSpPr txBox="1"/>
          <p:nvPr/>
        </p:nvSpPr>
        <p:spPr>
          <a:xfrm>
            <a:off x="2372854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83494-3084-CF40-9035-A23546E1F050}"/>
              </a:ext>
            </a:extLst>
          </p:cNvPr>
          <p:cNvSpPr txBox="1"/>
          <p:nvPr/>
        </p:nvSpPr>
        <p:spPr>
          <a:xfrm>
            <a:off x="3341793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186F7-EF23-554C-A457-A16A16751E83}"/>
              </a:ext>
            </a:extLst>
          </p:cNvPr>
          <p:cNvSpPr txBox="1"/>
          <p:nvPr/>
        </p:nvSpPr>
        <p:spPr>
          <a:xfrm>
            <a:off x="6623166" y="3825116"/>
            <a:ext cx="72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(max)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A7F13F-0C95-5649-B44E-424D97809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 t="14673" r="2624" b="4945"/>
          <a:stretch/>
        </p:blipFill>
        <p:spPr>
          <a:xfrm>
            <a:off x="712738" y="351273"/>
            <a:ext cx="6550877" cy="38297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65514D-CE59-714F-BB13-423DCA258990}"/>
              </a:ext>
            </a:extLst>
          </p:cNvPr>
          <p:cNvSpPr/>
          <p:nvPr/>
        </p:nvSpPr>
        <p:spPr>
          <a:xfrm>
            <a:off x="5453349" y="901509"/>
            <a:ext cx="305211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n w="10541" cmpd="sng">
                  <a:noFill/>
                  <a:prstDash val="solid"/>
                </a:ln>
                <a:solidFill>
                  <a:schemeClr val="tx2"/>
                </a:solidFill>
              </a:rPr>
              <a:t>Sketch the boxplot of this distribution</a:t>
            </a:r>
          </a:p>
        </p:txBody>
      </p:sp>
    </p:spTree>
    <p:extLst>
      <p:ext uri="{BB962C8B-B14F-4D97-AF65-F5344CB8AC3E}">
        <p14:creationId xmlns:p14="http://schemas.microsoft.com/office/powerpoint/2010/main" val="686508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9A419-8DAA-E949-BE05-00E6606405B8}"/>
              </a:ext>
            </a:extLst>
          </p:cNvPr>
          <p:cNvGrpSpPr/>
          <p:nvPr/>
        </p:nvGrpSpPr>
        <p:grpSpPr>
          <a:xfrm>
            <a:off x="406798" y="5071073"/>
            <a:ext cx="8330401" cy="753019"/>
            <a:chOff x="406799" y="5786717"/>
            <a:chExt cx="8330401" cy="75301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3DB5E1A-A912-874E-A993-B127A0C667EA}"/>
                </a:ext>
              </a:extLst>
            </p:cNvPr>
            <p:cNvCxnSpPr/>
            <p:nvPr/>
          </p:nvCxnSpPr>
          <p:spPr>
            <a:xfrm>
              <a:off x="406799" y="5952565"/>
              <a:ext cx="83304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0F8B6-9A25-6A48-8647-A7A014DD76C5}"/>
                </a:ext>
              </a:extLst>
            </p:cNvPr>
            <p:cNvSpPr txBox="1"/>
            <p:nvPr/>
          </p:nvSpPr>
          <p:spPr>
            <a:xfrm>
              <a:off x="585030" y="6078071"/>
              <a:ext cx="792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10         20         30         40         50         60         70         80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65152D-E8DE-EF41-8383-78156F640CDF}"/>
                </a:ext>
              </a:extLst>
            </p:cNvPr>
            <p:cNvCxnSpPr/>
            <p:nvPr/>
          </p:nvCxnSpPr>
          <p:spPr>
            <a:xfrm>
              <a:off x="86846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26545D-35F0-964B-A004-57303F2E0262}"/>
                </a:ext>
              </a:extLst>
            </p:cNvPr>
            <p:cNvCxnSpPr/>
            <p:nvPr/>
          </p:nvCxnSpPr>
          <p:spPr>
            <a:xfrm>
              <a:off x="710789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DB3B44-1C99-1742-A999-F4ED966CE2DE}"/>
                </a:ext>
              </a:extLst>
            </p:cNvPr>
            <p:cNvCxnSpPr/>
            <p:nvPr/>
          </p:nvCxnSpPr>
          <p:spPr>
            <a:xfrm>
              <a:off x="8147801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694C6D-0ED5-2743-80CE-12DF314B7CA4}"/>
                </a:ext>
              </a:extLst>
            </p:cNvPr>
            <p:cNvCxnSpPr/>
            <p:nvPr/>
          </p:nvCxnSpPr>
          <p:spPr>
            <a:xfrm>
              <a:off x="5028084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39511F-4390-3F4F-92EB-8F5F933BDD41}"/>
                </a:ext>
              </a:extLst>
            </p:cNvPr>
            <p:cNvCxnSpPr/>
            <p:nvPr/>
          </p:nvCxnSpPr>
          <p:spPr>
            <a:xfrm>
              <a:off x="6067990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279516-1585-5B4A-9895-3D68B58C037C}"/>
                </a:ext>
              </a:extLst>
            </p:cNvPr>
            <p:cNvCxnSpPr/>
            <p:nvPr/>
          </p:nvCxnSpPr>
          <p:spPr>
            <a:xfrm>
              <a:off x="2948272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CDB2C-85CC-594F-B06B-63AECF4C7B33}"/>
                </a:ext>
              </a:extLst>
            </p:cNvPr>
            <p:cNvCxnSpPr/>
            <p:nvPr/>
          </p:nvCxnSpPr>
          <p:spPr>
            <a:xfrm>
              <a:off x="3988178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5D4BDE-4C2A-2B4E-9220-954BAC789164}"/>
                </a:ext>
              </a:extLst>
            </p:cNvPr>
            <p:cNvCxnSpPr/>
            <p:nvPr/>
          </p:nvCxnSpPr>
          <p:spPr>
            <a:xfrm>
              <a:off x="1908366" y="5786717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8A78C9EA-DD65-4A4D-999F-E93ADC57BF42}"/>
              </a:ext>
            </a:extLst>
          </p:cNvPr>
          <p:cNvSpPr/>
          <p:nvPr/>
        </p:nvSpPr>
        <p:spPr>
          <a:xfrm>
            <a:off x="1582835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8FC4979-19A2-D047-A0D2-F71D1541460A}"/>
              </a:ext>
            </a:extLst>
          </p:cNvPr>
          <p:cNvSpPr/>
          <p:nvPr/>
        </p:nvSpPr>
        <p:spPr>
          <a:xfrm>
            <a:off x="2453009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7220E3-8A40-5847-8C9E-01E11D7602BC}"/>
              </a:ext>
            </a:extLst>
          </p:cNvPr>
          <p:cNvSpPr/>
          <p:nvPr/>
        </p:nvSpPr>
        <p:spPr>
          <a:xfrm>
            <a:off x="283172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F914451-20B8-4B49-B849-7AC0C4A5BEF8}"/>
              </a:ext>
            </a:extLst>
          </p:cNvPr>
          <p:cNvSpPr/>
          <p:nvPr/>
        </p:nvSpPr>
        <p:spPr>
          <a:xfrm>
            <a:off x="3482788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1085F95B-737C-324F-9359-BDED229DFFFD}"/>
              </a:ext>
            </a:extLst>
          </p:cNvPr>
          <p:cNvSpPr/>
          <p:nvPr/>
        </p:nvSpPr>
        <p:spPr>
          <a:xfrm>
            <a:off x="6869867" y="4486837"/>
            <a:ext cx="233083" cy="687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41C47-E7BE-DA45-81E7-99AA6BF5D18A}"/>
              </a:ext>
            </a:extLst>
          </p:cNvPr>
          <p:cNvSpPr txBox="1"/>
          <p:nvPr/>
        </p:nvSpPr>
        <p:spPr>
          <a:xfrm>
            <a:off x="1356974" y="382511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(min)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866A8-5112-0D4C-A609-3856635DC6E1}"/>
              </a:ext>
            </a:extLst>
          </p:cNvPr>
          <p:cNvSpPr txBox="1"/>
          <p:nvPr/>
        </p:nvSpPr>
        <p:spPr>
          <a:xfrm>
            <a:off x="2740625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EAE98B-69A7-FF42-A4A3-8146D2096D37}"/>
              </a:ext>
            </a:extLst>
          </p:cNvPr>
          <p:cNvSpPr txBox="1"/>
          <p:nvPr/>
        </p:nvSpPr>
        <p:spPr>
          <a:xfrm>
            <a:off x="2372854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83494-3084-CF40-9035-A23546E1F050}"/>
              </a:ext>
            </a:extLst>
          </p:cNvPr>
          <p:cNvSpPr txBox="1"/>
          <p:nvPr/>
        </p:nvSpPr>
        <p:spPr>
          <a:xfrm>
            <a:off x="3341793" y="410211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186F7-EF23-554C-A457-A16A16751E83}"/>
              </a:ext>
            </a:extLst>
          </p:cNvPr>
          <p:cNvSpPr txBox="1"/>
          <p:nvPr/>
        </p:nvSpPr>
        <p:spPr>
          <a:xfrm>
            <a:off x="6623166" y="3825116"/>
            <a:ext cx="72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(max)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A7F13F-0C95-5649-B44E-424D97809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 t="14673" r="2624" b="4945"/>
          <a:stretch/>
        </p:blipFill>
        <p:spPr>
          <a:xfrm>
            <a:off x="712738" y="351273"/>
            <a:ext cx="6550877" cy="38297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65514D-CE59-714F-BB13-423DCA258990}"/>
              </a:ext>
            </a:extLst>
          </p:cNvPr>
          <p:cNvSpPr/>
          <p:nvPr/>
        </p:nvSpPr>
        <p:spPr>
          <a:xfrm>
            <a:off x="5453349" y="901509"/>
            <a:ext cx="305211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n w="10541" cmpd="sng">
                  <a:noFill/>
                  <a:prstDash val="solid"/>
                </a:ln>
                <a:solidFill>
                  <a:schemeClr val="tx2"/>
                </a:solidFill>
              </a:rPr>
              <a:t>Sketch the boxplot of this distribution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A33A71-0BFD-DC4D-A28A-B3015A51C388}"/>
              </a:ext>
            </a:extLst>
          </p:cNvPr>
          <p:cNvSpPr/>
          <p:nvPr/>
        </p:nvSpPr>
        <p:spPr>
          <a:xfrm>
            <a:off x="2545976" y="5824092"/>
            <a:ext cx="1057834" cy="433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B2A926-2DC4-6845-9B5C-D358AC60C0DE}"/>
              </a:ext>
            </a:extLst>
          </p:cNvPr>
          <p:cNvCxnSpPr/>
          <p:nvPr/>
        </p:nvCxnSpPr>
        <p:spPr>
          <a:xfrm>
            <a:off x="2948271" y="5824092"/>
            <a:ext cx="0" cy="43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9C724-AF4C-BF4F-ADD7-AA7B345D30C9}"/>
              </a:ext>
            </a:extLst>
          </p:cNvPr>
          <p:cNvCxnSpPr>
            <a:stCxn id="2" idx="3"/>
          </p:cNvCxnSpPr>
          <p:nvPr/>
        </p:nvCxnSpPr>
        <p:spPr>
          <a:xfrm>
            <a:off x="3603810" y="6040729"/>
            <a:ext cx="1849539" cy="1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599F96-3507-BC4B-B79A-C3DE5BF34D9F}"/>
              </a:ext>
            </a:extLst>
          </p:cNvPr>
          <p:cNvCxnSpPr>
            <a:cxnSpLocks/>
          </p:cNvCxnSpPr>
          <p:nvPr/>
        </p:nvCxnSpPr>
        <p:spPr>
          <a:xfrm>
            <a:off x="1695733" y="6041511"/>
            <a:ext cx="850243" cy="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1762B2-3A42-2944-A024-ADC99FEE353F}"/>
              </a:ext>
            </a:extLst>
          </p:cNvPr>
          <p:cNvSpPr/>
          <p:nvPr/>
        </p:nvSpPr>
        <p:spPr>
          <a:xfrm>
            <a:off x="5827059" y="601383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6E92762-A4D5-214B-B50A-39D67E90AE51}"/>
              </a:ext>
            </a:extLst>
          </p:cNvPr>
          <p:cNvSpPr/>
          <p:nvPr/>
        </p:nvSpPr>
        <p:spPr>
          <a:xfrm>
            <a:off x="5656005" y="601383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3E3C40-93A2-934E-AF4D-6BFB5B0DEE23}"/>
              </a:ext>
            </a:extLst>
          </p:cNvPr>
          <p:cNvSpPr/>
          <p:nvPr/>
        </p:nvSpPr>
        <p:spPr>
          <a:xfrm>
            <a:off x="6169168" y="601383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057FA6-C2DA-F84A-85E4-2ACDFA908A0B}"/>
              </a:ext>
            </a:extLst>
          </p:cNvPr>
          <p:cNvSpPr/>
          <p:nvPr/>
        </p:nvSpPr>
        <p:spPr>
          <a:xfrm>
            <a:off x="6340949" y="601383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1C7701-29E0-BF42-93E1-5E98CAD02796}"/>
              </a:ext>
            </a:extLst>
          </p:cNvPr>
          <p:cNvSpPr/>
          <p:nvPr/>
        </p:nvSpPr>
        <p:spPr>
          <a:xfrm>
            <a:off x="6578342" y="601383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A5BF5-8B7F-B341-802E-102EBC86CC75}"/>
              </a:ext>
            </a:extLst>
          </p:cNvPr>
          <p:cNvSpPr/>
          <p:nvPr/>
        </p:nvSpPr>
        <p:spPr>
          <a:xfrm>
            <a:off x="6825043" y="601383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3F61-420E-E543-AFF5-EB99AD6B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950A-111E-4346-8B76-1811FA51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 new data set</a:t>
            </a:r>
          </a:p>
          <a:p>
            <a:r>
              <a:rPr lang="en-US" dirty="0"/>
              <a:t>Explore variation</a:t>
            </a:r>
          </a:p>
          <a:p>
            <a:pPr lvl="1"/>
            <a:r>
              <a:rPr lang="en-US" dirty="0"/>
              <a:t>univariate</a:t>
            </a:r>
          </a:p>
          <a:p>
            <a:pPr lvl="1"/>
            <a:r>
              <a:rPr lang="en-US" dirty="0"/>
              <a:t>Bivariate</a:t>
            </a:r>
          </a:p>
          <a:p>
            <a:r>
              <a:rPr lang="en-US" dirty="0"/>
              <a:t>Discuss what it means to “explain” variation</a:t>
            </a:r>
          </a:p>
          <a:p>
            <a:r>
              <a:rPr lang="en-US" dirty="0"/>
              <a:t>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62891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755650"/>
            <a:ext cx="80518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42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4048" y="2520068"/>
            <a:ext cx="7193470" cy="216422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>
                <a:solidFill>
                  <a:schemeClr val="accent2"/>
                </a:solidFill>
              </a:rPr>
              <a:t>Pay Attention to Level of Measurement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704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146300"/>
            <a:ext cx="8102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7" y="961839"/>
            <a:ext cx="6870801" cy="4703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00048" y="1449108"/>
            <a:ext cx="1577787" cy="3729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little extra</a:t>
            </a:r>
          </a:p>
          <a:p>
            <a:r>
              <a:rPr lang="en-US" b="1" dirty="0"/>
              <a:t>Athletic</a:t>
            </a:r>
          </a:p>
          <a:p>
            <a:r>
              <a:rPr lang="en-US" b="1" dirty="0"/>
              <a:t>Average</a:t>
            </a:r>
          </a:p>
          <a:p>
            <a:r>
              <a:rPr lang="en-US" b="1" dirty="0"/>
              <a:t>Curvy</a:t>
            </a:r>
          </a:p>
          <a:p>
            <a:r>
              <a:rPr lang="en-US" b="1" dirty="0"/>
              <a:t>Fit</a:t>
            </a:r>
          </a:p>
          <a:p>
            <a:r>
              <a:rPr lang="en-US" b="1" dirty="0"/>
              <a:t>Full figured</a:t>
            </a:r>
          </a:p>
          <a:p>
            <a:r>
              <a:rPr lang="en-US" b="1" dirty="0"/>
              <a:t>Jacked</a:t>
            </a:r>
          </a:p>
          <a:p>
            <a:r>
              <a:rPr lang="en-US" b="1" dirty="0"/>
              <a:t>Overweight</a:t>
            </a:r>
          </a:p>
          <a:p>
            <a:r>
              <a:rPr lang="en-US" b="1" dirty="0"/>
              <a:t>Rather not say</a:t>
            </a:r>
          </a:p>
          <a:p>
            <a:r>
              <a:rPr lang="en-US" b="1" dirty="0"/>
              <a:t>Skinny</a:t>
            </a:r>
          </a:p>
          <a:p>
            <a:r>
              <a:rPr lang="en-US" b="1" dirty="0"/>
              <a:t>Thin</a:t>
            </a:r>
          </a:p>
          <a:p>
            <a:r>
              <a:rPr lang="en-US" b="1" dirty="0"/>
              <a:t>Used up</a:t>
            </a:r>
          </a:p>
          <a:p>
            <a:r>
              <a:rPr lang="en-US" b="1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496007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6622-54FB-A64F-9954-7F00F4496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F694E-A181-394B-8512-449C6A0D5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uNguFd9gPLMptOZS9ib1o">
            <a:extLst>
              <a:ext uri="{FF2B5EF4-FFF2-40B4-BE49-F238E27FC236}">
                <a16:creationId xmlns:a16="http://schemas.microsoft.com/office/drawing/2014/main" id="{452C3991-EA0D-4247-B702-D580D78A5F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1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7" y="961839"/>
            <a:ext cx="6870801" cy="4703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00048" y="1449108"/>
            <a:ext cx="1577787" cy="3729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little extra</a:t>
            </a:r>
          </a:p>
          <a:p>
            <a:r>
              <a:rPr lang="en-US" b="1" dirty="0"/>
              <a:t>Athletic</a:t>
            </a:r>
          </a:p>
          <a:p>
            <a:r>
              <a:rPr lang="en-US" b="1" dirty="0"/>
              <a:t>Average</a:t>
            </a:r>
          </a:p>
          <a:p>
            <a:r>
              <a:rPr lang="en-US" b="1" dirty="0"/>
              <a:t>Curvy</a:t>
            </a:r>
          </a:p>
          <a:p>
            <a:r>
              <a:rPr lang="en-US" b="1" dirty="0"/>
              <a:t>Fit</a:t>
            </a:r>
          </a:p>
          <a:p>
            <a:r>
              <a:rPr lang="en-US" b="1" dirty="0"/>
              <a:t>Full figured</a:t>
            </a:r>
          </a:p>
          <a:p>
            <a:r>
              <a:rPr lang="en-US" b="1" dirty="0"/>
              <a:t>Jacked</a:t>
            </a:r>
          </a:p>
          <a:p>
            <a:r>
              <a:rPr lang="en-US" b="1" dirty="0"/>
              <a:t>Overweight</a:t>
            </a:r>
          </a:p>
          <a:p>
            <a:r>
              <a:rPr lang="en-US" b="1" dirty="0"/>
              <a:t>Rather not say</a:t>
            </a:r>
          </a:p>
          <a:p>
            <a:r>
              <a:rPr lang="en-US" b="1" dirty="0"/>
              <a:t>Skinny</a:t>
            </a:r>
          </a:p>
          <a:p>
            <a:r>
              <a:rPr lang="en-US" b="1" dirty="0"/>
              <a:t>Thin</a:t>
            </a:r>
          </a:p>
          <a:p>
            <a:r>
              <a:rPr lang="en-US" b="1" dirty="0"/>
              <a:t>Used up</a:t>
            </a:r>
          </a:p>
          <a:p>
            <a:r>
              <a:rPr lang="en-US" b="1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4262984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3244-668B-344C-B8C8-CF0AE52F1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E546C-E13B-EC49-A601-475FC3610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EZ100HVAwsdhsRaqcP7C">
            <a:extLst>
              <a:ext uri="{FF2B5EF4-FFF2-40B4-BE49-F238E27FC236}">
                <a16:creationId xmlns:a16="http://schemas.microsoft.com/office/drawing/2014/main" id="{1834FE3F-C3B7-7942-9F85-F10B94A80A3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26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62196" y="3033174"/>
            <a:ext cx="7419608" cy="7916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Explaining Variation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9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Explaining Variation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0564"/>
          <a:stretch/>
        </p:blipFill>
        <p:spPr>
          <a:xfrm>
            <a:off x="873232" y="1940021"/>
            <a:ext cx="7384727" cy="3680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97635" y="273527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measured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3214" y="3947241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unmeasured</a:t>
            </a:r>
          </a:p>
        </p:txBody>
      </p:sp>
    </p:spTree>
    <p:extLst>
      <p:ext uri="{BB962C8B-B14F-4D97-AF65-F5344CB8AC3E}">
        <p14:creationId xmlns:p14="http://schemas.microsoft.com/office/powerpoint/2010/main" val="3909773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0A01B9-1516-524E-9938-051CDD5D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712" y="2946399"/>
            <a:ext cx="5994400" cy="340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8946-3848-8545-9743-DBD5DB4B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90689"/>
            <a:ext cx="4445374" cy="19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0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019E-0DE3-0647-9353-933A258C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bit.ly</a:t>
            </a:r>
            <a:r>
              <a:rPr lang="en-US" dirty="0"/>
              <a:t>/100Aclass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A26E-246C-8148-BBCB-5DA06C25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7886700" cy="46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4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365" y="2846248"/>
            <a:ext cx="7254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In the profiles data frame, does sex explain height?</a:t>
            </a:r>
          </a:p>
        </p:txBody>
      </p:sp>
    </p:spTree>
    <p:extLst>
      <p:ext uri="{BB962C8B-B14F-4D97-AF65-F5344CB8AC3E}">
        <p14:creationId xmlns:p14="http://schemas.microsoft.com/office/powerpoint/2010/main" val="3751554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BB076A-87BF-E543-9E63-6FE7EEE1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50850"/>
            <a:ext cx="8280400" cy="5956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76688" y="1659285"/>
            <a:ext cx="278877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Does sex explain height? In what sense?</a:t>
            </a:r>
          </a:p>
          <a:p>
            <a:pPr>
              <a:defRPr/>
            </a:pPr>
            <a:endParaRPr lang="en-US" sz="3200" b="1" dirty="0">
              <a:ln w="10541" cmpd="sng">
                <a:noFill/>
                <a:prstDash val="solid"/>
              </a:ln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Any issues with this graph?</a:t>
            </a:r>
          </a:p>
        </p:txBody>
      </p:sp>
    </p:spTree>
    <p:extLst>
      <p:ext uri="{BB962C8B-B14F-4D97-AF65-F5344CB8AC3E}">
        <p14:creationId xmlns:p14="http://schemas.microsoft.com/office/powerpoint/2010/main" val="3022296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AE4F3-5BA2-8347-BA8C-982645B1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69900"/>
            <a:ext cx="8204200" cy="5918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9818" y="1850836"/>
            <a:ext cx="329079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Using </a:t>
            </a:r>
            <a:r>
              <a:rPr lang="en-US" sz="3200" b="1" dirty="0" err="1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dhistogram</a:t>
            </a: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:</a:t>
            </a:r>
          </a:p>
          <a:p>
            <a:pPr>
              <a:defRPr/>
            </a:pPr>
            <a:endParaRPr lang="en-US" sz="3200" b="1" dirty="0">
              <a:ln w="10541" cmpd="sng">
                <a:noFill/>
                <a:prstDash val="solid"/>
              </a:ln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Does sex explain height? In what sense?</a:t>
            </a:r>
          </a:p>
        </p:txBody>
      </p:sp>
    </p:spTree>
    <p:extLst>
      <p:ext uri="{BB962C8B-B14F-4D97-AF65-F5344CB8AC3E}">
        <p14:creationId xmlns:p14="http://schemas.microsoft.com/office/powerpoint/2010/main" val="2924989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514350"/>
            <a:ext cx="7962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6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1977" y="1973823"/>
            <a:ext cx="74933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i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Knowing someone’s value on the explanatory variable helps you make a better guess about their value on the outcome variable.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512F53-E4FA-194E-A784-44B72B7C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Variation: Working Definition</a:t>
            </a:r>
          </a:p>
        </p:txBody>
      </p:sp>
    </p:spTree>
    <p:extLst>
      <p:ext uri="{BB962C8B-B14F-4D97-AF65-F5344CB8AC3E}">
        <p14:creationId xmlns:p14="http://schemas.microsoft.com/office/powerpoint/2010/main" val="41326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4674"/>
            <a:ext cx="4836459" cy="2387600"/>
          </a:xfrm>
        </p:spPr>
        <p:txBody>
          <a:bodyPr>
            <a:normAutofit/>
          </a:bodyPr>
          <a:lstStyle/>
          <a:p>
            <a:r>
              <a:rPr lang="en-US" sz="5400" dirty="0"/>
              <a:t>Exploring Variation </a:t>
            </a:r>
            <a:br>
              <a:rPr lang="en-US" sz="5400" dirty="0"/>
            </a:br>
            <a:r>
              <a:rPr lang="en-US" sz="5400" dirty="0"/>
              <a:t>in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FD26-38D1-3946-A0E2-3CEA9CEA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07564"/>
            <a:ext cx="3881718" cy="1655762"/>
          </a:xfrm>
        </p:spPr>
        <p:txBody>
          <a:bodyPr/>
          <a:lstStyle/>
          <a:p>
            <a:r>
              <a:rPr lang="en-US" dirty="0"/>
              <a:t>100A Spring 2019 - Stigler</a:t>
            </a:r>
          </a:p>
          <a:p>
            <a:r>
              <a:rPr lang="en-US" dirty="0"/>
              <a:t>Lecture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E8528-E469-C547-847A-127DCCF3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59" y="1294674"/>
            <a:ext cx="279619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10FF1-1929-BC43-B092-2BD3D2F4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71" y="1657948"/>
            <a:ext cx="4058079" cy="3542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041C3-531E-0E45-BE87-17D1D6B72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280552"/>
            <a:ext cx="4689648" cy="32123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359F94-7E8C-8240-9D2F-B02A8F88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Connections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C270E-32DF-DD43-BA0A-936C3464C714}"/>
              </a:ext>
            </a:extLst>
          </p:cNvPr>
          <p:cNvSpPr txBox="1"/>
          <p:nvPr/>
        </p:nvSpPr>
        <p:spPr>
          <a:xfrm>
            <a:off x="628650" y="1482850"/>
            <a:ext cx="3754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will keep working with the same core ideas again and again. Understanding will come gradually.</a:t>
            </a:r>
          </a:p>
        </p:txBody>
      </p:sp>
    </p:spTree>
    <p:extLst>
      <p:ext uri="{BB962C8B-B14F-4D97-AF65-F5344CB8AC3E}">
        <p14:creationId xmlns:p14="http://schemas.microsoft.com/office/powerpoint/2010/main" val="36765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9991" y="2025748"/>
            <a:ext cx="7419608" cy="319171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100" dirty="0">
                <a:solidFill>
                  <a:schemeClr val="accent2"/>
                </a:solidFill>
              </a:rPr>
              <a:t>Always start by looking at the distributions of variables.</a:t>
            </a:r>
          </a:p>
          <a:p>
            <a:pPr algn="ctr"/>
            <a:endParaRPr lang="en-US" sz="6000" dirty="0">
              <a:solidFill>
                <a:schemeClr val="accent2"/>
              </a:solidFill>
            </a:endParaRPr>
          </a:p>
          <a:p>
            <a:pPr algn="ctr"/>
            <a:r>
              <a:rPr lang="en-US" sz="6000" dirty="0">
                <a:solidFill>
                  <a:schemeClr val="accent2"/>
                </a:solidFill>
              </a:rPr>
              <a:t>Center, Shape, Spread, </a:t>
            </a:r>
          </a:p>
          <a:p>
            <a:pPr algn="ctr"/>
            <a:r>
              <a:rPr lang="en-US" sz="6000" dirty="0">
                <a:solidFill>
                  <a:schemeClr val="accent2"/>
                </a:solidFill>
              </a:rPr>
              <a:t>and Weird Stuff</a:t>
            </a:r>
          </a:p>
        </p:txBody>
      </p:sp>
    </p:spTree>
    <p:extLst>
      <p:ext uri="{BB962C8B-B14F-4D97-AF65-F5344CB8AC3E}">
        <p14:creationId xmlns:p14="http://schemas.microsoft.com/office/powerpoint/2010/main" val="21807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55451" y="2520068"/>
            <a:ext cx="6742065" cy="21642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Package: </a:t>
            </a:r>
            <a:r>
              <a:rPr lang="en-US" sz="6000" dirty="0" err="1"/>
              <a:t>okcupiddata</a:t>
            </a:r>
            <a:endParaRPr lang="en-US" sz="6000" dirty="0"/>
          </a:p>
          <a:p>
            <a:pPr algn="ctr"/>
            <a:r>
              <a:rPr lang="en-US" sz="6000" dirty="0"/>
              <a:t>Data frame: </a:t>
            </a:r>
            <a:r>
              <a:rPr lang="en-US" sz="6000" dirty="0">
                <a:solidFill>
                  <a:schemeClr val="accent2"/>
                </a:solidFill>
              </a:rPr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21268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5001" y="2569699"/>
            <a:ext cx="7431470" cy="2199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Find out about the data frame </a:t>
            </a:r>
            <a:r>
              <a:rPr lang="en-US" dirty="0">
                <a:solidFill>
                  <a:schemeClr val="accent1"/>
                </a:solidFill>
              </a:rPr>
              <a:t>profiles</a:t>
            </a:r>
            <a:r>
              <a:rPr lang="en-US" dirty="0">
                <a:solidFill>
                  <a:schemeClr val="accent2"/>
                </a:solidFill>
              </a:rPr>
              <a:t>. How any observations? How many variables?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4AC12-2F9C-1C47-9BF8-BD54AC3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251" y="4769224"/>
            <a:ext cx="873899" cy="656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48736-1280-1944-9074-FB8423BFC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773056"/>
            <a:ext cx="713401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98763"/>
      </p:ext>
    </p:extLst>
  </p:cSld>
  <p:clrMapOvr>
    <a:masterClrMapping/>
  </p:clrMapOvr>
</p:sld>
</file>

<file path=ppt/theme/theme1.xml><?xml version="1.0" encoding="utf-8"?>
<a:theme xmlns:a="http://schemas.openxmlformats.org/drawingml/2006/main" name="Jim 100A Theme">
  <a:themeElements>
    <a:clrScheme name="Custom 19">
      <a:dk1>
        <a:srgbClr val="5E5E5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 100A Theme" id="{B6BB269D-DDAD-FB4D-8CF2-0011F768D8A1}" vid="{8785C8FF-82C9-DF4C-9B84-B18BAAE2D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Jim 100A Theme</Template>
  <TotalTime>45119</TotalTime>
  <Words>733</Words>
  <Application>Microsoft Macintosh PowerPoint</Application>
  <PresentationFormat>On-screen Show (4:3)</PresentationFormat>
  <Paragraphs>189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Franklin Gothic Book</vt:lpstr>
      <vt:lpstr>Franklin Gothic Medium</vt:lpstr>
      <vt:lpstr>Jim 100A Theme</vt:lpstr>
      <vt:lpstr>PowerPoint Presentation</vt:lpstr>
      <vt:lpstr>Quiz #1 – Friday April 12</vt:lpstr>
      <vt:lpstr>Today</vt:lpstr>
      <vt:lpstr>bit.ly/100Aclass</vt:lpstr>
      <vt:lpstr>Exploring Variation  in Data</vt:lpstr>
      <vt:lpstr>Core Connections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favstats()</vt:lpstr>
      <vt:lpstr>PowerPoint Presentation</vt:lpstr>
      <vt:lpstr>PowerPoint Presentation</vt:lpstr>
      <vt:lpstr>Clean Data</vt:lpstr>
      <vt:lpstr>Clean Data</vt:lpstr>
      <vt:lpstr>PowerPoint Presentation</vt:lpstr>
      <vt:lpstr>favstats(~age, data=profiles)</vt:lpstr>
      <vt:lpstr>Plot the Five Number Summary for Age on a Number Line – to Scale</vt:lpstr>
      <vt:lpstr>Plot the Five Number Summary for Age on a Number Line – to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Explaining Variation</vt:lpstr>
      <vt:lpstr>Explaining Variation</vt:lpstr>
      <vt:lpstr>PowerPoint Presentation</vt:lpstr>
      <vt:lpstr>PowerPoint Presentation</vt:lpstr>
      <vt:lpstr>PowerPoint Presentation</vt:lpstr>
      <vt:lpstr>PowerPoint Presentation</vt:lpstr>
      <vt:lpstr>Explaining Variation: Working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</dc:title>
  <dc:creator>Microsoft Office User</dc:creator>
  <cp:lastModifiedBy>James Stigler</cp:lastModifiedBy>
  <cp:revision>413</cp:revision>
  <cp:lastPrinted>2019-04-11T14:31:09Z</cp:lastPrinted>
  <dcterms:created xsi:type="dcterms:W3CDTF">2017-01-01T20:50:07Z</dcterms:created>
  <dcterms:modified xsi:type="dcterms:W3CDTF">2019-04-14T20:36:39Z</dcterms:modified>
</cp:coreProperties>
</file>