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357" r:id="rId2"/>
    <p:sldId id="1196" r:id="rId3"/>
    <p:sldId id="848" r:id="rId4"/>
    <p:sldId id="610" r:id="rId5"/>
    <p:sldId id="1190" r:id="rId6"/>
    <p:sldId id="612" r:id="rId7"/>
    <p:sldId id="613" r:id="rId8"/>
    <p:sldId id="1191" r:id="rId9"/>
    <p:sldId id="1187" r:id="rId10"/>
    <p:sldId id="733" r:id="rId11"/>
    <p:sldId id="744" r:id="rId12"/>
    <p:sldId id="824" r:id="rId13"/>
    <p:sldId id="849" r:id="rId14"/>
    <p:sldId id="1192" r:id="rId15"/>
    <p:sldId id="1184" r:id="rId16"/>
    <p:sldId id="780" r:id="rId17"/>
    <p:sldId id="1183" r:id="rId18"/>
    <p:sldId id="1185" r:id="rId19"/>
    <p:sldId id="836" r:id="rId20"/>
    <p:sldId id="829" r:id="rId21"/>
    <p:sldId id="764" r:id="rId22"/>
    <p:sldId id="1195" r:id="rId23"/>
    <p:sldId id="830" r:id="rId24"/>
    <p:sldId id="831" r:id="rId25"/>
    <p:sldId id="832" r:id="rId26"/>
    <p:sldId id="833" r:id="rId27"/>
    <p:sldId id="781" r:id="rId28"/>
    <p:sldId id="714" r:id="rId29"/>
    <p:sldId id="717" r:id="rId30"/>
    <p:sldId id="1193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38" r:id="rId39"/>
    <p:sldId id="794" r:id="rId40"/>
    <p:sldId id="804" r:id="rId41"/>
    <p:sldId id="805" r:id="rId42"/>
    <p:sldId id="818" r:id="rId43"/>
    <p:sldId id="1194" r:id="rId44"/>
    <p:sldId id="806" r:id="rId45"/>
    <p:sldId id="817" r:id="rId46"/>
    <p:sldId id="820" r:id="rId47"/>
    <p:sldId id="821" r:id="rId48"/>
    <p:sldId id="807" r:id="rId49"/>
    <p:sldId id="118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6"/>
    <p:restoredTop sz="93469"/>
  </p:normalViewPr>
  <p:slideViewPr>
    <p:cSldViewPr snapToGrid="0" snapToObjects="1">
      <p:cViewPr varScale="1">
        <p:scale>
          <a:sx n="115" d="100"/>
          <a:sy n="115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7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0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which model is the amount of error larger?</a:t>
            </a:r>
          </a:p>
          <a:p>
            <a:r>
              <a:rPr lang="en-US"/>
              <a:t>https://www.polleverywhere.com/multiple_choice_polls/tEj3sPGafFWDAKaPekGbs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8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8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5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4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0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is Sum of Squares for points so much larger for Wins than for Losses?</a:t>
            </a:r>
          </a:p>
          <a:p>
            <a:r>
              <a:rPr lang="en-US"/>
              <a:t>https://www.polleverywhere.com/multiple_choice_polls/8yitvNHF7vWjdhs7XRBha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1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5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1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6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9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value comes closest to your estimate of the SD of Assists?</a:t>
            </a:r>
          </a:p>
          <a:p>
            <a:r>
              <a:rPr lang="en-US"/>
              <a:t>https://www.polleverywhere.com/multiple_choice_polls/l1MlG0EufPfIFmt7xqjZr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7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4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6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4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1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4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division helps us put a number in perspective…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06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B805-2898-714C-8CD8-2AD0E7074C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mean is best estimate of next observation. But what if we want to estimate probability of a future observation falling into a certain range?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5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11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0" dirty="0"/>
              <a:t> divided by 82.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9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could you estimate the probability that in the next game the Miami Heat will score more than 15 3-pointers?</a:t>
            </a:r>
          </a:p>
          <a:p>
            <a:r>
              <a:rPr lang="en-US"/>
              <a:t>https://www.polleverywhere.com/multiple_choice_polls/luyc38eRkrMLkiGtffQhk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7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9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0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6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8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1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much does Penelope weigh? Enter your guess in pounds (just a number, nothing else).</a:t>
            </a:r>
          </a:p>
          <a:p>
            <a:r>
              <a:rPr lang="en-US"/>
              <a:t>https://www.polleverywhere.com/free_text_polls/N9G6zwjZYhz1gD9UQMQ1G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B805-2898-714C-8CD8-2AD0E7074C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you think the mean guess is so close to Penelope's actual weight?</a:t>
            </a:r>
          </a:p>
          <a:p>
            <a:r>
              <a:rPr lang="en-US"/>
              <a:t>https://www.polleverywhere.com/discourses/eQFe8wY3mwxLVSsRg31qM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3B805-2898-714C-8CD8-2AD0E7074C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E297-B95F-604F-A154-3C47FF97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sit in </a:t>
            </a:r>
            <a:r>
              <a:rPr lang="en-US" b="1" dirty="0"/>
              <a:t>rows A through J only</a:t>
            </a:r>
          </a:p>
          <a:p>
            <a:r>
              <a:rPr lang="en-US" dirty="0"/>
              <a:t>Form a group with 3-5 students and sit with your group</a:t>
            </a:r>
          </a:p>
          <a:p>
            <a:r>
              <a:rPr lang="en-US" dirty="0"/>
              <a:t>Learn each others’ names</a:t>
            </a:r>
          </a:p>
          <a:p>
            <a:r>
              <a:rPr lang="en-US" dirty="0"/>
              <a:t>Thanks!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2A0253-2B2A-1745-BB66-900082CF071A}"/>
              </a:ext>
            </a:extLst>
          </p:cNvPr>
          <p:cNvSpPr txBox="1">
            <a:spLocks/>
          </p:cNvSpPr>
          <p:nvPr/>
        </p:nvSpPr>
        <p:spPr>
          <a:xfrm>
            <a:off x="852487" y="51673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bit.ly/100Aclass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1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Squares</a:t>
            </a:r>
          </a:p>
        </p:txBody>
      </p:sp>
    </p:spTree>
    <p:extLst>
      <p:ext uri="{BB962C8B-B14F-4D97-AF65-F5344CB8AC3E}">
        <p14:creationId xmlns:p14="http://schemas.microsoft.com/office/powerpoint/2010/main" val="189474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32182" y="5144583"/>
            <a:ext cx="5939465" cy="14733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Points = mean + error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Points = Assists +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9111C-1C72-1C4D-833D-9B9B80A1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12" y="595693"/>
            <a:ext cx="7419176" cy="4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920874"/>
          </a:xfrm>
        </p:spPr>
        <p:txBody>
          <a:bodyPr>
            <a:normAutofit/>
          </a:bodyPr>
          <a:lstStyle/>
          <a:p>
            <a:r>
              <a:rPr lang="en-US" dirty="0"/>
              <a:t>Turn Assists into a Categorical Variable (Low, High)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D19B-8D5D-1845-82B6-9BCE5423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00299"/>
            <a:ext cx="7886700" cy="3776663"/>
          </a:xfrm>
        </p:spPr>
        <p:txBody>
          <a:bodyPr/>
          <a:lstStyle/>
          <a:p>
            <a:r>
              <a:rPr lang="en-US" dirty="0"/>
              <a:t>Save the result in </a:t>
            </a:r>
            <a:r>
              <a:rPr lang="en-US" dirty="0" err="1"/>
              <a:t>Assists.group</a:t>
            </a:r>
            <a:endParaRPr lang="en-US" dirty="0"/>
          </a:p>
          <a:p>
            <a:r>
              <a:rPr lang="en-US" dirty="0"/>
              <a:t>Make a graph to look at Points ~ </a:t>
            </a:r>
            <a:r>
              <a:rPr lang="en-US" dirty="0" err="1"/>
              <a:t>Assists.group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B4592-67AE-9D44-B455-C1D4D7C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11" y="4674443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D69F69-A6E0-7749-89FB-998A80A0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023"/>
            <a:ext cx="5068026" cy="31064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DAA4E1-60FA-C240-82FC-67823263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2532"/>
            <a:ext cx="4987962" cy="30904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B86A15-B0F1-864A-8024-20C7D85ECB94}"/>
              </a:ext>
            </a:extLst>
          </p:cNvPr>
          <p:cNvSpPr txBox="1">
            <a:spLocks/>
          </p:cNvSpPr>
          <p:nvPr/>
        </p:nvSpPr>
        <p:spPr>
          <a:xfrm>
            <a:off x="5068026" y="333966"/>
            <a:ext cx="3948112" cy="1533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Points = mean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+ error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60D2CB-7D04-6045-ABB9-98D53BC1EDE3}"/>
              </a:ext>
            </a:extLst>
          </p:cNvPr>
          <p:cNvSpPr txBox="1">
            <a:spLocks/>
          </p:cNvSpPr>
          <p:nvPr/>
        </p:nvSpPr>
        <p:spPr>
          <a:xfrm>
            <a:off x="5195888" y="3429000"/>
            <a:ext cx="3948112" cy="1533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Points = Assists + error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6BBEE5-42D7-9440-B093-95B9DCCD4F15}"/>
              </a:ext>
            </a:extLst>
          </p:cNvPr>
          <p:cNvSpPr txBox="1">
            <a:spLocks/>
          </p:cNvSpPr>
          <p:nvPr/>
        </p:nvSpPr>
        <p:spPr>
          <a:xfrm>
            <a:off x="5195888" y="4823604"/>
            <a:ext cx="3820250" cy="17004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Which model has more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total error?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3B476-C2A4-D44F-BDB4-BB2AD65D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80" y="5981018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1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2A6-98AC-E141-B06A-1189EA922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87B16-0E61-0D46-8D43-A33B10037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tEj3sPGafFWDAKaPekGbs">
            <a:extLst>
              <a:ext uri="{FF2B5EF4-FFF2-40B4-BE49-F238E27FC236}">
                <a16:creationId xmlns:a16="http://schemas.microsoft.com/office/drawing/2014/main" id="{CD039395-07C9-124F-90C7-88AB583C1F1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8436B-E580-CF44-9862-3F0C1815DECB}"/>
              </a:ext>
            </a:extLst>
          </p:cNvPr>
          <p:cNvSpPr txBox="1"/>
          <p:nvPr/>
        </p:nvSpPr>
        <p:spPr>
          <a:xfrm>
            <a:off x="1124228" y="2666105"/>
            <a:ext cx="72687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Least squares estimation of best-fitting model: 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Using estimators (such as the mean) at which the sum of squares is minimized</a:t>
            </a:r>
          </a:p>
        </p:txBody>
      </p:sp>
    </p:spTree>
    <p:extLst>
      <p:ext uri="{BB962C8B-B14F-4D97-AF65-F5344CB8AC3E}">
        <p14:creationId xmlns:p14="http://schemas.microsoft.com/office/powerpoint/2010/main" val="418479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E55D-F439-0C4C-8D50-3C7B0CBD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B641A-E063-6A47-8C68-12CFF95D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42" y="1516756"/>
            <a:ext cx="5410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3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AC0C-3E6D-0B40-9E57-B80F9109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16DA-588E-F44C-AB8B-1CCE9A2F1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577974"/>
            <a:ext cx="7975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8436B-E580-CF44-9862-3F0C1815DECB}"/>
              </a:ext>
            </a:extLst>
          </p:cNvPr>
          <p:cNvSpPr txBox="1"/>
          <p:nvPr/>
        </p:nvSpPr>
        <p:spPr>
          <a:xfrm>
            <a:off x="1003459" y="1268365"/>
            <a:ext cx="72687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Least squares estimation of best-fitting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69110-A804-3B45-93BE-9ADAE423FE18}"/>
                  </a:ext>
                </a:extLst>
              </p:cNvPr>
              <p:cNvSpPr txBox="1"/>
              <p:nvPr/>
            </p:nvSpPr>
            <p:spPr>
              <a:xfrm>
                <a:off x="3770302" y="3233954"/>
                <a:ext cx="450187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l-GR" sz="4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69110-A804-3B45-93BE-9ADAE423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02" y="3233954"/>
                <a:ext cx="4501870" cy="738664"/>
              </a:xfrm>
              <a:prstGeom prst="rect">
                <a:avLst/>
              </a:prstGeom>
              <a:blipFill>
                <a:blip r:embed="rId3"/>
                <a:stretch>
                  <a:fillRect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B1E92-5CA9-734D-9436-14F528B1F09C}"/>
                  </a:ext>
                </a:extLst>
              </p:cNvPr>
              <p:cNvSpPr txBox="1"/>
              <p:nvPr/>
            </p:nvSpPr>
            <p:spPr>
              <a:xfrm>
                <a:off x="3770302" y="4460880"/>
                <a:ext cx="4501870" cy="75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l-GR" sz="4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B1E92-5CA9-734D-9436-14F528B1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02" y="4460880"/>
                <a:ext cx="4501870" cy="758606"/>
              </a:xfrm>
              <a:prstGeom prst="rect">
                <a:avLst/>
              </a:prstGeom>
              <a:blipFill>
                <a:blip r:embed="rId4"/>
                <a:stretch>
                  <a:fillRect t="-1639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4A471E-54B0-8F4C-A52A-62570818BE0E}"/>
              </a:ext>
            </a:extLst>
          </p:cNvPr>
          <p:cNvSpPr txBox="1"/>
          <p:nvPr/>
        </p:nvSpPr>
        <p:spPr>
          <a:xfrm>
            <a:off x="1003459" y="3203177"/>
            <a:ext cx="2898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Null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43129-A8E1-F749-9E59-14543F8F6F8A}"/>
              </a:ext>
            </a:extLst>
          </p:cNvPr>
          <p:cNvSpPr txBox="1"/>
          <p:nvPr/>
        </p:nvSpPr>
        <p:spPr>
          <a:xfrm>
            <a:off x="1003459" y="4450045"/>
            <a:ext cx="2898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Any model:</a:t>
            </a:r>
          </a:p>
        </p:txBody>
      </p:sp>
    </p:spTree>
    <p:extLst>
      <p:ext uri="{BB962C8B-B14F-4D97-AF65-F5344CB8AC3E}">
        <p14:creationId xmlns:p14="http://schemas.microsoft.com/office/powerpoint/2010/main" val="322345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19750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Pick up from last time </a:t>
            </a:r>
            <a:r>
              <a:rPr lang="mr-IN" dirty="0"/>
              <a:t>–</a:t>
            </a:r>
            <a:r>
              <a:rPr lang="en-US" dirty="0"/>
              <a:t> quantifying error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Sum of squares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Variance and standard deviation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Modeling error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 we want to: predictions beyond the mean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a probability distribution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Using data as a probability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Modeling error with the normal distribution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2"/>
                </a:solidFill>
              </a:rPr>
              <a:t>Answer your questions (use Ask For Me)</a:t>
            </a:r>
          </a:p>
        </p:txBody>
      </p:sp>
    </p:spTree>
    <p:extLst>
      <p:ext uri="{BB962C8B-B14F-4D97-AF65-F5344CB8AC3E}">
        <p14:creationId xmlns:p14="http://schemas.microsoft.com/office/powerpoint/2010/main" val="195528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54" y="1290234"/>
            <a:ext cx="6871291" cy="42645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2954" y="5554797"/>
            <a:ext cx="7758089" cy="822941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Where is Points more variable? </a:t>
            </a:r>
          </a:p>
          <a:p>
            <a:pPr algn="ctr"/>
            <a:r>
              <a:rPr lang="en-US" sz="4800" dirty="0">
                <a:solidFill>
                  <a:schemeClr val="accent2"/>
                </a:solidFill>
              </a:rPr>
              <a:t>In Wins or in Losses?</a:t>
            </a:r>
          </a:p>
        </p:txBody>
      </p:sp>
    </p:spTree>
    <p:extLst>
      <p:ext uri="{BB962C8B-B14F-4D97-AF65-F5344CB8AC3E}">
        <p14:creationId xmlns:p14="http://schemas.microsoft.com/office/powerpoint/2010/main" val="165166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501120"/>
            <a:ext cx="8803758" cy="35943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2232" y="1979657"/>
            <a:ext cx="1254641" cy="22115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447" y="4240379"/>
            <a:ext cx="7758089" cy="127411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</a:rPr>
              <a:t>Sum of Squares</a:t>
            </a:r>
          </a:p>
          <a:p>
            <a:r>
              <a:rPr lang="en-US" sz="4800" dirty="0">
                <a:solidFill>
                  <a:schemeClr val="accent2"/>
                </a:solidFill>
              </a:rPr>
              <a:t>wins: 5689 losses: 1748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7B825-781B-0D43-9F40-3DE08327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881" y="5839290"/>
            <a:ext cx="457200" cy="482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122249-7272-9248-A778-DB9D99AF3FF0}"/>
              </a:ext>
            </a:extLst>
          </p:cNvPr>
          <p:cNvSpPr txBox="1">
            <a:spLocks/>
          </p:cNvSpPr>
          <p:nvPr/>
        </p:nvSpPr>
        <p:spPr>
          <a:xfrm>
            <a:off x="331447" y="5390980"/>
            <a:ext cx="7752868" cy="15174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Why is SS for points so much larger for wins than for losses?</a:t>
            </a:r>
          </a:p>
        </p:txBody>
      </p:sp>
    </p:spTree>
    <p:extLst>
      <p:ext uri="{BB962C8B-B14F-4D97-AF65-F5344CB8AC3E}">
        <p14:creationId xmlns:p14="http://schemas.microsoft.com/office/powerpoint/2010/main" val="186783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F584-0E74-E64A-93BA-76A6A4182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7DCB-CF7B-8744-A8CE-79CF1EAC8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8yitvNHF7vWjdhs7XRBha">
            <a:extLst>
              <a:ext uri="{FF2B5EF4-FFF2-40B4-BE49-F238E27FC236}">
                <a16:creationId xmlns:a16="http://schemas.microsoft.com/office/drawing/2014/main" id="{8306079F-4264-A844-8B4A-0A795C9DCA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643" y="3784250"/>
                <a:ext cx="3467540" cy="1156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𝑆𝑆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3" y="3784250"/>
                <a:ext cx="3467540" cy="1156470"/>
              </a:xfrm>
              <a:prstGeom prst="rect">
                <a:avLst/>
              </a:prstGeom>
              <a:blipFill>
                <a:blip r:embed="rId3"/>
                <a:stretch>
                  <a:fillRect t="-10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1065" y="2264910"/>
                <a:ext cx="3748655" cy="132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sz="40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4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charset="0"/>
                                    </a:rPr>
                                    <m:t>Σ</m:t>
                                  </m:r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5" y="2264910"/>
                <a:ext cx="3748655" cy="1327543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1792786"/>
            <a:ext cx="1912022" cy="565838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</a:rPr>
              <a:t>Variance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73250" y="1520879"/>
            <a:ext cx="2171290" cy="787061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/>
                </a:solidFill>
              </a:rPr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48903" y="2264910"/>
                <a:ext cx="3695637" cy="191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l-GR" sz="40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4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0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03" y="2264910"/>
                <a:ext cx="3695637" cy="1911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9713" y="4232142"/>
                <a:ext cx="3695637" cy="88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13" y="4232142"/>
                <a:ext cx="3695637" cy="887102"/>
              </a:xfrm>
              <a:prstGeom prst="rect">
                <a:avLst/>
              </a:prstGeom>
              <a:blipFill>
                <a:blip r:embed="rId6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034F1BE8-A52C-4642-881C-5EC5F2B855B5}"/>
              </a:ext>
            </a:extLst>
          </p:cNvPr>
          <p:cNvSpPr txBox="1">
            <a:spLocks/>
          </p:cNvSpPr>
          <p:nvPr/>
        </p:nvSpPr>
        <p:spPr>
          <a:xfrm>
            <a:off x="757261" y="5218764"/>
            <a:ext cx="7758089" cy="1274110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</a:rPr>
              <a:t>Variance is sum of squares </a:t>
            </a:r>
            <a:r>
              <a:rPr lang="en-US" sz="4800" i="1" dirty="0">
                <a:solidFill>
                  <a:schemeClr val="accent2"/>
                </a:solidFill>
              </a:rPr>
              <a:t>per unit</a:t>
            </a:r>
            <a:r>
              <a:rPr lang="en-US" sz="4800" dirty="0">
                <a:solidFill>
                  <a:schemeClr val="accent2"/>
                </a:solidFill>
              </a:rPr>
              <a:t> (or </a:t>
            </a:r>
            <a:r>
              <a:rPr lang="en-US" sz="4800" i="1" dirty="0">
                <a:solidFill>
                  <a:schemeClr val="accent2"/>
                </a:solidFill>
              </a:rPr>
              <a:t>per </a:t>
            </a:r>
            <a:r>
              <a:rPr lang="en-US" sz="4800" i="1" dirty="0" err="1">
                <a:solidFill>
                  <a:schemeClr val="accent2"/>
                </a:solidFill>
              </a:rPr>
              <a:t>df</a:t>
            </a:r>
            <a:r>
              <a:rPr lang="en-US" sz="4800" dirty="0">
                <a:solidFill>
                  <a:schemeClr val="accent2"/>
                </a:solidFill>
              </a:rPr>
              <a:t>)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226045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Variance and SD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303426"/>
            <a:ext cx="7442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5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69" y="1417825"/>
            <a:ext cx="8474261" cy="52594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Variance and Standard Deviation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12411" y="1690689"/>
            <a:ext cx="1762406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SS = 1748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= 76</a:t>
            </a:r>
          </a:p>
          <a:p>
            <a:r>
              <a:rPr lang="en-US" sz="2800" b="1" dirty="0"/>
              <a:t>SD = 8.7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2411" y="3756949"/>
            <a:ext cx="1824538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SS = 5689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= 100</a:t>
            </a:r>
          </a:p>
          <a:p>
            <a:r>
              <a:rPr lang="en-US" sz="2800" b="1" dirty="0"/>
              <a:t>SD = 10.0</a:t>
            </a:r>
          </a:p>
        </p:txBody>
      </p:sp>
    </p:spTree>
    <p:extLst>
      <p:ext uri="{BB962C8B-B14F-4D97-AF65-F5344CB8AC3E}">
        <p14:creationId xmlns:p14="http://schemas.microsoft.com/office/powerpoint/2010/main" val="388313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72" y="1401828"/>
            <a:ext cx="7758089" cy="4212162"/>
          </a:xfrm>
        </p:spPr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But, Sum of Squares can be partitioned into Total, Model, and Error. </a:t>
            </a:r>
            <a:br>
              <a:rPr lang="en-US" sz="4800" dirty="0">
                <a:solidFill>
                  <a:schemeClr val="accent2"/>
                </a:solidFill>
              </a:rPr>
            </a:b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4800" dirty="0">
                <a:solidFill>
                  <a:schemeClr val="accent2"/>
                </a:solidFill>
              </a:rPr>
              <a:t>Variance and Standard Deviation don’t add up the same way. </a:t>
            </a:r>
          </a:p>
        </p:txBody>
      </p:sp>
    </p:spTree>
    <p:extLst>
      <p:ext uri="{BB962C8B-B14F-4D97-AF65-F5344CB8AC3E}">
        <p14:creationId xmlns:p14="http://schemas.microsoft.com/office/powerpoint/2010/main" val="106252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as a Unit of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2" y="347014"/>
            <a:ext cx="8026400" cy="4927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5922" y="5030976"/>
            <a:ext cx="7758089" cy="1473324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Where can you “see” the 2.9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in the histogram?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2766" y="1313645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SD = 2.9</a:t>
            </a:r>
          </a:p>
        </p:txBody>
      </p:sp>
    </p:spTree>
    <p:extLst>
      <p:ext uri="{BB962C8B-B14F-4D97-AF65-F5344CB8AC3E}">
        <p14:creationId xmlns:p14="http://schemas.microsoft.com/office/powerpoint/2010/main" val="115111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0" y="186381"/>
            <a:ext cx="7950200" cy="4953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018620"/>
            <a:ext cx="7758089" cy="1473324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Test your strategy: Estimate the Standard Deviation of Assists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DC1BD-78B4-6D46-BAB9-20B71E80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867" y="5666962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1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408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Error (Continued)</a:t>
            </a:r>
          </a:p>
        </p:txBody>
      </p:sp>
    </p:spTree>
    <p:extLst>
      <p:ext uri="{BB962C8B-B14F-4D97-AF65-F5344CB8AC3E}">
        <p14:creationId xmlns:p14="http://schemas.microsoft.com/office/powerpoint/2010/main" val="3356092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8D78-9847-B942-A111-F979F1E74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F97F8-4704-7247-8DCB-2708EBD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1MlG0EufPfIFmt7xqjZr">
            <a:extLst>
              <a:ext uri="{FF2B5EF4-FFF2-40B4-BE49-F238E27FC236}">
                <a16:creationId xmlns:a16="http://schemas.microsoft.com/office/drawing/2014/main" id="{A61D52F2-5001-E34F-81E2-8BE030AF7E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2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0" y="186381"/>
            <a:ext cx="7950200" cy="4953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018620"/>
            <a:ext cx="7758089" cy="1473324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Standard Deviation of Assists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972" y="794661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 = 4.9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8486" y="418894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7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" y="489122"/>
            <a:ext cx="7975600" cy="4953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460580"/>
            <a:ext cx="7758089" cy="986764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Describe Game 8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using SD as a measure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6075" y="75141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 = 4.9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8486" y="441754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7442366" y="1565120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8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18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" y="489122"/>
            <a:ext cx="7975600" cy="4953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460580"/>
            <a:ext cx="7758089" cy="986764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Describe Game 8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using SD as a measure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6075" y="75141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 = 4.9</a:t>
            </a:r>
          </a:p>
        </p:txBody>
      </p:sp>
      <p:sp>
        <p:nvSpPr>
          <p:cNvPr id="2" name="Rectangle 1"/>
          <p:cNvSpPr/>
          <p:nvPr/>
        </p:nvSpPr>
        <p:spPr>
          <a:xfrm>
            <a:off x="41815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5354486" y="1443200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93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0" y="543620"/>
            <a:ext cx="7937500" cy="4927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460580"/>
            <a:ext cx="7758089" cy="986764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Describe Game 20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using SD as a measure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6075" y="75141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 = 4.9</a:t>
            </a:r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1681646" y="1008527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Game 20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0" y="543620"/>
            <a:ext cx="7937500" cy="4927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970" y="5460580"/>
            <a:ext cx="7758089" cy="986764"/>
          </a:xfrm>
          <a:prstGeom prst="rect">
            <a:avLst/>
          </a:prstGeom>
        </p:spPr>
        <p:txBody>
          <a:bodyPr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Describe Game 20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using SD as a measure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6075" y="751412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SD = 4.9</a:t>
            </a:r>
          </a:p>
        </p:txBody>
      </p:sp>
      <p:sp>
        <p:nvSpPr>
          <p:cNvPr id="2" name="Rectangle 1"/>
          <p:cNvSpPr/>
          <p:nvPr/>
        </p:nvSpPr>
        <p:spPr>
          <a:xfrm>
            <a:off x="2703246" y="452422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1681646" y="1008527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Game 20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16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" y="489122"/>
            <a:ext cx="79756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633970" y="5460580"/>
                <a:ext cx="7758089" cy="755908"/>
              </a:xfrm>
              <a:prstGeom prst="rect">
                <a:avLst/>
              </a:prstGeom>
            </p:spPr>
            <p:txBody>
              <a:bodyPr anchor="t">
                <a:normAutofit fontScale="9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chemeClr val="accent2"/>
                    </a:solidFill>
                  </a:rPr>
                  <a:t>Where in the picture is z? s?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sz="40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accent2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70" y="5460580"/>
                <a:ext cx="7758089" cy="755908"/>
              </a:xfrm>
              <a:prstGeom prst="rect">
                <a:avLst/>
              </a:prstGeom>
              <a:blipFill rotWithShape="0">
                <a:blip r:embed="rId4"/>
                <a:stretch>
                  <a:fillRect l="-1257" t="-20161" r="-1257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1815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5354486" y="1443200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93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9671" y="1443200"/>
                <a:ext cx="3338586" cy="149420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z</m:t>
                      </m:r>
                      <m:r>
                        <a:rPr lang="en-US" sz="4400" b="0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4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71" y="1443200"/>
                <a:ext cx="3338586" cy="14942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27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" y="489122"/>
            <a:ext cx="7975600" cy="4953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6867" y="5472004"/>
            <a:ext cx="7758089" cy="755908"/>
          </a:xfrm>
          <a:prstGeom prst="rect">
            <a:avLst/>
          </a:prstGeom>
        </p:spPr>
        <p:txBody>
          <a:bodyPr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accent2"/>
                </a:solidFill>
              </a:rPr>
              <a:t>Plug in the numbers and see how it works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815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 flipH="1">
            <a:off x="5354486" y="1443200"/>
            <a:ext cx="1347880" cy="655320"/>
          </a:xfrm>
          <a:prstGeom prst="accentCallout1">
            <a:avLst>
              <a:gd name="adj1" fmla="val 18750"/>
              <a:gd name="adj2" fmla="val -8333"/>
              <a:gd name="adj3" fmla="val 79942"/>
              <a:gd name="adj4" fmla="val -2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9326" y="4508983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9671" y="1443200"/>
                <a:ext cx="3338586" cy="149420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z</m:t>
                      </m:r>
                      <m:r>
                        <a:rPr lang="en-US" sz="4400" b="0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4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71" y="1443200"/>
                <a:ext cx="3338586" cy="14942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22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8C9-1B90-2B4E-9D40-95D813E328FB}"/>
              </a:ext>
            </a:extLst>
          </p:cNvPr>
          <p:cNvSpPr txBox="1">
            <a:spLocks/>
          </p:cNvSpPr>
          <p:nvPr/>
        </p:nvSpPr>
        <p:spPr>
          <a:xfrm>
            <a:off x="692955" y="3185931"/>
            <a:ext cx="7758089" cy="1154575"/>
          </a:xfrm>
          <a:prstGeom prst="rect">
            <a:avLst/>
          </a:prstGeom>
        </p:spPr>
        <p:txBody>
          <a:bodyPr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What’s the point of Z?</a:t>
            </a:r>
          </a:p>
          <a:p>
            <a:pPr algn="ctr"/>
            <a:r>
              <a:rPr lang="en-US" sz="4000" dirty="0">
                <a:solidFill>
                  <a:schemeClr val="accent2"/>
                </a:solidFill>
              </a:rPr>
              <a:t>(power of division)</a:t>
            </a:r>
          </a:p>
        </p:txBody>
      </p:sp>
    </p:spTree>
    <p:extLst>
      <p:ext uri="{BB962C8B-B14F-4D97-AF65-F5344CB8AC3E}">
        <p14:creationId xmlns:p14="http://schemas.microsoft.com/office/powerpoint/2010/main" val="2803613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Penelope (the cow) weigh?</a:t>
            </a:r>
          </a:p>
        </p:txBody>
      </p:sp>
      <p:pic>
        <p:nvPicPr>
          <p:cNvPr id="4" name="Content Placeholder 3" descr="aph4800-small-2-438fa2f8a441de68849dd8e12b69bb4a53fcc214-s900-c85.jpg"/>
          <p:cNvPicPr>
            <a:picLocks noGrp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3"/>
          <a:stretch/>
        </p:blipFill>
        <p:spPr bwMode="auto">
          <a:xfrm>
            <a:off x="1028015" y="1833358"/>
            <a:ext cx="7087967" cy="40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374539" y="6008965"/>
            <a:ext cx="43949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Source: NPR, </a:t>
            </a:r>
            <a:r>
              <a:rPr lang="en-US" sz="1350" i="1" dirty="0"/>
              <a:t>Planet Money</a:t>
            </a:r>
            <a:r>
              <a:rPr lang="en-US" sz="1350" dirty="0"/>
              <a:t>, Episode 644</a:t>
            </a:r>
            <a:r>
              <a:rPr lang="en-US" sz="1350"/>
              <a:t>, August 7, 2015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87F0A-58D9-4343-9045-87ED495D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080" y="1097595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2" y="507588"/>
            <a:ext cx="8077200" cy="4940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5922" y="5384676"/>
            <a:ext cx="7758089" cy="108737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Why model error?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901" y="1159393"/>
            <a:ext cx="17139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M = 6.7</a:t>
            </a:r>
          </a:p>
          <a:p>
            <a:r>
              <a:rPr lang="en-US" sz="3200" b="1" dirty="0"/>
              <a:t>SD = 2.9</a:t>
            </a:r>
          </a:p>
          <a:p>
            <a:r>
              <a:rPr lang="en-US" sz="3200" b="1" dirty="0"/>
              <a:t>n = 82</a:t>
            </a:r>
          </a:p>
        </p:txBody>
      </p:sp>
    </p:spTree>
    <p:extLst>
      <p:ext uri="{BB962C8B-B14F-4D97-AF65-F5344CB8AC3E}">
        <p14:creationId xmlns:p14="http://schemas.microsoft.com/office/powerpoint/2010/main" val="169796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24465" y="746125"/>
            <a:ext cx="3457856" cy="2970841"/>
            <a:chOff x="2259103" y="2351329"/>
            <a:chExt cx="5020238" cy="4313171"/>
          </a:xfrm>
        </p:grpSpPr>
        <p:sp>
          <p:nvSpPr>
            <p:cNvPr id="6" name="Oval 5"/>
            <p:cNvSpPr/>
            <p:nvPr/>
          </p:nvSpPr>
          <p:spPr>
            <a:xfrm>
              <a:off x="3021103" y="2351329"/>
              <a:ext cx="3514165" cy="35141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50302" y="4808732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Data / Sample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423573" y="2531709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Sampling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</a:rPr>
                <a:t>Distribution</a:t>
              </a:r>
              <a:endParaRPr lang="en-US" sz="12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259103" y="2467792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DGP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Population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42704" y="3039828"/>
              <a:ext cx="2070965" cy="2070965"/>
            </a:xfrm>
            <a:custGeom>
              <a:avLst/>
              <a:gdLst>
                <a:gd name="connsiteX0" fmla="*/ 0 w 2070965"/>
                <a:gd name="connsiteY0" fmla="*/ 1035483 h 2070965"/>
                <a:gd name="connsiteX1" fmla="*/ 1035483 w 2070965"/>
                <a:gd name="connsiteY1" fmla="*/ 0 h 2070965"/>
                <a:gd name="connsiteX2" fmla="*/ 2070966 w 2070965"/>
                <a:gd name="connsiteY2" fmla="*/ 1035483 h 2070965"/>
                <a:gd name="connsiteX3" fmla="*/ 1035483 w 2070965"/>
                <a:gd name="connsiteY3" fmla="*/ 2070966 h 2070965"/>
                <a:gd name="connsiteX4" fmla="*/ 0 w 2070965"/>
                <a:gd name="connsiteY4" fmla="*/ 1035483 h 20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965" h="2070965">
                  <a:moveTo>
                    <a:pt x="0" y="1035483"/>
                  </a:moveTo>
                  <a:cubicBezTo>
                    <a:pt x="0" y="463602"/>
                    <a:pt x="463602" y="0"/>
                    <a:pt x="1035483" y="0"/>
                  </a:cubicBezTo>
                  <a:cubicBezTo>
                    <a:pt x="1607364" y="0"/>
                    <a:pt x="2070966" y="463602"/>
                    <a:pt x="2070966" y="1035483"/>
                  </a:cubicBezTo>
                  <a:cubicBezTo>
                    <a:pt x="2070966" y="1607364"/>
                    <a:pt x="1607364" y="2070966"/>
                    <a:pt x="1035483" y="2070966"/>
                  </a:cubicBezTo>
                  <a:cubicBezTo>
                    <a:pt x="463602" y="2070966"/>
                    <a:pt x="0" y="1607364"/>
                    <a:pt x="0" y="1035483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306" tIns="336306" rIns="336306" bIns="336306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Statistical Model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9" y="746125"/>
            <a:ext cx="4319802" cy="26998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890" y="3534770"/>
            <a:ext cx="4529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What are the chances that the Miami Heat will make more than 15 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3-pointers in the next game?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4465" y="3805735"/>
            <a:ext cx="3779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To answer this question, need to use data distribution as </a:t>
            </a:r>
            <a:r>
              <a:rPr lang="en-US" sz="3200" b="1">
                <a:solidFill>
                  <a:schemeClr val="accent1"/>
                </a:solidFill>
              </a:rPr>
              <a:t>probability distribution.</a:t>
            </a:r>
            <a:endParaRPr 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3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2" y="507588"/>
            <a:ext cx="8077200" cy="4940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6527" y="5447888"/>
            <a:ext cx="7607039" cy="1087376"/>
          </a:xfrm>
          <a:prstGeom prst="rect">
            <a:avLst/>
          </a:prstGeom>
        </p:spPr>
        <p:txBody>
          <a:bodyPr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How can I use this as a probability distribution? What is the probability of a game with more than 15 3-pointers?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0901" y="1159393"/>
            <a:ext cx="17139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M = 6.7</a:t>
            </a:r>
          </a:p>
          <a:p>
            <a:r>
              <a:rPr lang="en-US" sz="3200" b="1" dirty="0"/>
              <a:t>SD = 2.9</a:t>
            </a:r>
          </a:p>
          <a:p>
            <a:r>
              <a:rPr lang="en-US" sz="3200" b="1" dirty="0"/>
              <a:t>n = 82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31BBF-4A70-3D41-90C9-EF8D2D0F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05" y="5698607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A872-24A6-7E42-BCD0-604C8E0FD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193B6-696A-E945-A0B8-06BBB9217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uyc38eRkrMLkiGtffQhk">
            <a:extLst>
              <a:ext uri="{FF2B5EF4-FFF2-40B4-BE49-F238E27FC236}">
                <a16:creationId xmlns:a16="http://schemas.microsoft.com/office/drawing/2014/main" id="{26B7C137-58C0-034C-862E-AE22027CCC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0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47339" y="855191"/>
            <a:ext cx="3457856" cy="2970841"/>
            <a:chOff x="2259103" y="2351329"/>
            <a:chExt cx="5020238" cy="4313171"/>
          </a:xfrm>
        </p:grpSpPr>
        <p:sp>
          <p:nvSpPr>
            <p:cNvPr id="6" name="Oval 5"/>
            <p:cNvSpPr/>
            <p:nvPr/>
          </p:nvSpPr>
          <p:spPr>
            <a:xfrm>
              <a:off x="3021103" y="2351329"/>
              <a:ext cx="3514165" cy="35141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50302" y="4808732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Data / Sample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423573" y="2531709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Sampling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dirty="0">
                  <a:solidFill>
                    <a:schemeClr val="bg1"/>
                  </a:solidFill>
                </a:rPr>
                <a:t>Distribution</a:t>
              </a:r>
              <a:endParaRPr lang="en-US" sz="12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259103" y="2467792"/>
              <a:ext cx="1855768" cy="1855768"/>
            </a:xfrm>
            <a:custGeom>
              <a:avLst/>
              <a:gdLst>
                <a:gd name="connsiteX0" fmla="*/ 0 w 1623752"/>
                <a:gd name="connsiteY0" fmla="*/ 811876 h 1623752"/>
                <a:gd name="connsiteX1" fmla="*/ 811876 w 1623752"/>
                <a:gd name="connsiteY1" fmla="*/ 0 h 1623752"/>
                <a:gd name="connsiteX2" fmla="*/ 1623752 w 1623752"/>
                <a:gd name="connsiteY2" fmla="*/ 811876 h 1623752"/>
                <a:gd name="connsiteX3" fmla="*/ 811876 w 1623752"/>
                <a:gd name="connsiteY3" fmla="*/ 1623752 h 1623752"/>
                <a:gd name="connsiteX4" fmla="*/ 0 w 1623752"/>
                <a:gd name="connsiteY4" fmla="*/ 811876 h 16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752" h="1623752">
                  <a:moveTo>
                    <a:pt x="0" y="811876"/>
                  </a:moveTo>
                  <a:cubicBezTo>
                    <a:pt x="0" y="363489"/>
                    <a:pt x="363489" y="0"/>
                    <a:pt x="811876" y="0"/>
                  </a:cubicBezTo>
                  <a:cubicBezTo>
                    <a:pt x="1260263" y="0"/>
                    <a:pt x="1623752" y="363489"/>
                    <a:pt x="1623752" y="811876"/>
                  </a:cubicBezTo>
                  <a:cubicBezTo>
                    <a:pt x="1623752" y="1260263"/>
                    <a:pt x="1260263" y="1623752"/>
                    <a:pt x="811876" y="1623752"/>
                  </a:cubicBezTo>
                  <a:cubicBezTo>
                    <a:pt x="363489" y="1623752"/>
                    <a:pt x="0" y="1260263"/>
                    <a:pt x="0" y="811876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64463" tIns="264463" rIns="264463" bIns="264463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DGP</a:t>
              </a:r>
            </a:p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solidFill>
                    <a:schemeClr val="bg1"/>
                  </a:solidFill>
                </a:rPr>
                <a:t>Population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742704" y="3039828"/>
              <a:ext cx="2070965" cy="2070965"/>
            </a:xfrm>
            <a:custGeom>
              <a:avLst/>
              <a:gdLst>
                <a:gd name="connsiteX0" fmla="*/ 0 w 2070965"/>
                <a:gd name="connsiteY0" fmla="*/ 1035483 h 2070965"/>
                <a:gd name="connsiteX1" fmla="*/ 1035483 w 2070965"/>
                <a:gd name="connsiteY1" fmla="*/ 0 h 2070965"/>
                <a:gd name="connsiteX2" fmla="*/ 2070966 w 2070965"/>
                <a:gd name="connsiteY2" fmla="*/ 1035483 h 2070965"/>
                <a:gd name="connsiteX3" fmla="*/ 1035483 w 2070965"/>
                <a:gd name="connsiteY3" fmla="*/ 2070966 h 2070965"/>
                <a:gd name="connsiteX4" fmla="*/ 0 w 2070965"/>
                <a:gd name="connsiteY4" fmla="*/ 1035483 h 207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0965" h="2070965">
                  <a:moveTo>
                    <a:pt x="0" y="1035483"/>
                  </a:moveTo>
                  <a:cubicBezTo>
                    <a:pt x="0" y="463602"/>
                    <a:pt x="463602" y="0"/>
                    <a:pt x="1035483" y="0"/>
                  </a:cubicBezTo>
                  <a:cubicBezTo>
                    <a:pt x="1607364" y="0"/>
                    <a:pt x="2070966" y="463602"/>
                    <a:pt x="2070966" y="1035483"/>
                  </a:cubicBezTo>
                  <a:cubicBezTo>
                    <a:pt x="2070966" y="1607364"/>
                    <a:pt x="1607364" y="2070966"/>
                    <a:pt x="1035483" y="2070966"/>
                  </a:cubicBezTo>
                  <a:cubicBezTo>
                    <a:pt x="463602" y="2070966"/>
                    <a:pt x="0" y="1607364"/>
                    <a:pt x="0" y="1035483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306" tIns="336306" rIns="336306" bIns="336306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Statistical Model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9" y="746125"/>
            <a:ext cx="4319802" cy="2699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60" y="3510187"/>
            <a:ext cx="4355711" cy="270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7339" y="4013372"/>
            <a:ext cx="37192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Normal distribution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In both models, total area adds up to 100%.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6D4C33-06F1-7944-8C2C-68ACFE1FE7B3}"/>
              </a:ext>
            </a:extLst>
          </p:cNvPr>
          <p:cNvCxnSpPr/>
          <p:nvPr/>
        </p:nvCxnSpPr>
        <p:spPr>
          <a:xfrm flipH="1">
            <a:off x="3379808" y="4305782"/>
            <a:ext cx="1667531" cy="94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8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390" y="4292749"/>
            <a:ext cx="37289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Normal doesn’t usually look normal.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30" y="3986532"/>
            <a:ext cx="2784434" cy="2551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396240"/>
            <a:ext cx="8215533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9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9" y="203107"/>
            <a:ext cx="8357293" cy="51918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7811" y="5130949"/>
            <a:ext cx="73107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Where do we see the probability on the </a:t>
            </a:r>
            <a:r>
              <a:rPr lang="en-US" sz="4000" b="1">
                <a:solidFill>
                  <a:schemeClr val="accent2"/>
                </a:solidFill>
              </a:rPr>
              <a:t>normal curve?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193280" y="179832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81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9" y="203107"/>
            <a:ext cx="8357293" cy="51918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7193280" y="179832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ine Callout 2 4"/>
          <p:cNvSpPr/>
          <p:nvPr/>
        </p:nvSpPr>
        <p:spPr>
          <a:xfrm>
            <a:off x="7683187" y="1927090"/>
            <a:ext cx="1335628" cy="1021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842"/>
              <a:gd name="adj6" fmla="val -3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space under the </a:t>
            </a:r>
            <a:r>
              <a:rPr lang="en-US"/>
              <a:t>curve here?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9609" y="4541520"/>
            <a:ext cx="1396314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5453743" y="501604"/>
            <a:ext cx="1592579" cy="1021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518"/>
              <a:gd name="adj6" fmla="val -53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space under </a:t>
            </a:r>
            <a:r>
              <a:rPr lang="en-US"/>
              <a:t>the whole curve?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6019800" y="5219700"/>
            <a:ext cx="1458167" cy="1021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592"/>
              <a:gd name="adj6" fmla="val -32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length of this line segment?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61093" y="4541520"/>
            <a:ext cx="2816352" cy="1359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2 10"/>
          <p:cNvSpPr/>
          <p:nvPr/>
        </p:nvSpPr>
        <p:spPr>
          <a:xfrm flipH="1">
            <a:off x="3154955" y="5219700"/>
            <a:ext cx="1458167" cy="1021080"/>
          </a:xfrm>
          <a:prstGeom prst="borderCallout2">
            <a:avLst>
              <a:gd name="adj1" fmla="val 18750"/>
              <a:gd name="adj2" fmla="val -8333"/>
              <a:gd name="adj3" fmla="val 20349"/>
              <a:gd name="adj4" fmla="val -24506"/>
              <a:gd name="adj5" fmla="val -63191"/>
              <a:gd name="adj6" fmla="val -51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length of this line segment?</a:t>
            </a:r>
          </a:p>
        </p:txBody>
      </p:sp>
    </p:spTree>
    <p:extLst>
      <p:ext uri="{BB962C8B-B14F-4D97-AF65-F5344CB8AC3E}">
        <p14:creationId xmlns:p14="http://schemas.microsoft.com/office/powerpoint/2010/main" val="1476618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777" r="9736"/>
          <a:stretch/>
        </p:blipFill>
        <p:spPr>
          <a:xfrm>
            <a:off x="274320" y="2087373"/>
            <a:ext cx="4953000" cy="406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320" y="3468528"/>
            <a:ext cx="3718840" cy="23102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53420" y="477196"/>
            <a:ext cx="92974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2"/>
                </a:solidFill>
              </a:rPr>
              <a:t>xpnorm</a:t>
            </a:r>
            <a:r>
              <a:rPr lang="en-US" sz="3600" b="1" dirty="0">
                <a:solidFill>
                  <a:schemeClr val="accent2"/>
                </a:solidFill>
              </a:rPr>
              <a:t>(15, mean(MiamiHeat$FG3), </a:t>
            </a:r>
            <a:r>
              <a:rPr lang="en-US" sz="3600" b="1" dirty="0" err="1">
                <a:solidFill>
                  <a:schemeClr val="accent2"/>
                </a:solidFill>
              </a:rPr>
              <a:t>sd</a:t>
            </a:r>
            <a:r>
              <a:rPr lang="en-US" sz="3600" b="1" dirty="0">
                <a:solidFill>
                  <a:schemeClr val="accent2"/>
                </a:solidFill>
              </a:rPr>
              <a:t>(MiamiHeat$FG3))</a:t>
            </a:r>
          </a:p>
        </p:txBody>
      </p:sp>
    </p:spTree>
    <p:extLst>
      <p:ext uri="{BB962C8B-B14F-4D97-AF65-F5344CB8AC3E}">
        <p14:creationId xmlns:p14="http://schemas.microsoft.com/office/powerpoint/2010/main" val="1503976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E632-8CF8-5B48-AB2A-B4455198BA0F}"/>
              </a:ext>
            </a:extLst>
          </p:cNvPr>
          <p:cNvSpPr txBox="1"/>
          <p:nvPr/>
        </p:nvSpPr>
        <p:spPr>
          <a:xfrm>
            <a:off x="1017916" y="2305615"/>
            <a:ext cx="7108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Discuss with your group: Which probability model (data distribution vs. normal distribution) do you think would give result in a more accurate prediction </a:t>
            </a:r>
            <a:r>
              <a:rPr lang="en-US" sz="2800" b="1" dirty="0">
                <a:solidFill>
                  <a:schemeClr val="accent2"/>
                </a:solidFill>
              </a:rPr>
              <a:t>in this case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and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A791F-4878-6744-A18E-F298EB7D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05" y="4715196"/>
            <a:ext cx="457200" cy="48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BEDB1-0431-534E-ACB9-3DC32EF01B8F}"/>
              </a:ext>
            </a:extLst>
          </p:cNvPr>
          <p:cNvSpPr txBox="1"/>
          <p:nvPr/>
        </p:nvSpPr>
        <p:spPr>
          <a:xfrm>
            <a:off x="1017916" y="4680690"/>
            <a:ext cx="710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Post a group consensus</a:t>
            </a:r>
          </a:p>
        </p:txBody>
      </p:sp>
    </p:spTree>
    <p:extLst>
      <p:ext uri="{BB962C8B-B14F-4D97-AF65-F5344CB8AC3E}">
        <p14:creationId xmlns:p14="http://schemas.microsoft.com/office/powerpoint/2010/main" val="8065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CA79-D487-3949-B42D-080A79A27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52A74-D4C6-294E-AE3D-29857F4F8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N9G6zwjZYhz1gD9UQMQ1G">
            <a:extLst>
              <a:ext uri="{FF2B5EF4-FFF2-40B4-BE49-F238E27FC236}">
                <a16:creationId xmlns:a16="http://schemas.microsoft.com/office/drawing/2014/main" id="{99A061DD-DE25-8B45-99A9-F72459BF3E4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17,205 Guesses</a:t>
            </a:r>
          </a:p>
        </p:txBody>
      </p:sp>
      <p:pic>
        <p:nvPicPr>
          <p:cNvPr id="4" name="Content Placeholder 3" descr="https://lh3.googleusercontent.com/GK7FetsfPr2XTgMUB2JWeGp0E_hPLG6DAaqaEDFVI04kur4QYwViWhNT1uTcDvAU3aM-To-iYG7a13j3glr0ig-lulmreJGiFDB9FF-63J4SF5P-PoV-_MLwnzxoXxlnhBr7M2O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1" r="-16671"/>
          <a:stretch>
            <a:fillRect/>
          </a:stretch>
        </p:blipFill>
        <p:spPr bwMode="auto">
          <a:xfrm>
            <a:off x="778775" y="1509902"/>
            <a:ext cx="6959505" cy="38381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FFBE18-997B-974E-AA67-85D6B994FF30}"/>
              </a:ext>
            </a:extLst>
          </p:cNvPr>
          <p:cNvSpPr/>
          <p:nvPr/>
        </p:nvSpPr>
        <p:spPr>
          <a:xfrm>
            <a:off x="1405720" y="5275013"/>
            <a:ext cx="746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What is the shape of this distribution? Why?</a:t>
            </a:r>
          </a:p>
        </p:txBody>
      </p:sp>
    </p:spTree>
    <p:extLst>
      <p:ext uri="{BB962C8B-B14F-4D97-AF65-F5344CB8AC3E}">
        <p14:creationId xmlns:p14="http://schemas.microsoft.com/office/powerpoint/2010/main" val="399269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4.googleusercontent.com/sCdImNMr1T_DIH9lEs1ShOxV8V9J4Rx3QYmnoaxkF3ct1935KgTWpWWEbf6oZijOdpeYIN4zrZ9gUxeOckfZaoiHA_70-XeyIo9ggdXTsVRk0q8tdbGu6fQiGNzj3xa9NgldrifD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1603"/>
          <a:stretch/>
        </p:blipFill>
        <p:spPr bwMode="auto">
          <a:xfrm>
            <a:off x="197329" y="1253331"/>
            <a:ext cx="580445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17,205 Guesses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C4777-B6B9-2E41-940F-B8C20E54869D}"/>
              </a:ext>
            </a:extLst>
          </p:cNvPr>
          <p:cNvSpPr/>
          <p:nvPr/>
        </p:nvSpPr>
        <p:spPr>
          <a:xfrm>
            <a:off x="6040517" y="1690689"/>
            <a:ext cx="2436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Why do you think the mean guess is so close to Penelope’s actual weight?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F51B4A-E792-A146-8CA6-6ED39C27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09" y="5604669"/>
            <a:ext cx="457200" cy="48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EFABD2-C78F-134F-81B4-411CC742F03E}"/>
              </a:ext>
            </a:extLst>
          </p:cNvPr>
          <p:cNvSpPr/>
          <p:nvPr/>
        </p:nvSpPr>
        <p:spPr>
          <a:xfrm>
            <a:off x="837997" y="5604669"/>
            <a:ext cx="7677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Discuss in a group, post a consensus answer.</a:t>
            </a:r>
          </a:p>
        </p:txBody>
      </p:sp>
    </p:spTree>
    <p:extLst>
      <p:ext uri="{BB962C8B-B14F-4D97-AF65-F5344CB8AC3E}">
        <p14:creationId xmlns:p14="http://schemas.microsoft.com/office/powerpoint/2010/main" val="149609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FFFE-F18D-B14E-BABE-CF799E969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CE11-47AA-F54D-AAF6-7A79641F7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eQFe8wY3mwxLVSsRg31qM">
            <a:extLst>
              <a:ext uri="{FF2B5EF4-FFF2-40B4-BE49-F238E27FC236}">
                <a16:creationId xmlns:a16="http://schemas.microsoft.com/office/drawing/2014/main" id="{13F29551-30AB-CF45-ABC1-B27C5CB48A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lh4.googleusercontent.com/sCdImNMr1T_DIH9lEs1ShOxV8V9J4Rx3QYmnoaxkF3ct1935KgTWpWWEbf6oZijOdpeYIN4zrZ9gUxeOckfZaoiHA_70-XeyIo9ggdXTsVRk0q8tdbGu6fQiGNzj3xa9NgldrifD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1603"/>
          <a:stretch/>
        </p:blipFill>
        <p:spPr bwMode="auto">
          <a:xfrm>
            <a:off x="197329" y="1253331"/>
            <a:ext cx="580445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17,205 Guesses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C4777-B6B9-2E41-940F-B8C20E54869D}"/>
              </a:ext>
            </a:extLst>
          </p:cNvPr>
          <p:cNvSpPr/>
          <p:nvPr/>
        </p:nvSpPr>
        <p:spPr>
          <a:xfrm>
            <a:off x="6040517" y="1690689"/>
            <a:ext cx="24360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Why do you think the mean guess is so close to Penelope’s actual weight?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7992B-8C21-6B48-B7DA-79AAC6BDF5CA}"/>
              </a:ext>
            </a:extLst>
          </p:cNvPr>
          <p:cNvSpPr/>
          <p:nvPr/>
        </p:nvSpPr>
        <p:spPr>
          <a:xfrm>
            <a:off x="837997" y="5604669"/>
            <a:ext cx="7677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n w="10541" cmpd="sng">
                  <a:noFill/>
                  <a:prstDash val="solid"/>
                </a:ln>
                <a:solidFill>
                  <a:schemeClr val="accent1"/>
                </a:solidFill>
              </a:rPr>
              <a:t>Partitioning individual scores into model +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38163-29AF-D247-A652-82EBE793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44" y="2882296"/>
            <a:ext cx="2494112" cy="1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98170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67606</TotalTime>
  <Words>1046</Words>
  <Application>Microsoft Macintosh PowerPoint</Application>
  <PresentationFormat>On-screen Show (4:3)</PresentationFormat>
  <Paragraphs>205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Franklin Gothic Book</vt:lpstr>
      <vt:lpstr>Franklin Gothic Medium</vt:lpstr>
      <vt:lpstr>Jim 100A Theme</vt:lpstr>
      <vt:lpstr>Getting started…</vt:lpstr>
      <vt:lpstr>Today</vt:lpstr>
      <vt:lpstr>Error (Continued)</vt:lpstr>
      <vt:lpstr>How much does Penelope (the cow) weigh?</vt:lpstr>
      <vt:lpstr>PowerPoint Presentation</vt:lpstr>
      <vt:lpstr>Distribution of 17,205 Guesses</vt:lpstr>
      <vt:lpstr>Distribution of 17,205 Guesses</vt:lpstr>
      <vt:lpstr>PowerPoint Presentation</vt:lpstr>
      <vt:lpstr>Distribution of 17,205 Guesses</vt:lpstr>
      <vt:lpstr>Quantifying Error</vt:lpstr>
      <vt:lpstr>PowerPoint Presentation</vt:lpstr>
      <vt:lpstr>Turn Assists into a Categorical Variable (Low, High)</vt:lpstr>
      <vt:lpstr>PowerPoint Presentation</vt:lpstr>
      <vt:lpstr>PowerPoint Presentation</vt:lpstr>
      <vt:lpstr>PowerPoint Presentation</vt:lpstr>
      <vt:lpstr>Sum of Squares</vt:lpstr>
      <vt:lpstr>Sum of Squared Errors (SSE)</vt:lpstr>
      <vt:lpstr>PowerPoint Presentation</vt:lpstr>
      <vt:lpstr>Quantifying Error</vt:lpstr>
      <vt:lpstr>Limitations of SS</vt:lpstr>
      <vt:lpstr>PowerPoint Presentation</vt:lpstr>
      <vt:lpstr>PowerPoint Presentation</vt:lpstr>
      <vt:lpstr>Variance and Standard Deviation</vt:lpstr>
      <vt:lpstr>Calculating Variance and SD</vt:lpstr>
      <vt:lpstr>Variance and Standard Deviation</vt:lpstr>
      <vt:lpstr>But, Sum of Squares can be partitioned into Total, Model, and Error.   Variance and Standard Deviation don’t add up the same way. </vt:lpstr>
      <vt:lpstr>Standard Deviation as a Unit of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734</cp:revision>
  <cp:lastPrinted>2018-10-26T01:42:49Z</cp:lastPrinted>
  <dcterms:created xsi:type="dcterms:W3CDTF">2017-01-01T20:50:07Z</dcterms:created>
  <dcterms:modified xsi:type="dcterms:W3CDTF">2019-07-24T01:47:52Z</dcterms:modified>
</cp:coreProperties>
</file>