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05" r:id="rId2"/>
    <p:sldId id="353" r:id="rId3"/>
    <p:sldId id="289" r:id="rId4"/>
    <p:sldId id="352" r:id="rId5"/>
    <p:sldId id="337" r:id="rId6"/>
    <p:sldId id="358" r:id="rId7"/>
    <p:sldId id="343" r:id="rId8"/>
    <p:sldId id="327" r:id="rId9"/>
    <p:sldId id="328" r:id="rId10"/>
    <p:sldId id="362" r:id="rId11"/>
    <p:sldId id="356" r:id="rId12"/>
    <p:sldId id="364" r:id="rId13"/>
    <p:sldId id="354" r:id="rId14"/>
    <p:sldId id="365" r:id="rId15"/>
    <p:sldId id="329" r:id="rId16"/>
    <p:sldId id="330" r:id="rId17"/>
    <p:sldId id="349" r:id="rId18"/>
    <p:sldId id="350" r:id="rId19"/>
    <p:sldId id="306" r:id="rId20"/>
    <p:sldId id="314" r:id="rId21"/>
    <p:sldId id="355" r:id="rId22"/>
    <p:sldId id="324" r:id="rId23"/>
    <p:sldId id="326" r:id="rId24"/>
    <p:sldId id="338" r:id="rId25"/>
    <p:sldId id="339" r:id="rId26"/>
    <p:sldId id="340" r:id="rId27"/>
    <p:sldId id="347" r:id="rId28"/>
    <p:sldId id="348" r:id="rId29"/>
    <p:sldId id="319" r:id="rId30"/>
    <p:sldId id="315" r:id="rId31"/>
    <p:sldId id="323" r:id="rId32"/>
    <p:sldId id="359" r:id="rId33"/>
    <p:sldId id="300" r:id="rId34"/>
    <p:sldId id="357" r:id="rId35"/>
    <p:sldId id="363" r:id="rId36"/>
    <p:sldId id="351" r:id="rId37"/>
    <p:sldId id="345" r:id="rId38"/>
    <p:sldId id="317" r:id="rId39"/>
    <p:sldId id="318" r:id="rId40"/>
    <p:sldId id="34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53"/>
    <p:restoredTop sz="73301"/>
  </p:normalViewPr>
  <p:slideViewPr>
    <p:cSldViewPr snapToGrid="0" snapToObjects="1">
      <p:cViewPr varScale="1">
        <p:scale>
          <a:sx n="48" d="100"/>
          <a:sy n="4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3E979-7516-2849-9ABE-1C39406D5084}" type="doc">
      <dgm:prSet loTypeId="urn:microsoft.com/office/officeart/2005/8/layout/radial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A8B91E-78C7-A243-B8D4-7658A1CC2811}">
      <dgm:prSet phldrT="[Text]"/>
      <dgm:spPr/>
      <dgm:t>
        <a:bodyPr/>
        <a:lstStyle/>
        <a:p>
          <a:r>
            <a:rPr lang="en-US" b="1" dirty="0"/>
            <a:t>Statistical Model</a:t>
          </a:r>
        </a:p>
      </dgm:t>
    </dgm:pt>
    <dgm:pt modelId="{50F91C91-FD8C-944E-8B96-6AB9A9B4522D}" type="parTrans" cxnId="{EA266ED6-1434-924A-907D-F66D8B7C9CDA}">
      <dgm:prSet/>
      <dgm:spPr/>
      <dgm:t>
        <a:bodyPr/>
        <a:lstStyle/>
        <a:p>
          <a:endParaRPr lang="en-US"/>
        </a:p>
      </dgm:t>
    </dgm:pt>
    <dgm:pt modelId="{71E19284-AFAE-4643-BA6C-113D8F4F0847}" type="sibTrans" cxnId="{EA266ED6-1434-924A-907D-F66D8B7C9CDA}">
      <dgm:prSet/>
      <dgm:spPr/>
      <dgm:t>
        <a:bodyPr/>
        <a:lstStyle/>
        <a:p>
          <a:endParaRPr lang="en-US"/>
        </a:p>
      </dgm:t>
    </dgm:pt>
    <dgm:pt modelId="{AE0A9A9C-B388-254D-B5ED-418A308AE0E7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3F09DAF7-8F28-3348-9FCC-E8A5DD015EA6}" type="parTrans" cxnId="{90ED22A1-EFBA-3D4D-9CF8-8211CCD43648}">
      <dgm:prSet/>
      <dgm:spPr/>
      <dgm:t>
        <a:bodyPr/>
        <a:lstStyle/>
        <a:p>
          <a:endParaRPr lang="en-US"/>
        </a:p>
      </dgm:t>
    </dgm:pt>
    <dgm:pt modelId="{39D578AA-108B-0C4D-A4AC-0FE05E66A5FC}" type="sibTrans" cxnId="{90ED22A1-EFBA-3D4D-9CF8-8211CCD43648}">
      <dgm:prSet/>
      <dgm:spPr/>
      <dgm:t>
        <a:bodyPr/>
        <a:lstStyle/>
        <a:p>
          <a:endParaRPr lang="en-US"/>
        </a:p>
      </dgm:t>
    </dgm:pt>
    <dgm:pt modelId="{64DAAD0D-A7DE-8647-BC51-8853F798EAB0}">
      <dgm:prSet phldrT="[Text]"/>
      <dgm:spPr/>
      <dgm:t>
        <a:bodyPr/>
        <a:lstStyle/>
        <a:p>
          <a:r>
            <a:rPr lang="en-US" b="1" dirty="0"/>
            <a:t>Sampling Distributions</a:t>
          </a:r>
        </a:p>
      </dgm:t>
    </dgm:pt>
    <dgm:pt modelId="{02F164B8-25BB-4B4B-B5E4-AD7A9D6A420D}" type="parTrans" cxnId="{3F9A2EFD-2403-584D-8142-0703CDAFFD0F}">
      <dgm:prSet/>
      <dgm:spPr/>
      <dgm:t>
        <a:bodyPr/>
        <a:lstStyle/>
        <a:p>
          <a:endParaRPr lang="en-US"/>
        </a:p>
      </dgm:t>
    </dgm:pt>
    <dgm:pt modelId="{CC9110A0-E8F6-3E4D-B81D-2F40A6FC3357}" type="sibTrans" cxnId="{3F9A2EFD-2403-584D-8142-0703CDAFFD0F}">
      <dgm:prSet/>
      <dgm:spPr/>
      <dgm:t>
        <a:bodyPr/>
        <a:lstStyle/>
        <a:p>
          <a:endParaRPr lang="en-US"/>
        </a:p>
      </dgm:t>
    </dgm:pt>
    <dgm:pt modelId="{95EEE424-92D9-1946-BFBE-956A0B4FB340}">
      <dgm:prSet phldrT="[Text]"/>
      <dgm:spPr/>
      <dgm:t>
        <a:bodyPr/>
        <a:lstStyle/>
        <a:p>
          <a:r>
            <a:rPr lang="en-US" b="1" dirty="0"/>
            <a:t>DGP</a:t>
          </a:r>
        </a:p>
      </dgm:t>
    </dgm:pt>
    <dgm:pt modelId="{635F7DF3-02A0-AC4F-A700-2FEFF348818D}" type="parTrans" cxnId="{0B2B9DC5-7D3A-AA43-A65A-1F0CC85C91E9}">
      <dgm:prSet/>
      <dgm:spPr/>
      <dgm:t>
        <a:bodyPr/>
        <a:lstStyle/>
        <a:p>
          <a:endParaRPr lang="en-US"/>
        </a:p>
      </dgm:t>
    </dgm:pt>
    <dgm:pt modelId="{3A7FE7D9-A625-E546-8650-5CF741F68EF0}" type="sibTrans" cxnId="{0B2B9DC5-7D3A-AA43-A65A-1F0CC85C91E9}">
      <dgm:prSet/>
      <dgm:spPr/>
      <dgm:t>
        <a:bodyPr/>
        <a:lstStyle/>
        <a:p>
          <a:endParaRPr lang="en-US"/>
        </a:p>
      </dgm:t>
    </dgm:pt>
    <dgm:pt modelId="{0339A736-7C43-7941-B577-8AFB37351A40}" type="pres">
      <dgm:prSet presAssocID="{6073E979-7516-2849-9ABE-1C39406D5084}" presName="composite" presStyleCnt="0">
        <dgm:presLayoutVars>
          <dgm:chMax val="1"/>
          <dgm:dir/>
          <dgm:resizeHandles val="exact"/>
        </dgm:presLayoutVars>
      </dgm:prSet>
      <dgm:spPr/>
    </dgm:pt>
    <dgm:pt modelId="{9315BD71-84FF-5B41-B77F-6BFB38E68D77}" type="pres">
      <dgm:prSet presAssocID="{6073E979-7516-2849-9ABE-1C39406D5084}" presName="radial" presStyleCnt="0">
        <dgm:presLayoutVars>
          <dgm:animLvl val="ctr"/>
        </dgm:presLayoutVars>
      </dgm:prSet>
      <dgm:spPr/>
    </dgm:pt>
    <dgm:pt modelId="{FDED3337-D3B4-F04D-9374-E099A48E4EF5}" type="pres">
      <dgm:prSet presAssocID="{EFA8B91E-78C7-A243-B8D4-7658A1CC2811}" presName="centerShape" presStyleLbl="vennNode1" presStyleIdx="0" presStyleCnt="4" custScaleX="63771" custScaleY="63771" custLinFactNeighborY="-2940"/>
      <dgm:spPr/>
    </dgm:pt>
    <dgm:pt modelId="{F4A11A84-ADB3-4D44-90BE-4CD34E188F5C}" type="pres">
      <dgm:prSet presAssocID="{AE0A9A9C-B388-254D-B5ED-418A308AE0E7}" presName="node" presStyleLbl="vennNode1" presStyleIdx="1" presStyleCnt="4" custRadScaleRad="66336" custRadScaleInc="149663">
        <dgm:presLayoutVars>
          <dgm:bulletEnabled val="1"/>
        </dgm:presLayoutVars>
      </dgm:prSet>
      <dgm:spPr/>
    </dgm:pt>
    <dgm:pt modelId="{64C56983-7563-6A4B-BD55-E4E610AF840B}" type="pres">
      <dgm:prSet presAssocID="{64DAAD0D-A7DE-8647-BC51-8853F798EAB0}" presName="node" presStyleLbl="vennNode1" presStyleIdx="2" presStyleCnt="4" custRadScaleRad="76977" custRadScaleInc="-46967">
        <dgm:presLayoutVars>
          <dgm:bulletEnabled val="1"/>
        </dgm:presLayoutVars>
      </dgm:prSet>
      <dgm:spPr/>
    </dgm:pt>
    <dgm:pt modelId="{DA0E4328-AFA3-324F-921B-8D41222DD3D3}" type="pres">
      <dgm:prSet presAssocID="{95EEE424-92D9-1946-BFBE-956A0B4FB340}" presName="node" presStyleLbl="vennNode1" presStyleIdx="3" presStyleCnt="4" custRadScaleRad="75751" custRadScaleInc="48657">
        <dgm:presLayoutVars>
          <dgm:bulletEnabled val="1"/>
        </dgm:presLayoutVars>
      </dgm:prSet>
      <dgm:spPr/>
    </dgm:pt>
  </dgm:ptLst>
  <dgm:cxnLst>
    <dgm:cxn modelId="{8C568A63-F5E6-5A4E-B557-8ED4B89C4A9C}" type="presOf" srcId="{AE0A9A9C-B388-254D-B5ED-418A308AE0E7}" destId="{F4A11A84-ADB3-4D44-90BE-4CD34E188F5C}" srcOrd="0" destOrd="0" presId="urn:microsoft.com/office/officeart/2005/8/layout/radial3"/>
    <dgm:cxn modelId="{EF5F308B-557D-B64E-9004-22EA4050336F}" type="presOf" srcId="{6073E979-7516-2849-9ABE-1C39406D5084}" destId="{0339A736-7C43-7941-B577-8AFB37351A40}" srcOrd="0" destOrd="0" presId="urn:microsoft.com/office/officeart/2005/8/layout/radial3"/>
    <dgm:cxn modelId="{90ED22A1-EFBA-3D4D-9CF8-8211CCD43648}" srcId="{EFA8B91E-78C7-A243-B8D4-7658A1CC2811}" destId="{AE0A9A9C-B388-254D-B5ED-418A308AE0E7}" srcOrd="0" destOrd="0" parTransId="{3F09DAF7-8F28-3348-9FCC-E8A5DD015EA6}" sibTransId="{39D578AA-108B-0C4D-A4AC-0FE05E66A5FC}"/>
    <dgm:cxn modelId="{0B2B9DC5-7D3A-AA43-A65A-1F0CC85C91E9}" srcId="{EFA8B91E-78C7-A243-B8D4-7658A1CC2811}" destId="{95EEE424-92D9-1946-BFBE-956A0B4FB340}" srcOrd="2" destOrd="0" parTransId="{635F7DF3-02A0-AC4F-A700-2FEFF348818D}" sibTransId="{3A7FE7D9-A625-E546-8650-5CF741F68EF0}"/>
    <dgm:cxn modelId="{72C1C9CA-CCDF-294C-B320-8331B145038B}" type="presOf" srcId="{95EEE424-92D9-1946-BFBE-956A0B4FB340}" destId="{DA0E4328-AFA3-324F-921B-8D41222DD3D3}" srcOrd="0" destOrd="0" presId="urn:microsoft.com/office/officeart/2005/8/layout/radial3"/>
    <dgm:cxn modelId="{EA266ED6-1434-924A-907D-F66D8B7C9CDA}" srcId="{6073E979-7516-2849-9ABE-1C39406D5084}" destId="{EFA8B91E-78C7-A243-B8D4-7658A1CC2811}" srcOrd="0" destOrd="0" parTransId="{50F91C91-FD8C-944E-8B96-6AB9A9B4522D}" sibTransId="{71E19284-AFAE-4643-BA6C-113D8F4F0847}"/>
    <dgm:cxn modelId="{346B1CDD-FC66-B744-A631-7B3F69A0A4DE}" type="presOf" srcId="{64DAAD0D-A7DE-8647-BC51-8853F798EAB0}" destId="{64C56983-7563-6A4B-BD55-E4E610AF840B}" srcOrd="0" destOrd="0" presId="urn:microsoft.com/office/officeart/2005/8/layout/radial3"/>
    <dgm:cxn modelId="{821A20FC-FC4C-C04D-9BC7-B949B193DABE}" type="presOf" srcId="{EFA8B91E-78C7-A243-B8D4-7658A1CC2811}" destId="{FDED3337-D3B4-F04D-9374-E099A48E4EF5}" srcOrd="0" destOrd="0" presId="urn:microsoft.com/office/officeart/2005/8/layout/radial3"/>
    <dgm:cxn modelId="{3F9A2EFD-2403-584D-8142-0703CDAFFD0F}" srcId="{EFA8B91E-78C7-A243-B8D4-7658A1CC2811}" destId="{64DAAD0D-A7DE-8647-BC51-8853F798EAB0}" srcOrd="1" destOrd="0" parTransId="{02F164B8-25BB-4B4B-B5E4-AD7A9D6A420D}" sibTransId="{CC9110A0-E8F6-3E4D-B81D-2F40A6FC3357}"/>
    <dgm:cxn modelId="{21DB7F91-9E52-6B43-BB94-0FCC169448E8}" type="presParOf" srcId="{0339A736-7C43-7941-B577-8AFB37351A40}" destId="{9315BD71-84FF-5B41-B77F-6BFB38E68D77}" srcOrd="0" destOrd="0" presId="urn:microsoft.com/office/officeart/2005/8/layout/radial3"/>
    <dgm:cxn modelId="{B4141B6B-4307-5646-ABAF-7822E4F8DF15}" type="presParOf" srcId="{9315BD71-84FF-5B41-B77F-6BFB38E68D77}" destId="{FDED3337-D3B4-F04D-9374-E099A48E4EF5}" srcOrd="0" destOrd="0" presId="urn:microsoft.com/office/officeart/2005/8/layout/radial3"/>
    <dgm:cxn modelId="{B0B3DD12-1B7F-5E41-8389-5B41B31791EE}" type="presParOf" srcId="{9315BD71-84FF-5B41-B77F-6BFB38E68D77}" destId="{F4A11A84-ADB3-4D44-90BE-4CD34E188F5C}" srcOrd="1" destOrd="0" presId="urn:microsoft.com/office/officeart/2005/8/layout/radial3"/>
    <dgm:cxn modelId="{51305CA9-0E08-5947-9F72-58D368E5B1D1}" type="presParOf" srcId="{9315BD71-84FF-5B41-B77F-6BFB38E68D77}" destId="{64C56983-7563-6A4B-BD55-E4E610AF840B}" srcOrd="2" destOrd="0" presId="urn:microsoft.com/office/officeart/2005/8/layout/radial3"/>
    <dgm:cxn modelId="{6D52C2A9-7B11-9B4D-9146-4AABFCC39861}" type="presParOf" srcId="{9315BD71-84FF-5B41-B77F-6BFB38E68D77}" destId="{DA0E4328-AFA3-324F-921B-8D41222DD3D3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3E979-7516-2849-9ABE-1C39406D5084}" type="doc">
      <dgm:prSet loTypeId="urn:microsoft.com/office/officeart/2005/8/layout/radial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A8B91E-78C7-A243-B8D4-7658A1CC2811}">
      <dgm:prSet phldrT="[Text]"/>
      <dgm:spPr/>
      <dgm:t>
        <a:bodyPr/>
        <a:lstStyle/>
        <a:p>
          <a:r>
            <a:rPr lang="en-US" b="1" dirty="0"/>
            <a:t>Statistical Model</a:t>
          </a:r>
        </a:p>
      </dgm:t>
    </dgm:pt>
    <dgm:pt modelId="{50F91C91-FD8C-944E-8B96-6AB9A9B4522D}" type="parTrans" cxnId="{EA266ED6-1434-924A-907D-F66D8B7C9CDA}">
      <dgm:prSet/>
      <dgm:spPr/>
      <dgm:t>
        <a:bodyPr/>
        <a:lstStyle/>
        <a:p>
          <a:endParaRPr lang="en-US"/>
        </a:p>
      </dgm:t>
    </dgm:pt>
    <dgm:pt modelId="{71E19284-AFAE-4643-BA6C-113D8F4F0847}" type="sibTrans" cxnId="{EA266ED6-1434-924A-907D-F66D8B7C9CDA}">
      <dgm:prSet/>
      <dgm:spPr/>
      <dgm:t>
        <a:bodyPr/>
        <a:lstStyle/>
        <a:p>
          <a:endParaRPr lang="en-US"/>
        </a:p>
      </dgm:t>
    </dgm:pt>
    <dgm:pt modelId="{AE0A9A9C-B388-254D-B5ED-418A308AE0E7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3F09DAF7-8F28-3348-9FCC-E8A5DD015EA6}" type="parTrans" cxnId="{90ED22A1-EFBA-3D4D-9CF8-8211CCD43648}">
      <dgm:prSet/>
      <dgm:spPr/>
      <dgm:t>
        <a:bodyPr/>
        <a:lstStyle/>
        <a:p>
          <a:endParaRPr lang="en-US"/>
        </a:p>
      </dgm:t>
    </dgm:pt>
    <dgm:pt modelId="{39D578AA-108B-0C4D-A4AC-0FE05E66A5FC}" type="sibTrans" cxnId="{90ED22A1-EFBA-3D4D-9CF8-8211CCD43648}">
      <dgm:prSet/>
      <dgm:spPr/>
      <dgm:t>
        <a:bodyPr/>
        <a:lstStyle/>
        <a:p>
          <a:endParaRPr lang="en-US"/>
        </a:p>
      </dgm:t>
    </dgm:pt>
    <dgm:pt modelId="{64DAAD0D-A7DE-8647-BC51-8853F798EAB0}">
      <dgm:prSet phldrT="[Text]"/>
      <dgm:spPr/>
      <dgm:t>
        <a:bodyPr/>
        <a:lstStyle/>
        <a:p>
          <a:r>
            <a:rPr lang="en-US" b="1" dirty="0"/>
            <a:t>Sampling Distributions</a:t>
          </a:r>
        </a:p>
      </dgm:t>
    </dgm:pt>
    <dgm:pt modelId="{02F164B8-25BB-4B4B-B5E4-AD7A9D6A420D}" type="parTrans" cxnId="{3F9A2EFD-2403-584D-8142-0703CDAFFD0F}">
      <dgm:prSet/>
      <dgm:spPr/>
      <dgm:t>
        <a:bodyPr/>
        <a:lstStyle/>
        <a:p>
          <a:endParaRPr lang="en-US"/>
        </a:p>
      </dgm:t>
    </dgm:pt>
    <dgm:pt modelId="{CC9110A0-E8F6-3E4D-B81D-2F40A6FC3357}" type="sibTrans" cxnId="{3F9A2EFD-2403-584D-8142-0703CDAFFD0F}">
      <dgm:prSet/>
      <dgm:spPr/>
      <dgm:t>
        <a:bodyPr/>
        <a:lstStyle/>
        <a:p>
          <a:endParaRPr lang="en-US"/>
        </a:p>
      </dgm:t>
    </dgm:pt>
    <dgm:pt modelId="{95EEE424-92D9-1946-BFBE-956A0B4FB340}">
      <dgm:prSet phldrT="[Text]"/>
      <dgm:spPr/>
      <dgm:t>
        <a:bodyPr/>
        <a:lstStyle/>
        <a:p>
          <a:r>
            <a:rPr lang="en-US" b="1" dirty="0"/>
            <a:t>DGP</a:t>
          </a:r>
        </a:p>
      </dgm:t>
    </dgm:pt>
    <dgm:pt modelId="{635F7DF3-02A0-AC4F-A700-2FEFF348818D}" type="parTrans" cxnId="{0B2B9DC5-7D3A-AA43-A65A-1F0CC85C91E9}">
      <dgm:prSet/>
      <dgm:spPr/>
      <dgm:t>
        <a:bodyPr/>
        <a:lstStyle/>
        <a:p>
          <a:endParaRPr lang="en-US"/>
        </a:p>
      </dgm:t>
    </dgm:pt>
    <dgm:pt modelId="{3A7FE7D9-A625-E546-8650-5CF741F68EF0}" type="sibTrans" cxnId="{0B2B9DC5-7D3A-AA43-A65A-1F0CC85C91E9}">
      <dgm:prSet/>
      <dgm:spPr/>
      <dgm:t>
        <a:bodyPr/>
        <a:lstStyle/>
        <a:p>
          <a:endParaRPr lang="en-US"/>
        </a:p>
      </dgm:t>
    </dgm:pt>
    <dgm:pt modelId="{0339A736-7C43-7941-B577-8AFB37351A40}" type="pres">
      <dgm:prSet presAssocID="{6073E979-7516-2849-9ABE-1C39406D5084}" presName="composite" presStyleCnt="0">
        <dgm:presLayoutVars>
          <dgm:chMax val="1"/>
          <dgm:dir/>
          <dgm:resizeHandles val="exact"/>
        </dgm:presLayoutVars>
      </dgm:prSet>
      <dgm:spPr/>
    </dgm:pt>
    <dgm:pt modelId="{9315BD71-84FF-5B41-B77F-6BFB38E68D77}" type="pres">
      <dgm:prSet presAssocID="{6073E979-7516-2849-9ABE-1C39406D5084}" presName="radial" presStyleCnt="0">
        <dgm:presLayoutVars>
          <dgm:animLvl val="ctr"/>
        </dgm:presLayoutVars>
      </dgm:prSet>
      <dgm:spPr/>
    </dgm:pt>
    <dgm:pt modelId="{FDED3337-D3B4-F04D-9374-E099A48E4EF5}" type="pres">
      <dgm:prSet presAssocID="{EFA8B91E-78C7-A243-B8D4-7658A1CC2811}" presName="centerShape" presStyleLbl="vennNode1" presStyleIdx="0" presStyleCnt="4" custScaleX="63771" custScaleY="63771" custLinFactNeighborY="-2940"/>
      <dgm:spPr/>
    </dgm:pt>
    <dgm:pt modelId="{F4A11A84-ADB3-4D44-90BE-4CD34E188F5C}" type="pres">
      <dgm:prSet presAssocID="{AE0A9A9C-B388-254D-B5ED-418A308AE0E7}" presName="node" presStyleLbl="vennNode1" presStyleIdx="1" presStyleCnt="4" custRadScaleRad="66336" custRadScaleInc="149663">
        <dgm:presLayoutVars>
          <dgm:bulletEnabled val="1"/>
        </dgm:presLayoutVars>
      </dgm:prSet>
      <dgm:spPr/>
    </dgm:pt>
    <dgm:pt modelId="{64C56983-7563-6A4B-BD55-E4E610AF840B}" type="pres">
      <dgm:prSet presAssocID="{64DAAD0D-A7DE-8647-BC51-8853F798EAB0}" presName="node" presStyleLbl="vennNode1" presStyleIdx="2" presStyleCnt="4" custRadScaleRad="76977" custRadScaleInc="-46967">
        <dgm:presLayoutVars>
          <dgm:bulletEnabled val="1"/>
        </dgm:presLayoutVars>
      </dgm:prSet>
      <dgm:spPr/>
    </dgm:pt>
    <dgm:pt modelId="{DA0E4328-AFA3-324F-921B-8D41222DD3D3}" type="pres">
      <dgm:prSet presAssocID="{95EEE424-92D9-1946-BFBE-956A0B4FB340}" presName="node" presStyleLbl="vennNode1" presStyleIdx="3" presStyleCnt="4" custRadScaleRad="75751" custRadScaleInc="48657">
        <dgm:presLayoutVars>
          <dgm:bulletEnabled val="1"/>
        </dgm:presLayoutVars>
      </dgm:prSet>
      <dgm:spPr/>
    </dgm:pt>
  </dgm:ptLst>
  <dgm:cxnLst>
    <dgm:cxn modelId="{8C568A63-F5E6-5A4E-B557-8ED4B89C4A9C}" type="presOf" srcId="{AE0A9A9C-B388-254D-B5ED-418A308AE0E7}" destId="{F4A11A84-ADB3-4D44-90BE-4CD34E188F5C}" srcOrd="0" destOrd="0" presId="urn:microsoft.com/office/officeart/2005/8/layout/radial3"/>
    <dgm:cxn modelId="{EF5F308B-557D-B64E-9004-22EA4050336F}" type="presOf" srcId="{6073E979-7516-2849-9ABE-1C39406D5084}" destId="{0339A736-7C43-7941-B577-8AFB37351A40}" srcOrd="0" destOrd="0" presId="urn:microsoft.com/office/officeart/2005/8/layout/radial3"/>
    <dgm:cxn modelId="{90ED22A1-EFBA-3D4D-9CF8-8211CCD43648}" srcId="{EFA8B91E-78C7-A243-B8D4-7658A1CC2811}" destId="{AE0A9A9C-B388-254D-B5ED-418A308AE0E7}" srcOrd="0" destOrd="0" parTransId="{3F09DAF7-8F28-3348-9FCC-E8A5DD015EA6}" sibTransId="{39D578AA-108B-0C4D-A4AC-0FE05E66A5FC}"/>
    <dgm:cxn modelId="{0B2B9DC5-7D3A-AA43-A65A-1F0CC85C91E9}" srcId="{EFA8B91E-78C7-A243-B8D4-7658A1CC2811}" destId="{95EEE424-92D9-1946-BFBE-956A0B4FB340}" srcOrd="2" destOrd="0" parTransId="{635F7DF3-02A0-AC4F-A700-2FEFF348818D}" sibTransId="{3A7FE7D9-A625-E546-8650-5CF741F68EF0}"/>
    <dgm:cxn modelId="{72C1C9CA-CCDF-294C-B320-8331B145038B}" type="presOf" srcId="{95EEE424-92D9-1946-BFBE-956A0B4FB340}" destId="{DA0E4328-AFA3-324F-921B-8D41222DD3D3}" srcOrd="0" destOrd="0" presId="urn:microsoft.com/office/officeart/2005/8/layout/radial3"/>
    <dgm:cxn modelId="{EA266ED6-1434-924A-907D-F66D8B7C9CDA}" srcId="{6073E979-7516-2849-9ABE-1C39406D5084}" destId="{EFA8B91E-78C7-A243-B8D4-7658A1CC2811}" srcOrd="0" destOrd="0" parTransId="{50F91C91-FD8C-944E-8B96-6AB9A9B4522D}" sibTransId="{71E19284-AFAE-4643-BA6C-113D8F4F0847}"/>
    <dgm:cxn modelId="{346B1CDD-FC66-B744-A631-7B3F69A0A4DE}" type="presOf" srcId="{64DAAD0D-A7DE-8647-BC51-8853F798EAB0}" destId="{64C56983-7563-6A4B-BD55-E4E610AF840B}" srcOrd="0" destOrd="0" presId="urn:microsoft.com/office/officeart/2005/8/layout/radial3"/>
    <dgm:cxn modelId="{821A20FC-FC4C-C04D-9BC7-B949B193DABE}" type="presOf" srcId="{EFA8B91E-78C7-A243-B8D4-7658A1CC2811}" destId="{FDED3337-D3B4-F04D-9374-E099A48E4EF5}" srcOrd="0" destOrd="0" presId="urn:microsoft.com/office/officeart/2005/8/layout/radial3"/>
    <dgm:cxn modelId="{3F9A2EFD-2403-584D-8142-0703CDAFFD0F}" srcId="{EFA8B91E-78C7-A243-B8D4-7658A1CC2811}" destId="{64DAAD0D-A7DE-8647-BC51-8853F798EAB0}" srcOrd="1" destOrd="0" parTransId="{02F164B8-25BB-4B4B-B5E4-AD7A9D6A420D}" sibTransId="{CC9110A0-E8F6-3E4D-B81D-2F40A6FC3357}"/>
    <dgm:cxn modelId="{21DB7F91-9E52-6B43-BB94-0FCC169448E8}" type="presParOf" srcId="{0339A736-7C43-7941-B577-8AFB37351A40}" destId="{9315BD71-84FF-5B41-B77F-6BFB38E68D77}" srcOrd="0" destOrd="0" presId="urn:microsoft.com/office/officeart/2005/8/layout/radial3"/>
    <dgm:cxn modelId="{B4141B6B-4307-5646-ABAF-7822E4F8DF15}" type="presParOf" srcId="{9315BD71-84FF-5B41-B77F-6BFB38E68D77}" destId="{FDED3337-D3B4-F04D-9374-E099A48E4EF5}" srcOrd="0" destOrd="0" presId="urn:microsoft.com/office/officeart/2005/8/layout/radial3"/>
    <dgm:cxn modelId="{B0B3DD12-1B7F-5E41-8389-5B41B31791EE}" type="presParOf" srcId="{9315BD71-84FF-5B41-B77F-6BFB38E68D77}" destId="{F4A11A84-ADB3-4D44-90BE-4CD34E188F5C}" srcOrd="1" destOrd="0" presId="urn:microsoft.com/office/officeart/2005/8/layout/radial3"/>
    <dgm:cxn modelId="{51305CA9-0E08-5947-9F72-58D368E5B1D1}" type="presParOf" srcId="{9315BD71-84FF-5B41-B77F-6BFB38E68D77}" destId="{64C56983-7563-6A4B-BD55-E4E610AF840B}" srcOrd="2" destOrd="0" presId="urn:microsoft.com/office/officeart/2005/8/layout/radial3"/>
    <dgm:cxn modelId="{6D52C2A9-7B11-9B4D-9146-4AABFCC39861}" type="presParOf" srcId="{9315BD71-84FF-5B41-B77F-6BFB38E68D77}" destId="{DA0E4328-AFA3-324F-921B-8D41222DD3D3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D3337-D3B4-F04D-9374-E099A48E4EF5}">
      <dsp:nvSpPr>
        <dsp:cNvPr id="0" name=""/>
        <dsp:cNvSpPr/>
      </dsp:nvSpPr>
      <dsp:spPr>
        <a:xfrm>
          <a:off x="3098109" y="2136140"/>
          <a:ext cx="2198828" cy="219882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Statistical Model</a:t>
          </a:r>
        </a:p>
      </dsp:txBody>
      <dsp:txXfrm>
        <a:off x="3420120" y="2458151"/>
        <a:ext cx="1554806" cy="1554806"/>
      </dsp:txXfrm>
    </dsp:sp>
    <dsp:sp modelId="{F4A11A84-ADB3-4D44-90BE-4CD34E188F5C}">
      <dsp:nvSpPr>
        <dsp:cNvPr id="0" name=""/>
        <dsp:cNvSpPr/>
      </dsp:nvSpPr>
      <dsp:spPr>
        <a:xfrm>
          <a:off x="3346024" y="3889286"/>
          <a:ext cx="1724003" cy="17240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</a:t>
          </a:r>
        </a:p>
      </dsp:txBody>
      <dsp:txXfrm>
        <a:off x="3598498" y="4141760"/>
        <a:ext cx="1219055" cy="1219055"/>
      </dsp:txXfrm>
    </dsp:sp>
    <dsp:sp modelId="{64C56983-7563-6A4B-BD55-E4E610AF840B}">
      <dsp:nvSpPr>
        <dsp:cNvPr id="0" name=""/>
        <dsp:cNvSpPr/>
      </dsp:nvSpPr>
      <dsp:spPr>
        <a:xfrm>
          <a:off x="4882755" y="1738734"/>
          <a:ext cx="1724003" cy="172400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Sampling Distributions</a:t>
          </a:r>
        </a:p>
      </dsp:txBody>
      <dsp:txXfrm>
        <a:off x="5135229" y="1991208"/>
        <a:ext cx="1219055" cy="1219055"/>
      </dsp:txXfrm>
    </dsp:sp>
    <dsp:sp modelId="{DA0E4328-AFA3-324F-921B-8D41222DD3D3}">
      <dsp:nvSpPr>
        <dsp:cNvPr id="0" name=""/>
        <dsp:cNvSpPr/>
      </dsp:nvSpPr>
      <dsp:spPr>
        <a:xfrm>
          <a:off x="1840584" y="1697537"/>
          <a:ext cx="1724003" cy="172400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DGP</a:t>
          </a:r>
        </a:p>
      </dsp:txBody>
      <dsp:txXfrm>
        <a:off x="2093058" y="1950011"/>
        <a:ext cx="1219055" cy="1219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D3337-D3B4-F04D-9374-E099A48E4EF5}">
      <dsp:nvSpPr>
        <dsp:cNvPr id="0" name=""/>
        <dsp:cNvSpPr/>
      </dsp:nvSpPr>
      <dsp:spPr>
        <a:xfrm>
          <a:off x="2066590" y="1424910"/>
          <a:ext cx="1466726" cy="146672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Statistical Model</a:t>
          </a:r>
        </a:p>
      </dsp:txBody>
      <dsp:txXfrm>
        <a:off x="2281387" y="1639707"/>
        <a:ext cx="1037132" cy="1037132"/>
      </dsp:txXfrm>
    </dsp:sp>
    <dsp:sp modelId="{F4A11A84-ADB3-4D44-90BE-4CD34E188F5C}">
      <dsp:nvSpPr>
        <dsp:cNvPr id="0" name=""/>
        <dsp:cNvSpPr/>
      </dsp:nvSpPr>
      <dsp:spPr>
        <a:xfrm>
          <a:off x="2231962" y="2594344"/>
          <a:ext cx="1149994" cy="114999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</a:t>
          </a:r>
        </a:p>
      </dsp:txBody>
      <dsp:txXfrm>
        <a:off x="2400375" y="2762757"/>
        <a:ext cx="813168" cy="813168"/>
      </dsp:txXfrm>
    </dsp:sp>
    <dsp:sp modelId="{64C56983-7563-6A4B-BD55-E4E610AF840B}">
      <dsp:nvSpPr>
        <dsp:cNvPr id="0" name=""/>
        <dsp:cNvSpPr/>
      </dsp:nvSpPr>
      <dsp:spPr>
        <a:xfrm>
          <a:off x="3257036" y="1159821"/>
          <a:ext cx="1149994" cy="114999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Sampling Distributions</a:t>
          </a:r>
        </a:p>
      </dsp:txBody>
      <dsp:txXfrm>
        <a:off x="3425449" y="1328234"/>
        <a:ext cx="813168" cy="813168"/>
      </dsp:txXfrm>
    </dsp:sp>
    <dsp:sp modelId="{DA0E4328-AFA3-324F-921B-8D41222DD3D3}">
      <dsp:nvSpPr>
        <dsp:cNvPr id="0" name=""/>
        <dsp:cNvSpPr/>
      </dsp:nvSpPr>
      <dsp:spPr>
        <a:xfrm>
          <a:off x="1227759" y="1132340"/>
          <a:ext cx="1149994" cy="114999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DGP</a:t>
          </a:r>
        </a:p>
      </dsp:txBody>
      <dsp:txXfrm>
        <a:off x="1396172" y="1300753"/>
        <a:ext cx="813168" cy="81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8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excited are you about 100A?</a:t>
            </a:r>
          </a:p>
          <a:p>
            <a:r>
              <a:rPr lang="en-US"/>
              <a:t>https://www.polleverywhere.com/multiple_choice_polls/FJnPAWq2RigopU2M3y4UO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9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statistics? Enter the words or phrases that come to mind</a:t>
            </a:r>
          </a:p>
          <a:p>
            <a:r>
              <a:rPr lang="en-US"/>
              <a:t>https://www.polleverywhere.com/free_text_polls/yLHGMljLZnuw1jhE0y9EP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8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is the study of variation. 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variation in data to represent variation in world; try to find out about the DGP.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R.A. Fisher quote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learning hard because we aren’t sure of its source:</a:t>
            </a:r>
          </a:p>
          <a:p>
            <a:pPr lvl="1"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Explained</a:t>
            </a:r>
          </a:p>
          <a:p>
            <a:pPr lvl="1"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Unexplained, but resulting from unknown causes</a:t>
            </a:r>
          </a:p>
          <a:p>
            <a:pPr lvl="1"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Random</a:t>
            </a:r>
          </a:p>
          <a:p>
            <a:pPr lvl="1"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deal with this in two ways:</a:t>
            </a:r>
          </a:p>
          <a:p>
            <a:pPr lvl="1"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Design</a:t>
            </a:r>
          </a:p>
          <a:p>
            <a:pPr lvl="1"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Analysis</a:t>
            </a:r>
          </a:p>
          <a:p>
            <a:pPr lvl="1" rtl="0" fontAlgn="base"/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it mean to study variation?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cases, obvious; look at the world - we can see lots of people, and these people vary.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variation is harder to spot in other situations</a:t>
            </a:r>
          </a:p>
          <a:p>
            <a:pPr lvl="1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an example.</a:t>
            </a:r>
          </a:p>
          <a:p>
            <a:r>
              <a:rPr lang="en-US" dirty="0"/>
              <a:t>Notice: no variation here because n=1.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9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Turns out we are bad at seeing through variation; we are good at causal thinking.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Muller-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illusion (something else we are bad 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can be like a ruler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2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6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</a:t>
            </a:r>
            <a:r>
              <a:rPr lang="en-US" baseline="0" dirty="0"/>
              <a:t> you have studied these things before? How many feel like you remember what they are? How many feel like </a:t>
            </a:r>
            <a:r>
              <a:rPr lang="en-US" baseline="0"/>
              <a:t>you understand them?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focus not</a:t>
            </a:r>
            <a:r>
              <a:rPr lang="en-US" baseline="0" dirty="0"/>
              <a:t> on the differences but on the similarities and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core concepts?</a:t>
            </a:r>
            <a:endParaRPr lang="en-US" dirty="0"/>
          </a:p>
          <a:p>
            <a:r>
              <a:rPr lang="en-US" dirty="0"/>
              <a:t>Because </a:t>
            </a:r>
            <a:r>
              <a:rPr lang="en-US" baseline="0" dirty="0"/>
              <a:t>they help to connect ideas together.</a:t>
            </a:r>
          </a:p>
          <a:p>
            <a:r>
              <a:rPr lang="en-US" baseline="0" dirty="0"/>
              <a:t>And connections is the underpinning of understanding.</a:t>
            </a:r>
          </a:p>
          <a:p>
            <a:r>
              <a:rPr lang="en-US" baseline="0" dirty="0"/>
              <a:t>Connections make knowledge flexible and adaptable:</a:t>
            </a:r>
          </a:p>
          <a:p>
            <a:r>
              <a:rPr lang="en-US" baseline="0" dirty="0"/>
              <a:t>	Later more likely to remember</a:t>
            </a:r>
          </a:p>
          <a:p>
            <a:r>
              <a:rPr lang="en-US" baseline="0" dirty="0"/>
              <a:t>	And more likely to be able to use to help the world!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30DC-2F65-AE45-B69A-686278E023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shows three kinds of experiences</a:t>
            </a:r>
            <a:r>
              <a:rPr lang="en-US" baseline="0" dirty="0"/>
              <a:t> are required to produce understanding:</a:t>
            </a:r>
          </a:p>
          <a:p>
            <a:endParaRPr lang="en-US" dirty="0"/>
          </a:p>
          <a:p>
            <a:r>
              <a:rPr lang="en-US" dirty="0"/>
              <a:t>Learning is hard; confusion is part of learning;</a:t>
            </a:r>
            <a:r>
              <a:rPr lang="en-US" baseline="0" dirty="0"/>
              <a:t> desirable difficulties</a:t>
            </a:r>
          </a:p>
          <a:p>
            <a:r>
              <a:rPr lang="en-US" baseline="0" dirty="0"/>
              <a:t>   If you are struggling, what does it mean? Tell yourself a different story…</a:t>
            </a:r>
          </a:p>
          <a:p>
            <a:endParaRPr lang="en-US" baseline="0" dirty="0"/>
          </a:p>
          <a:p>
            <a:r>
              <a:rPr lang="en-US" baseline="0" dirty="0"/>
              <a:t>Connections: to understand, you need to struggle with the right things – connecting procedures and examples with concepts.</a:t>
            </a:r>
          </a:p>
          <a:p>
            <a:r>
              <a:rPr lang="en-US" baseline="0" dirty="0"/>
              <a:t>And</a:t>
            </a:r>
            <a:r>
              <a:rPr lang="mr-IN" baseline="0" dirty="0"/>
              <a:t>…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8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takes time!</a:t>
            </a:r>
          </a:p>
          <a:p>
            <a:r>
              <a:rPr lang="en-US" dirty="0"/>
              <a:t>Many</a:t>
            </a:r>
            <a:r>
              <a:rPr lang="en-US" baseline="0" dirty="0"/>
              <a:t> of us have a Eureka! view of understanding; I used to use it to get my dad to stop helping me with my homework.</a:t>
            </a:r>
          </a:p>
          <a:p>
            <a:r>
              <a:rPr lang="en-US" baseline="0" dirty="0"/>
              <a:t>In reality: understanding takes time and practice.</a:t>
            </a:r>
          </a:p>
          <a:p>
            <a:endParaRPr lang="en-US" baseline="0" dirty="0"/>
          </a:p>
          <a:p>
            <a:r>
              <a:rPr lang="en-US" baseline="0" dirty="0"/>
              <a:t>Our approach: The Practicing Connections Hypothesis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1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our goal is to give you opportunities to practice applying core concepts (i.e., model and distribution triad) in the context of data analysis.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this context? Because this is what you want to learn how to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4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Gina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9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8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82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3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9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realize it’s hard to focus on one thing for an hour and 15 mins.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17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6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</a:t>
            </a:r>
            <a:r>
              <a:rPr lang="en-US" baseline="0" dirty="0"/>
              <a:t> of us have a Eureka! view of understanding; I used to use it to get my dad to stop helping me with my homework.</a:t>
            </a:r>
          </a:p>
          <a:p>
            <a:r>
              <a:rPr lang="en-US" baseline="0" dirty="0"/>
              <a:t>In reality: understanding takes time and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math autobiography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and CLT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4th grade long division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 learner, but I always insisted on understanding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many years, studied math teaching in different cultures, especially Japan and US.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differences in achievement, and in teaching.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scripts: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US: Show how, then practice steps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Japan: Struggle with hard problem, then discuss solutions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Helped me see what we do more clearly: 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In US: Focus on memorizing facts/procedures - steps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In Japan: focus on understanding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and snappy vs. slow and sticky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Consequences of this: we forget much of what we learn this way (evidence from college students)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E6CCF-D33F-A14B-A06E-2D8A6F7505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years ago, started working with Prof. Ji Son (CSULA) to create a statistics course that would focus on understanding, not memorization.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is the online textbook. </a:t>
            </a: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job: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create a course that will support understanding.</a:t>
            </a: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job: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insist on understanding (like I did with long division) DON’T just apply your memorizing schema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Memorizing may help you get through a test, but it won’t help you incorporate statistical concepts into your thinking... which is my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leverywhere.com/log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993"/>
            <a:ext cx="7772400" cy="1067384"/>
          </a:xfrm>
        </p:spPr>
        <p:txBody>
          <a:bodyPr>
            <a:normAutofit/>
          </a:bodyPr>
          <a:lstStyle/>
          <a:p>
            <a:r>
              <a:rPr lang="en-US" sz="4400" dirty="0"/>
              <a:t>Welcome to Psych 100A </a:t>
            </a:r>
            <a:r>
              <a:rPr lang="en-US" sz="4400" dirty="0" err="1"/>
              <a:t>Lec</a:t>
            </a:r>
            <a:r>
              <a:rPr lang="en-US" sz="44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FEB2-9F2C-A647-BEBD-8654CC8E0C49}"/>
              </a:ext>
            </a:extLst>
          </p:cNvPr>
          <p:cNvSpPr/>
          <p:nvPr/>
        </p:nvSpPr>
        <p:spPr>
          <a:xfrm>
            <a:off x="944871" y="1793882"/>
            <a:ext cx="72542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If you haven’t already registered on Canvas, use this link and register now: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8B9BC-48BE-7041-B1B1-C79B63DAFA8C}"/>
              </a:ext>
            </a:extLst>
          </p:cNvPr>
          <p:cNvSpPr txBox="1"/>
          <p:nvPr/>
        </p:nvSpPr>
        <p:spPr>
          <a:xfrm>
            <a:off x="538139" y="3966057"/>
            <a:ext cx="786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canvas.instructure.com</a:t>
            </a:r>
            <a:r>
              <a:rPr lang="en-US" sz="3600" b="1" dirty="0"/>
              <a:t>/enroll/EPAMCE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576C3-53C4-0A45-8834-897DB0153B23}"/>
              </a:ext>
            </a:extLst>
          </p:cNvPr>
          <p:cNvSpPr txBox="1"/>
          <p:nvPr/>
        </p:nvSpPr>
        <p:spPr>
          <a:xfrm>
            <a:off x="6617916" y="5399237"/>
            <a:ext cx="200728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Must be CAPS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D3A3756-50E8-FF4B-A6A4-62C716911339}"/>
              </a:ext>
            </a:extLst>
          </p:cNvPr>
          <p:cNvSpPr/>
          <p:nvPr/>
        </p:nvSpPr>
        <p:spPr>
          <a:xfrm rot="16200000">
            <a:off x="6987508" y="4630593"/>
            <a:ext cx="770021" cy="498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E8EB8-4AE9-5F40-A5B2-CF93021E64CA}"/>
              </a:ext>
            </a:extLst>
          </p:cNvPr>
          <p:cNvSpPr txBox="1"/>
          <p:nvPr/>
        </p:nvSpPr>
        <p:spPr>
          <a:xfrm>
            <a:off x="944871" y="4901040"/>
            <a:ext cx="51308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Try to use the email address that the registrar has on file for you.</a:t>
            </a: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C1AA-5E6F-7348-8879-BBED638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bit.ly</a:t>
            </a:r>
            <a:r>
              <a:rPr lang="en-US" dirty="0"/>
              <a:t>/100Aclass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9EE3F-3B98-074C-A871-80E3A81B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1" y="1690689"/>
            <a:ext cx="8526342" cy="5040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AF4E8-9FB4-C842-A1E1-0E6020F4B319}"/>
              </a:ext>
            </a:extLst>
          </p:cNvPr>
          <p:cNvSpPr txBox="1"/>
          <p:nvPr/>
        </p:nvSpPr>
        <p:spPr>
          <a:xfrm>
            <a:off x="5558002" y="4524891"/>
            <a:ext cx="1972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Try it out!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04B9A74-ADE5-DB44-A3AD-7A018394F4A9}"/>
              </a:ext>
            </a:extLst>
          </p:cNvPr>
          <p:cNvSpPr/>
          <p:nvPr/>
        </p:nvSpPr>
        <p:spPr>
          <a:xfrm>
            <a:off x="6329081" y="3595892"/>
            <a:ext cx="430306" cy="92899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6690" y="1730117"/>
            <a:ext cx="58784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To answer a question</a:t>
            </a:r>
          </a:p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go to:</a:t>
            </a:r>
          </a:p>
          <a:p>
            <a:pPr>
              <a:defRPr/>
            </a:pPr>
            <a:r>
              <a:rPr lang="en-US" sz="4400" b="1" dirty="0" err="1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bit.ly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/100Aclass</a:t>
            </a:r>
          </a:p>
          <a:p>
            <a:pPr algn="ctr">
              <a:defRPr/>
            </a:pPr>
            <a:r>
              <a:rPr lang="en-US" sz="4400" b="1" i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or</a:t>
            </a:r>
          </a:p>
          <a:p>
            <a:pPr>
              <a:defRPr/>
            </a:pPr>
            <a:r>
              <a:rPr lang="en-US" sz="4400" b="1" dirty="0" err="1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pollev.com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/Stigler</a:t>
            </a:r>
          </a:p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and login.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A2BB7-759E-9B4A-A66E-F26417B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Everywhere Questions</a:t>
            </a:r>
          </a:p>
        </p:txBody>
      </p:sp>
    </p:spTree>
    <p:extLst>
      <p:ext uri="{BB962C8B-B14F-4D97-AF65-F5344CB8AC3E}">
        <p14:creationId xmlns:p14="http://schemas.microsoft.com/office/powerpoint/2010/main" val="247498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43D-F493-5F4E-99E9-65266BF95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B30D-CB49-8041-B4D6-A11F7266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JnPAWq2RigopU2M3y4UO">
            <a:extLst>
              <a:ext uri="{FF2B5EF4-FFF2-40B4-BE49-F238E27FC236}">
                <a16:creationId xmlns:a16="http://schemas.microsoft.com/office/drawing/2014/main" id="{284FA904-2A6A-7C47-977D-56F22B80832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3C3C4-8C75-A344-82C2-0763D9FF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7D6B4-62DF-1B42-8508-680ED8B46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pollev.com</a:t>
            </a:r>
            <a:r>
              <a:rPr lang="en-US" sz="3200" dirty="0"/>
              <a:t>/</a:t>
            </a:r>
            <a:r>
              <a:rPr lang="en-US" sz="3200" dirty="0" err="1"/>
              <a:t>stigler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20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0D81-821F-E34B-9897-DBA248600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202C-09AB-D440-A864-B008E409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yLHGMljLZnuw1jhE0y9EP">
            <a:extLst>
              <a:ext uri="{FF2B5EF4-FFF2-40B4-BE49-F238E27FC236}">
                <a16:creationId xmlns:a16="http://schemas.microsoft.com/office/drawing/2014/main" id="{F6CDF155-839A-7840-BA5C-823DD0A3E6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098" y="4983689"/>
            <a:ext cx="81532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Statistics </a:t>
            </a:r>
            <a:r>
              <a:rPr lang="en-US" sz="4400" b="1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is the study 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of variation.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7" y="1059389"/>
            <a:ext cx="7315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R.A. Fisher (1935)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“Men have always been capable of some mental processes of the kind we call ‘learning by experience.’ Doubtless this experience was often a very imperfect basis... Experimental observations are only experience carefully planned in advance, and designed to form a secure basis of new knowledge.”</a:t>
            </a:r>
          </a:p>
          <a:p>
            <a:pPr marL="0" indent="0" algn="r">
              <a:buNone/>
            </a:pPr>
            <a:r>
              <a:rPr lang="en-US" i="1" dirty="0"/>
              <a:t>⎯Design of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519313" y="1704397"/>
            <a:ext cx="6302324" cy="305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Robert Martin was laid off from his job at Westvaco, Inc. soon after he turned 54 years old. He sued for age discrimination.</a:t>
            </a:r>
          </a:p>
          <a:p>
            <a:endParaRPr lang="en-US" sz="4000" dirty="0">
              <a:solidFill>
                <a:schemeClr val="accent2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How do we evaluate his claim?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A3634-91A4-B74C-8673-65888DA0E5C4}"/>
              </a:ext>
            </a:extLst>
          </p:cNvPr>
          <p:cNvSpPr txBox="1"/>
          <p:nvPr/>
        </p:nvSpPr>
        <p:spPr>
          <a:xfrm>
            <a:off x="1519313" y="5514536"/>
            <a:ext cx="464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Martin v. Envelope Div. of Westvaco Corp., </a:t>
            </a:r>
          </a:p>
          <a:p>
            <a:r>
              <a:rPr lang="en-US" sz="1600" dirty="0"/>
              <a:t>850 F. Supp. 83 (D. Mass. 1994)</a:t>
            </a:r>
          </a:p>
        </p:txBody>
      </p:sp>
    </p:spTree>
    <p:extLst>
      <p:ext uri="{BB962C8B-B14F-4D97-AF65-F5344CB8AC3E}">
        <p14:creationId xmlns:p14="http://schemas.microsoft.com/office/powerpoint/2010/main" val="340617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DB92-DFBC-AB48-B8AB-826A674F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8468-8DE2-5249-921D-9476F29A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43323"/>
          </a:xfrm>
        </p:spPr>
        <p:txBody>
          <a:bodyPr/>
          <a:lstStyle/>
          <a:p>
            <a:r>
              <a:rPr lang="en-US" dirty="0"/>
              <a:t>What comes naturally: see the threat, find the cause</a:t>
            </a:r>
          </a:p>
          <a:p>
            <a:r>
              <a:rPr lang="en-US" dirty="0"/>
              <a:t>Statistical approach:</a:t>
            </a:r>
          </a:p>
          <a:p>
            <a:pPr lvl="1"/>
            <a:r>
              <a:rPr lang="en-US" dirty="0"/>
              <a:t>Define a set of “cases” (e.g., all employees and their ages)</a:t>
            </a:r>
          </a:p>
          <a:p>
            <a:pPr lvl="1"/>
            <a:r>
              <a:rPr lang="en-US" dirty="0"/>
              <a:t>Look for pattern of variation</a:t>
            </a:r>
          </a:p>
          <a:p>
            <a:pPr lvl="1"/>
            <a:r>
              <a:rPr lang="en-US" dirty="0"/>
              <a:t>Consider alternative stories – mainly: random chance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D152AC-FFDF-6A4F-8092-A347C6974ABA}"/>
              </a:ext>
            </a:extLst>
          </p:cNvPr>
          <p:cNvSpPr txBox="1">
            <a:spLocks/>
          </p:cNvSpPr>
          <p:nvPr/>
        </p:nvSpPr>
        <p:spPr>
          <a:xfrm>
            <a:off x="628650" y="4903884"/>
            <a:ext cx="6925701" cy="75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We will explore this case further next week.</a:t>
            </a:r>
          </a:p>
        </p:txBody>
      </p:sp>
    </p:spTree>
    <p:extLst>
      <p:ext uri="{BB962C8B-B14F-4D97-AF65-F5344CB8AC3E}">
        <p14:creationId xmlns:p14="http://schemas.microsoft.com/office/powerpoint/2010/main" val="308164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Muller-</a:t>
            </a:r>
            <a:r>
              <a:rPr lang="en-US" dirty="0" err="1"/>
              <a:t>Lyer</a:t>
            </a:r>
            <a:r>
              <a:rPr lang="en-US" dirty="0"/>
              <a:t> Illusion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05594"/>
            <a:ext cx="4643718" cy="319255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48936" y="2759474"/>
            <a:ext cx="2466414" cy="1319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accent2"/>
                </a:solidFill>
              </a:rPr>
              <a:t>Which line is longer?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Welcome to Psych </a:t>
            </a:r>
            <a:r>
              <a:rPr lang="en-US" sz="5400" dirty="0"/>
              <a:t>100A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  <a:p>
            <a:r>
              <a:rPr lang="en-US" dirty="0"/>
              <a:t>Prof. Jim Stigler</a:t>
            </a:r>
          </a:p>
          <a:p>
            <a:r>
              <a:rPr lang="en-US" dirty="0"/>
              <a:t>TAs: Mary Tucker, Gerald Higginbotham, Laura Fries</a:t>
            </a:r>
          </a:p>
        </p:txBody>
      </p:sp>
    </p:spTree>
    <p:extLst>
      <p:ext uri="{BB962C8B-B14F-4D97-AF65-F5344CB8AC3E}">
        <p14:creationId xmlns:p14="http://schemas.microsoft.com/office/powerpoint/2010/main" val="161291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Muller-</a:t>
            </a:r>
            <a:r>
              <a:rPr lang="en-US" dirty="0" err="1"/>
              <a:t>Lyer</a:t>
            </a:r>
            <a:r>
              <a:rPr lang="en-US" dirty="0"/>
              <a:t> Illusion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82861"/>
            <a:ext cx="4643718" cy="3192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73" t="17066" r="35943" b="62825"/>
          <a:stretch/>
        </p:blipFill>
        <p:spPr>
          <a:xfrm>
            <a:off x="906926" y="5219978"/>
            <a:ext cx="4374029" cy="87854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518212" y="2528047"/>
            <a:ext cx="0" cy="2691931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53671" y="2528047"/>
            <a:ext cx="0" cy="2691931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5631516" y="1512636"/>
            <a:ext cx="3260911" cy="3733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Statistics is a tool to help us understand variation more clearly.</a:t>
            </a:r>
          </a:p>
        </p:txBody>
      </p:sp>
    </p:spTree>
    <p:extLst>
      <p:ext uri="{BB962C8B-B14F-4D97-AF65-F5344CB8AC3E}">
        <p14:creationId xmlns:p14="http://schemas.microsoft.com/office/powerpoint/2010/main" val="236647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9F94-3B2D-714F-9A7E-F3910931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4C39-B5B7-AF41-87B6-0E2C1D5FC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Will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Statistic</a:t>
            </a:r>
          </a:p>
          <a:p>
            <a:r>
              <a:rPr lang="en-US" dirty="0"/>
              <a:t>Parameter</a:t>
            </a:r>
          </a:p>
          <a:p>
            <a:r>
              <a:rPr lang="en-US" dirty="0"/>
              <a:t>Sum of squares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T-test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Random assignment</a:t>
            </a:r>
          </a:p>
          <a:p>
            <a:r>
              <a:rPr lang="en-US" dirty="0"/>
              <a:t>Random sample</a:t>
            </a:r>
          </a:p>
          <a:p>
            <a:r>
              <a:rPr lang="en-US" dirty="0"/>
              <a:t>Null hypothesis</a:t>
            </a:r>
          </a:p>
          <a:p>
            <a:r>
              <a:rPr lang="en-US" dirty="0"/>
              <a:t>Alternative hypothesis</a:t>
            </a:r>
          </a:p>
          <a:p>
            <a:r>
              <a:rPr lang="en-US" dirty="0"/>
              <a:t>Z-score</a:t>
            </a:r>
          </a:p>
          <a:p>
            <a:r>
              <a:rPr lang="en-US" dirty="0"/>
              <a:t>Z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 &lt; .05</a:t>
            </a:r>
          </a:p>
          <a:p>
            <a:r>
              <a:rPr lang="en-US" dirty="0"/>
              <a:t>Random variable</a:t>
            </a:r>
          </a:p>
          <a:p>
            <a:r>
              <a:rPr lang="en-US" dirty="0"/>
              <a:t>Quartiles</a:t>
            </a:r>
          </a:p>
          <a:p>
            <a:r>
              <a:rPr lang="en-US" dirty="0"/>
              <a:t>Interquartile range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Randomization test</a:t>
            </a:r>
          </a:p>
          <a:p>
            <a:r>
              <a:rPr lang="en-US" dirty="0"/>
              <a:t>Confidence interval</a:t>
            </a:r>
          </a:p>
          <a:p>
            <a:r>
              <a:rPr lang="en-US" dirty="0"/>
              <a:t>Sampling variation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Chi-square</a:t>
            </a:r>
          </a:p>
          <a:p>
            <a:r>
              <a:rPr lang="en-US" dirty="0"/>
              <a:t>ANOVA</a:t>
            </a:r>
          </a:p>
          <a:p>
            <a:r>
              <a:rPr lang="en-US" dirty="0"/>
              <a:t>Normal distribution</a:t>
            </a:r>
          </a:p>
          <a:p>
            <a:r>
              <a:rPr lang="en-US" dirty="0"/>
              <a:t>Margin of error</a:t>
            </a:r>
          </a:p>
          <a:p>
            <a:r>
              <a:rPr lang="en-US" dirty="0"/>
              <a:t>F-test</a:t>
            </a:r>
          </a:p>
          <a:p>
            <a:r>
              <a:rPr lang="en-US" dirty="0"/>
              <a:t>Paired t-test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65126"/>
            <a:ext cx="7886700" cy="1325563"/>
          </a:xfrm>
        </p:spPr>
        <p:txBody>
          <a:bodyPr/>
          <a:lstStyle/>
          <a:p>
            <a:r>
              <a:rPr lang="en-US" dirty="0"/>
              <a:t>Connections to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Statistic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Parameter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Sum of squares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Variance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Standard deviation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T-test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Correlation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Regression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Experiment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Random assignment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Random sample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 hypothesis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Alternative hypothesis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Z-score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Z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 &lt; .05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Random variable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Quartiles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Interquartile range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Sampling distribution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Randomization test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Confidence interval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Sampling variation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Model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Chi-square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ANOVA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Normal distribution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Margin of error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F-test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Paired t-test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6A1BE5-2B41-A74F-A31E-F8CAA7734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291360"/>
              </p:ext>
            </p:extLst>
          </p:nvPr>
        </p:nvGraphicFramePr>
        <p:xfrm>
          <a:off x="120303" y="169778"/>
          <a:ext cx="8395047" cy="5613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Understanding?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12064" y="1280761"/>
            <a:ext cx="4040188" cy="639763"/>
          </a:xfrm>
        </p:spPr>
        <p:txBody>
          <a:bodyPr/>
          <a:lstStyle/>
          <a:p>
            <a:pPr algn="ctr"/>
            <a:r>
              <a:rPr lang="en-US" dirty="0"/>
              <a:t>Few Connections</a:t>
            </a:r>
          </a:p>
        </p:txBody>
      </p:sp>
      <p:pic>
        <p:nvPicPr>
          <p:cNvPr id="23" name="Content Placeholder 3" descr="thinkinghard.jpe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t="19718" r="34868" b="-1"/>
          <a:stretch/>
        </p:blipFill>
        <p:spPr>
          <a:xfrm>
            <a:off x="1488438" y="4806023"/>
            <a:ext cx="2171677" cy="1712893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4699891" y="1280761"/>
            <a:ext cx="4041775" cy="639763"/>
          </a:xfrm>
        </p:spPr>
        <p:txBody>
          <a:bodyPr/>
          <a:lstStyle/>
          <a:p>
            <a:pPr algn="ctr"/>
            <a:r>
              <a:rPr lang="en-US" dirty="0"/>
              <a:t>Many Connections</a:t>
            </a:r>
          </a:p>
        </p:txBody>
      </p:sp>
      <p:sp>
        <p:nvSpPr>
          <p:cNvPr id="8" name="Oval 7"/>
          <p:cNvSpPr/>
          <p:nvPr/>
        </p:nvSpPr>
        <p:spPr>
          <a:xfrm>
            <a:off x="1265475" y="2811877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504481" y="3896159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2938394" y="3087575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22880" y="3363274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1265475" y="4079959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>
          <a:xfrm>
            <a:off x="2386997" y="4171858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2111298" y="2062233"/>
            <a:ext cx="551397" cy="5513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3038369" y="2337931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5" name="Straight Connector 24"/>
          <p:cNvCxnSpPr>
            <a:stCxn id="9" idx="3"/>
          </p:cNvCxnSpPr>
          <p:nvPr/>
        </p:nvCxnSpPr>
        <p:spPr>
          <a:xfrm flipH="1">
            <a:off x="3214093" y="4366806"/>
            <a:ext cx="371138" cy="507629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4"/>
          </p:cNvCxnSpPr>
          <p:nvPr/>
        </p:nvCxnSpPr>
        <p:spPr>
          <a:xfrm flipH="1">
            <a:off x="2938394" y="3638972"/>
            <a:ext cx="275699" cy="1235463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15226" y="2811877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7454232" y="3896159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4" name="Oval 33"/>
          <p:cNvSpPr/>
          <p:nvPr/>
        </p:nvSpPr>
        <p:spPr>
          <a:xfrm>
            <a:off x="6888145" y="3087575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5972631" y="3363274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5215226" y="4079959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6336748" y="4171858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6061049" y="2062233"/>
            <a:ext cx="551397" cy="5513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6988120" y="2337931"/>
            <a:ext cx="551397" cy="5513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1" name="Straight Connector 40"/>
          <p:cNvCxnSpPr>
            <a:stCxn id="33" idx="3"/>
          </p:cNvCxnSpPr>
          <p:nvPr/>
        </p:nvCxnSpPr>
        <p:spPr>
          <a:xfrm flipH="1">
            <a:off x="7286864" y="4366806"/>
            <a:ext cx="248118" cy="548588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</p:cNvCxnSpPr>
          <p:nvPr/>
        </p:nvCxnSpPr>
        <p:spPr>
          <a:xfrm flipH="1">
            <a:off x="6988120" y="3638972"/>
            <a:ext cx="175724" cy="1276422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5" idx="0"/>
          </p:cNvCxnSpPr>
          <p:nvPr/>
        </p:nvCxnSpPr>
        <p:spPr>
          <a:xfrm flipH="1">
            <a:off x="6248330" y="2605034"/>
            <a:ext cx="82453" cy="758240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3"/>
          </p:cNvCxnSpPr>
          <p:nvPr/>
        </p:nvCxnSpPr>
        <p:spPr>
          <a:xfrm flipH="1">
            <a:off x="5590899" y="2532880"/>
            <a:ext cx="550900" cy="1582454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6"/>
            <a:endCxn id="35" idx="1"/>
          </p:cNvCxnSpPr>
          <p:nvPr/>
        </p:nvCxnSpPr>
        <p:spPr>
          <a:xfrm>
            <a:off x="5766623" y="3087576"/>
            <a:ext cx="286758" cy="356448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706" y="2882966"/>
            <a:ext cx="0" cy="204609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9" idx="2"/>
          </p:cNvCxnSpPr>
          <p:nvPr/>
        </p:nvCxnSpPr>
        <p:spPr>
          <a:xfrm>
            <a:off x="6612446" y="2396435"/>
            <a:ext cx="375674" cy="217195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12446" y="4723255"/>
            <a:ext cx="0" cy="192139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7" idx="0"/>
          </p:cNvCxnSpPr>
          <p:nvPr/>
        </p:nvCxnSpPr>
        <p:spPr>
          <a:xfrm>
            <a:off x="6469067" y="3824893"/>
            <a:ext cx="143380" cy="346965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7" idx="2"/>
          </p:cNvCxnSpPr>
          <p:nvPr/>
        </p:nvCxnSpPr>
        <p:spPr>
          <a:xfrm>
            <a:off x="5766623" y="4358466"/>
            <a:ext cx="570125" cy="89091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37" idx="1"/>
          </p:cNvCxnSpPr>
          <p:nvPr/>
        </p:nvCxnSpPr>
        <p:spPr>
          <a:xfrm>
            <a:off x="5550679" y="3341358"/>
            <a:ext cx="866819" cy="911250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5" idx="3"/>
            <a:endCxn id="36" idx="7"/>
          </p:cNvCxnSpPr>
          <p:nvPr/>
        </p:nvCxnSpPr>
        <p:spPr>
          <a:xfrm flipH="1">
            <a:off x="5685873" y="3833921"/>
            <a:ext cx="367508" cy="326788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8" idx="5"/>
            <a:endCxn id="34" idx="1"/>
          </p:cNvCxnSpPr>
          <p:nvPr/>
        </p:nvCxnSpPr>
        <p:spPr>
          <a:xfrm>
            <a:off x="6531696" y="2532880"/>
            <a:ext cx="437199" cy="635445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93555" y="3444024"/>
            <a:ext cx="394590" cy="150402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4" idx="5"/>
          </p:cNvCxnSpPr>
          <p:nvPr/>
        </p:nvCxnSpPr>
        <p:spPr>
          <a:xfrm>
            <a:off x="7358792" y="3558222"/>
            <a:ext cx="179544" cy="423785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3" descr="thinkinghard.jpe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t="19718" r="34868" b="-1"/>
          <a:stretch/>
        </p:blipFill>
        <p:spPr>
          <a:xfrm>
            <a:off x="5490924" y="4794521"/>
            <a:ext cx="2171677" cy="1712893"/>
          </a:xfrm>
        </p:spPr>
      </p:pic>
    </p:spTree>
    <p:extLst>
      <p:ext uri="{BB962C8B-B14F-4D97-AF65-F5344CB8AC3E}">
        <p14:creationId xmlns:p14="http://schemas.microsoft.com/office/powerpoint/2010/main" val="20026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What It Takes to Understand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For deep learning, with understanding, students need recurring and sustained opportunities for:</a:t>
            </a:r>
          </a:p>
          <a:p>
            <a:r>
              <a:rPr lang="en-US" b="1" i="1" dirty="0"/>
              <a:t>Productive struggle </a:t>
            </a:r>
            <a:r>
              <a:rPr lang="en-US" dirty="0"/>
              <a:t>– with important mathematics</a:t>
            </a:r>
          </a:p>
          <a:p>
            <a:r>
              <a:rPr lang="en-US" b="1" i="1" dirty="0"/>
              <a:t>Explicit connections </a:t>
            </a:r>
            <a:r>
              <a:rPr lang="en-US" dirty="0"/>
              <a:t>– among concepts, procedures, problems, situations</a:t>
            </a:r>
          </a:p>
          <a:p>
            <a:r>
              <a:rPr lang="en-US" b="1" i="1" dirty="0"/>
              <a:t>Deliberate practice </a:t>
            </a:r>
            <a:r>
              <a:rPr lang="en-US" dirty="0"/>
              <a:t>– increasing variation and complexity over time</a:t>
            </a:r>
          </a:p>
        </p:txBody>
      </p:sp>
    </p:spTree>
    <p:extLst>
      <p:ext uri="{BB962C8B-B14F-4D97-AF65-F5344CB8AC3E}">
        <p14:creationId xmlns:p14="http://schemas.microsoft.com/office/powerpoint/2010/main" val="157542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165" y="1770483"/>
            <a:ext cx="72542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Understanding – like skill - takes </a:t>
            </a:r>
            <a:r>
              <a:rPr lang="en-US" sz="4400" b="1" i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deliberate practice</a:t>
            </a: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. Complex concepts develop over weeks, months, and years.</a:t>
            </a:r>
          </a:p>
        </p:txBody>
      </p:sp>
    </p:spTree>
    <p:extLst>
      <p:ext uri="{BB962C8B-B14F-4D97-AF65-F5344CB8AC3E}">
        <p14:creationId xmlns:p14="http://schemas.microsoft.com/office/powerpoint/2010/main" val="66900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2208-8541-954B-AB26-2BB9D71B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connections to practice?</a:t>
            </a:r>
          </a:p>
          <a:p>
            <a:pPr lvl="1"/>
            <a:r>
              <a:rPr lang="en-US" dirty="0"/>
              <a:t>Core concepts (those that tie the whole domain together)</a:t>
            </a:r>
          </a:p>
          <a:p>
            <a:pPr lvl="2"/>
            <a:r>
              <a:rPr lang="en-US" dirty="0"/>
              <a:t>Distribution triad</a:t>
            </a:r>
          </a:p>
          <a:p>
            <a:pPr lvl="2"/>
            <a:r>
              <a:rPr lang="en-US" dirty="0"/>
              <a:t>Statistical model</a:t>
            </a:r>
          </a:p>
          <a:p>
            <a:pPr lvl="1"/>
            <a:r>
              <a:rPr lang="en-US" dirty="0"/>
              <a:t>Representations (that you can become skilled at using</a:t>
            </a:r>
          </a:p>
          <a:p>
            <a:pPr lvl="2"/>
            <a:r>
              <a:rPr lang="en-US" dirty="0"/>
              <a:t>R</a:t>
            </a:r>
          </a:p>
          <a:p>
            <a:pPr lvl="2"/>
            <a:r>
              <a:rPr lang="en-US" dirty="0"/>
              <a:t>GLM notation</a:t>
            </a:r>
          </a:p>
          <a:p>
            <a:pPr lvl="2"/>
            <a:r>
              <a:rPr lang="en-US" dirty="0"/>
              <a:t>Data visualization</a:t>
            </a:r>
          </a:p>
          <a:p>
            <a:pPr lvl="1"/>
            <a:r>
              <a:rPr lang="en-US" dirty="0"/>
              <a:t>The world</a:t>
            </a:r>
          </a:p>
          <a:p>
            <a:pPr lvl="2"/>
            <a:r>
              <a:rPr lang="en-US" dirty="0"/>
              <a:t>The practice of data analysis</a:t>
            </a:r>
          </a:p>
          <a:p>
            <a:pPr lvl="2"/>
            <a:r>
              <a:rPr lang="en-US" dirty="0"/>
              <a:t>Contexts in which statistics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95635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6831-D063-7243-94BA-C0542872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Doing and Thinking:</a:t>
            </a:r>
            <a:br>
              <a:rPr lang="en-US" dirty="0"/>
            </a:br>
            <a:r>
              <a:rPr lang="en-US" dirty="0"/>
              <a:t>Practicing Connections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D4A94-A49A-EA43-A123-29694872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76" y="3505423"/>
            <a:ext cx="3775124" cy="25858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EA3573-0D85-E047-AB52-0BA02BA76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208301"/>
              </p:ext>
            </p:extLst>
          </p:nvPr>
        </p:nvGraphicFramePr>
        <p:xfrm>
          <a:off x="3234604" y="725887"/>
          <a:ext cx="5599907" cy="374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80413522-DE4A-DA40-8357-1EA0F155A881}"/>
              </a:ext>
            </a:extLst>
          </p:cNvPr>
          <p:cNvSpPr/>
          <p:nvPr/>
        </p:nvSpPr>
        <p:spPr>
          <a:xfrm rot="19117394">
            <a:off x="2330134" y="2199174"/>
            <a:ext cx="2152357" cy="6041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0BF05E2A-B85D-DE46-9BED-A15905BC6804}"/>
              </a:ext>
            </a:extLst>
          </p:cNvPr>
          <p:cNvSpPr/>
          <p:nvPr/>
        </p:nvSpPr>
        <p:spPr>
          <a:xfrm rot="8457718">
            <a:off x="4699353" y="5203690"/>
            <a:ext cx="2152357" cy="6156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2E4F8-281F-F74E-B40E-F0A54E530E9B}"/>
              </a:ext>
            </a:extLst>
          </p:cNvPr>
          <p:cNvSpPr txBox="1"/>
          <p:nvPr/>
        </p:nvSpPr>
        <p:spPr>
          <a:xfrm>
            <a:off x="4343178" y="4023028"/>
            <a:ext cx="1867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Apply core concepts to think about what you did with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2285F-555F-8B40-AA96-C4A33A3DC2CD}"/>
              </a:ext>
            </a:extLst>
          </p:cNvPr>
          <p:cNvSpPr txBox="1"/>
          <p:nvPr/>
        </p:nvSpPr>
        <p:spPr>
          <a:xfrm>
            <a:off x="3069349" y="2501232"/>
            <a:ext cx="153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Do stuff with R</a:t>
            </a:r>
          </a:p>
        </p:txBody>
      </p:sp>
    </p:spTree>
    <p:extLst>
      <p:ext uri="{BB962C8B-B14F-4D97-AF65-F5344CB8AC3E}">
        <p14:creationId xmlns:p14="http://schemas.microsoft.com/office/powerpoint/2010/main" val="348488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1F53-6BC4-204A-8633-8746EAFF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course in R</a:t>
            </a:r>
          </a:p>
          <a:p>
            <a:pPr lvl="1"/>
            <a:r>
              <a:rPr lang="en-US" dirty="0"/>
              <a:t>You will learn only a small set of R commands</a:t>
            </a:r>
          </a:p>
          <a:p>
            <a:pPr lvl="1"/>
            <a:r>
              <a:rPr lang="en-US" dirty="0"/>
              <a:t>Main purpose of R is to produce data analyses</a:t>
            </a:r>
          </a:p>
          <a:p>
            <a:r>
              <a:rPr lang="en-US" dirty="0"/>
              <a:t>But getting started learning R is valuable:</a:t>
            </a:r>
          </a:p>
          <a:p>
            <a:pPr lvl="1"/>
            <a:r>
              <a:rPr lang="en-US" dirty="0"/>
              <a:t>A way to start learning to code, which is fast becoming a basic skill</a:t>
            </a:r>
          </a:p>
          <a:p>
            <a:pPr lvl="1"/>
            <a:r>
              <a:rPr lang="en-US" dirty="0"/>
              <a:t>One of the main tools used in the fast-growing field of </a:t>
            </a:r>
            <a:r>
              <a:rPr lang="en-US" b="1" dirty="0"/>
              <a:t>data science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6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  <a:p>
            <a:r>
              <a:rPr lang="en-US" dirty="0"/>
              <a:t>Get you registered on Canvas (if not already)</a:t>
            </a:r>
          </a:p>
          <a:p>
            <a:r>
              <a:rPr lang="en-US" dirty="0"/>
              <a:t>Get you registered on Poll Everywhere</a:t>
            </a:r>
          </a:p>
          <a:p>
            <a:r>
              <a:rPr lang="en-US" dirty="0"/>
              <a:t>Talk a little about statistics –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What the goals of the course are</a:t>
            </a:r>
          </a:p>
          <a:p>
            <a:pPr lvl="1"/>
            <a:r>
              <a:rPr lang="en-US" dirty="0"/>
              <a:t>How we will work toward those goals</a:t>
            </a:r>
          </a:p>
          <a:p>
            <a:r>
              <a:rPr lang="en-US" dirty="0"/>
              <a:t>Course requirements and grading</a:t>
            </a:r>
          </a:p>
        </p:txBody>
      </p:sp>
    </p:spTree>
    <p:extLst>
      <p:ext uri="{BB962C8B-B14F-4D97-AF65-F5344CB8AC3E}">
        <p14:creationId xmlns:p14="http://schemas.microsoft.com/office/powerpoint/2010/main" val="14609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Understand</a:t>
            </a:r>
            <a:r>
              <a:rPr lang="en-US" dirty="0"/>
              <a:t> basic concepts that underlie descriptive and inferential statistics, and be able to use these concepts to make sense of new situations.</a:t>
            </a:r>
          </a:p>
          <a:p>
            <a:pPr fontAlgn="base"/>
            <a:r>
              <a:rPr lang="en-US" dirty="0"/>
              <a:t>Be prepared - both cognitively and emotionally - to learn more advanced techniques in the future.</a:t>
            </a:r>
          </a:p>
          <a:p>
            <a:pPr fontAlgn="base"/>
            <a:r>
              <a:rPr lang="en-US" dirty="0"/>
              <a:t>Be able to do basic data analyses using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2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Will Make Sense to You by the End of the Course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010"/>
          <a:stretch/>
        </p:blipFill>
        <p:spPr>
          <a:xfrm>
            <a:off x="920447" y="2655654"/>
            <a:ext cx="3287129" cy="30607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GLM Notation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3006726"/>
            <a:ext cx="3887788" cy="17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D2C7-9F5A-FD43-A6C4-ED0A8B7A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Course Will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756E-08A0-B24A-BBA4-206489FD6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Course Will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Opportunities to Learn</a:t>
            </a:r>
          </a:p>
          <a:p>
            <a:pPr lvl="1"/>
            <a:r>
              <a:rPr lang="en-US" dirty="0"/>
              <a:t>Online text and homework (due Sundays at 11:30 pm)</a:t>
            </a:r>
          </a:p>
          <a:p>
            <a:pPr lvl="2"/>
            <a:r>
              <a:rPr lang="en-US" dirty="0"/>
              <a:t>Plan 6-8 hours per week</a:t>
            </a:r>
          </a:p>
          <a:p>
            <a:pPr lvl="1"/>
            <a:r>
              <a:rPr lang="en-US" dirty="0"/>
              <a:t>Lectures, focused on going deeper</a:t>
            </a:r>
          </a:p>
          <a:p>
            <a:pPr lvl="1"/>
            <a:r>
              <a:rPr lang="en-US" dirty="0"/>
              <a:t>Friday Labs (when not used for quizzes)</a:t>
            </a:r>
          </a:p>
          <a:p>
            <a:pPr lvl="1"/>
            <a:r>
              <a:rPr lang="en-US" dirty="0"/>
              <a:t>TA study groups and office hours </a:t>
            </a:r>
          </a:p>
          <a:p>
            <a:pPr marL="0" indent="0">
              <a:buNone/>
            </a:pPr>
            <a:r>
              <a:rPr lang="en-US" dirty="0"/>
              <a:t>Assessment</a:t>
            </a:r>
          </a:p>
          <a:p>
            <a:pPr lvl="1"/>
            <a:r>
              <a:rPr lang="en-US" dirty="0"/>
              <a:t>Five quizzes</a:t>
            </a:r>
          </a:p>
          <a:p>
            <a:pPr lvl="1"/>
            <a:r>
              <a:rPr lang="en-US" dirty="0"/>
              <a:t>Final exam</a:t>
            </a:r>
          </a:p>
          <a:p>
            <a:pPr marL="0" indent="0">
              <a:buNone/>
            </a:pPr>
            <a:r>
              <a:rPr lang="en-US" dirty="0"/>
              <a:t>Grading</a:t>
            </a:r>
          </a:p>
          <a:p>
            <a:pPr lvl="1"/>
            <a:r>
              <a:rPr lang="en-US" dirty="0"/>
              <a:t>See syllabus; note two weighting options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069976" y="4500282"/>
            <a:ext cx="1810872" cy="770965"/>
          </a:xfrm>
          <a:prstGeom prst="borderCallout1">
            <a:avLst>
              <a:gd name="adj1" fmla="val 49519"/>
              <a:gd name="adj2" fmla="val 1780"/>
              <a:gd name="adj3" fmla="val 53526"/>
              <a:gd name="adj4" fmla="val -585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All Cumulative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68706" y="4715436"/>
            <a:ext cx="143435" cy="19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850778" y="4876801"/>
            <a:ext cx="143435" cy="19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9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3CBE-AF98-1548-826B-07F564B3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4208-0A8C-4A49-B461-1BF10174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72984"/>
          </a:xfrm>
        </p:spPr>
        <p:txBody>
          <a:bodyPr/>
          <a:lstStyle/>
          <a:p>
            <a:r>
              <a:rPr lang="en-US" dirty="0"/>
              <a:t>Do every R exercise; go back and do them again for practice, but only after you think you’ve forgotten how</a:t>
            </a:r>
          </a:p>
          <a:p>
            <a:r>
              <a:rPr lang="en-US" dirty="0"/>
              <a:t>Answer every question, </a:t>
            </a:r>
            <a:r>
              <a:rPr lang="en-US" i="1" dirty="0"/>
              <a:t>thoughtfully</a:t>
            </a:r>
            <a:r>
              <a:rPr lang="en-US" dirty="0"/>
              <a:t>.</a:t>
            </a:r>
          </a:p>
          <a:p>
            <a:r>
              <a:rPr lang="en-US" dirty="0"/>
              <a:t>You must complete every page to get credit, but you don’t have be correct.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5F8F1-AA99-9347-89C4-CD4B7F8F10AD}"/>
              </a:ext>
            </a:extLst>
          </p:cNvPr>
          <p:cNvSpPr/>
          <p:nvPr/>
        </p:nvSpPr>
        <p:spPr>
          <a:xfrm>
            <a:off x="628650" y="4833545"/>
            <a:ext cx="7254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i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Proceed slowly and thoughtfully; challenge yourself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30900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5BAF-DE81-5443-9DF5-595369FC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Track of Your Progress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4F761-E885-9547-8E98-AC70E47A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07" y="1830325"/>
            <a:ext cx="7358386" cy="3197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2F7A4-4C1B-3840-94F6-F9CE968D196C}"/>
              </a:ext>
            </a:extLst>
          </p:cNvPr>
          <p:cNvSpPr txBox="1"/>
          <p:nvPr/>
        </p:nvSpPr>
        <p:spPr>
          <a:xfrm>
            <a:off x="750024" y="5486400"/>
            <a:ext cx="7643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Due dates are on the syllabus! Read the syllabus!</a:t>
            </a:r>
          </a:p>
        </p:txBody>
      </p:sp>
    </p:spTree>
    <p:extLst>
      <p:ext uri="{BB962C8B-B14F-4D97-AF65-F5344CB8AC3E}">
        <p14:creationId xmlns:p14="http://schemas.microsoft.com/office/powerpoint/2010/main" val="94291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D0C-F3E9-EB48-BC4B-82552170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38FE-1796-574E-B092-F05B3653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131"/>
            <a:ext cx="7886700" cy="4351338"/>
          </a:xfrm>
        </p:spPr>
        <p:txBody>
          <a:bodyPr/>
          <a:lstStyle/>
          <a:p>
            <a:r>
              <a:rPr lang="en-US" dirty="0"/>
              <a:t>Focus on thinking and understanding in class</a:t>
            </a:r>
          </a:p>
          <a:p>
            <a:pPr lvl="1"/>
            <a:r>
              <a:rPr lang="en-US" dirty="0"/>
              <a:t>Slow pace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No new content in lectures – it’s all in the online textbook.</a:t>
            </a:r>
          </a:p>
          <a:p>
            <a:r>
              <a:rPr lang="en-US" dirty="0"/>
              <a:t>Attendance not required…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CD2CB-EDDF-6B45-875E-1425B18F15F6}"/>
              </a:ext>
            </a:extLst>
          </p:cNvPr>
          <p:cNvSpPr/>
          <p:nvPr/>
        </p:nvSpPr>
        <p:spPr>
          <a:xfrm>
            <a:off x="628650" y="5098574"/>
            <a:ext cx="7254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i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If you do come to class, no use of devices for things unrelated to class. </a:t>
            </a:r>
          </a:p>
        </p:txBody>
      </p:sp>
    </p:spTree>
    <p:extLst>
      <p:ext uri="{BB962C8B-B14F-4D97-AF65-F5344CB8AC3E}">
        <p14:creationId xmlns:p14="http://schemas.microsoft.com/office/powerpoint/2010/main" val="212572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3AEE-D499-0041-81D3-052C43AB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7BBE-D0F5-4E47-85F2-04ECA1B4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curve; everyone can get an A in this class, and that’s our goal</a:t>
            </a:r>
          </a:p>
          <a:p>
            <a:r>
              <a:rPr lang="en-US" dirty="0"/>
              <a:t>Grade is based on:</a:t>
            </a:r>
          </a:p>
          <a:p>
            <a:pPr lvl="1"/>
            <a:r>
              <a:rPr lang="en-US" dirty="0"/>
              <a:t>Homework (completion only)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Final exam</a:t>
            </a:r>
          </a:p>
          <a:p>
            <a:r>
              <a:rPr lang="en-US" dirty="0"/>
              <a:t>Class attendance is recommended but not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B119F-4A85-A447-887A-1914D1EB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95" y="2314233"/>
            <a:ext cx="2588234" cy="20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8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First 4 Weeks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A8B6-7D8E-954E-815F-6FDCD812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690689"/>
            <a:ext cx="8216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from Others!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C4E3-EC01-BD4E-887C-DEE1665C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classmates; form your own groups</a:t>
            </a:r>
          </a:p>
          <a:p>
            <a:r>
              <a:rPr lang="en-US" dirty="0"/>
              <a:t>Go to office hours – instructor and TAs</a:t>
            </a:r>
          </a:p>
          <a:p>
            <a:r>
              <a:rPr lang="en-US" dirty="0"/>
              <a:t>TA Study Groups – fill out survey you will get by email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579" y="4018547"/>
            <a:ext cx="7886700" cy="224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Try on your own first, then discuss with classmates and instructors.</a:t>
            </a:r>
          </a:p>
          <a:p>
            <a:endParaRPr lang="en-US" sz="4000" dirty="0">
              <a:solidFill>
                <a:schemeClr val="accent2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Right now: introduce yourself to the person next to you; share your names and emails.</a:t>
            </a:r>
          </a:p>
        </p:txBody>
      </p:sp>
    </p:spTree>
    <p:extLst>
      <p:ext uri="{BB962C8B-B14F-4D97-AF65-F5344CB8AC3E}">
        <p14:creationId xmlns:p14="http://schemas.microsoft.com/office/powerpoint/2010/main" val="19940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DAD4B-34D7-7D40-B6F8-429D8E64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5A4A37-C6D4-6742-94B4-CAE9458B945C}"/>
              </a:ext>
            </a:extLst>
          </p:cNvPr>
          <p:cNvSpPr txBox="1"/>
          <p:nvPr/>
        </p:nvSpPr>
        <p:spPr>
          <a:xfrm>
            <a:off x="6448926" y="1203157"/>
            <a:ext cx="1771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</a:rPr>
              <a:t>Moki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95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365" y="2846248"/>
            <a:ext cx="72542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Read the syllabus!*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64263" y="4823012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*Please</a:t>
            </a:r>
          </a:p>
        </p:txBody>
      </p:sp>
    </p:spTree>
    <p:extLst>
      <p:ext uri="{BB962C8B-B14F-4D97-AF65-F5344CB8AC3E}">
        <p14:creationId xmlns:p14="http://schemas.microsoft.com/office/powerpoint/2010/main" val="7663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507" y="2408495"/>
            <a:ext cx="72542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My math autobiography</a:t>
            </a:r>
          </a:p>
        </p:txBody>
      </p:sp>
    </p:spTree>
    <p:extLst>
      <p:ext uri="{BB962C8B-B14F-4D97-AF65-F5344CB8AC3E}">
        <p14:creationId xmlns:p14="http://schemas.microsoft.com/office/powerpoint/2010/main" val="947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japa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7" r="10337"/>
          <a:stretch>
            <a:fillRect/>
          </a:stretch>
        </p:blipFill>
        <p:spPr>
          <a:xfrm>
            <a:off x="1022601" y="1821292"/>
            <a:ext cx="3445063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4" descr="us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7" r="10337"/>
          <a:stretch>
            <a:fillRect/>
          </a:stretch>
        </p:blipFill>
        <p:spPr bwMode="auto">
          <a:xfrm>
            <a:off x="4696264" y="1821292"/>
            <a:ext cx="3445063" cy="2895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31681B-E4BC-3B4B-8241-8632AB48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teaching in Japan and the United 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6EA17-F688-A24B-96B1-8919F3973031}"/>
              </a:ext>
            </a:extLst>
          </p:cNvPr>
          <p:cNvSpPr/>
          <p:nvPr/>
        </p:nvSpPr>
        <p:spPr>
          <a:xfrm>
            <a:off x="628650" y="4921766"/>
            <a:ext cx="70581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  <a:cs typeface="Times New Roman"/>
              </a:rPr>
              <a:t>US: “Quick and snappy”</a:t>
            </a:r>
          </a:p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  <a:cs typeface="Times New Roman"/>
              </a:rPr>
              <a:t>Japan: “Slow and sticky”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EC781-9B92-F344-8AF3-BBA80AD08A7D}"/>
              </a:ext>
            </a:extLst>
          </p:cNvPr>
          <p:cNvSpPr txBox="1"/>
          <p:nvPr/>
        </p:nvSpPr>
        <p:spPr>
          <a:xfrm>
            <a:off x="5713334" y="6368316"/>
            <a:ext cx="242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SOURCE: Hess &amp; Azuma (1991)</a:t>
            </a:r>
          </a:p>
        </p:txBody>
      </p:sp>
    </p:spTree>
    <p:extLst>
      <p:ext uri="{BB962C8B-B14F-4D97-AF65-F5344CB8AC3E}">
        <p14:creationId xmlns:p14="http://schemas.microsoft.com/office/powerpoint/2010/main" val="100382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191" y="2817939"/>
            <a:ext cx="72542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12077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Canvas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6741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you have not already registered:</a:t>
            </a:r>
          </a:p>
          <a:p>
            <a:r>
              <a:rPr lang="en-US" sz="3200" b="1" dirty="0" err="1"/>
              <a:t>canvas.instructure.com</a:t>
            </a:r>
            <a:r>
              <a:rPr lang="en-US" sz="3200" b="1" dirty="0"/>
              <a:t>/enroll/EPAMCE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D3927-FC42-924A-AC70-4EA45021626C}"/>
              </a:ext>
            </a:extLst>
          </p:cNvPr>
          <p:cNvSpPr txBox="1"/>
          <p:nvPr/>
        </p:nvSpPr>
        <p:spPr>
          <a:xfrm>
            <a:off x="2006600" y="3566029"/>
            <a:ext cx="51308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Try to use the email address that the registrar has on file for you.</a:t>
            </a:r>
          </a:p>
        </p:txBody>
      </p:sp>
    </p:spTree>
    <p:extLst>
      <p:ext uri="{BB962C8B-B14F-4D97-AF65-F5344CB8AC3E}">
        <p14:creationId xmlns:p14="http://schemas.microsoft.com/office/powerpoint/2010/main" val="150171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Poll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First register for Canvas – </a:t>
            </a:r>
            <a:r>
              <a:rPr lang="en-US" b="1" dirty="0">
                <a:solidFill>
                  <a:schemeClr val="accent2"/>
                </a:solidFill>
              </a:rPr>
              <a:t>do not register for Poll Everywhere until you have registered for Canvas!</a:t>
            </a:r>
          </a:p>
          <a:p>
            <a:pPr marL="0" indent="0">
              <a:buNone/>
            </a:pPr>
            <a:r>
              <a:rPr lang="en-US" dirty="0"/>
              <a:t>If you have received an email from Poll Everywhere, follow the link to login.</a:t>
            </a:r>
          </a:p>
          <a:p>
            <a:pPr marL="0" indent="0">
              <a:buNone/>
            </a:pPr>
            <a:r>
              <a:rPr lang="en-US" sz="3200" b="1" dirty="0"/>
              <a:t>If not:</a:t>
            </a:r>
          </a:p>
          <a:p>
            <a:r>
              <a:rPr lang="en-US" dirty="0"/>
              <a:t>go to </a:t>
            </a:r>
            <a:r>
              <a:rPr lang="en-US" sz="2800" dirty="0">
                <a:hlinkClick r:id="rId3"/>
              </a:rPr>
              <a:t>www.polleverywhere.com</a:t>
            </a:r>
            <a:r>
              <a:rPr lang="en-US" sz="2800" u="sng" dirty="0">
                <a:solidFill>
                  <a:schemeClr val="accent1"/>
                </a:solidFill>
                <a:hlinkClick r:id="rId3"/>
              </a:rPr>
              <a:t>/login</a:t>
            </a:r>
            <a:endParaRPr lang="en-US" sz="2800" u="sng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click “forgot my password”, enter your </a:t>
            </a:r>
            <a:r>
              <a:rPr lang="en-US" b="1" dirty="0">
                <a:solidFill>
                  <a:schemeClr val="tx2"/>
                </a:solidFill>
              </a:rPr>
              <a:t>Canvas email address</a:t>
            </a:r>
          </a:p>
          <a:p>
            <a:r>
              <a:rPr lang="en-US" dirty="0">
                <a:solidFill>
                  <a:schemeClr val="tx2"/>
                </a:solidFill>
              </a:rPr>
              <a:t>check your email for link to set your password</a:t>
            </a:r>
          </a:p>
        </p:txBody>
      </p:sp>
    </p:spTree>
    <p:extLst>
      <p:ext uri="{BB962C8B-B14F-4D97-AF65-F5344CB8AC3E}">
        <p14:creationId xmlns:p14="http://schemas.microsoft.com/office/powerpoint/2010/main" val="2104219202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26535</TotalTime>
  <Words>1902</Words>
  <Application>Microsoft Macintosh PowerPoint</Application>
  <PresentationFormat>On-screen Show (4:3)</PresentationFormat>
  <Paragraphs>353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Franklin Gothic Book</vt:lpstr>
      <vt:lpstr>Franklin Gothic Medium</vt:lpstr>
      <vt:lpstr>Jim 100A Theme</vt:lpstr>
      <vt:lpstr>Welcome to Psych 100A Lec 1</vt:lpstr>
      <vt:lpstr>Welcome to Psych 100A</vt:lpstr>
      <vt:lpstr>Today</vt:lpstr>
      <vt:lpstr>PowerPoint Presentation</vt:lpstr>
      <vt:lpstr>PowerPoint Presentation</vt:lpstr>
      <vt:lpstr>Mathematics teaching in Japan and the United States</vt:lpstr>
      <vt:lpstr>PowerPoint Presentation</vt:lpstr>
      <vt:lpstr>Sign Up for Canvas</vt:lpstr>
      <vt:lpstr>Sign Up for Poll Everywhere</vt:lpstr>
      <vt:lpstr>bit.ly/100Aclass</vt:lpstr>
      <vt:lpstr>Poll Everywhere Questions</vt:lpstr>
      <vt:lpstr>PowerPoint Presentation</vt:lpstr>
      <vt:lpstr>What is statistics?</vt:lpstr>
      <vt:lpstr>PowerPoint Presentation</vt:lpstr>
      <vt:lpstr>PowerPoint Presentation</vt:lpstr>
      <vt:lpstr>R.A. Fisher (1935)</vt:lpstr>
      <vt:lpstr>PowerPoint Presentation</vt:lpstr>
      <vt:lpstr>Two Approaches</vt:lpstr>
      <vt:lpstr>Muller-Lyer Illusion</vt:lpstr>
      <vt:lpstr>Muller-Lyer Illusion</vt:lpstr>
      <vt:lpstr>Approach to the course</vt:lpstr>
      <vt:lpstr>Things We Will Study</vt:lpstr>
      <vt:lpstr>Connections to Core Concepts</vt:lpstr>
      <vt:lpstr>What is Understanding?</vt:lpstr>
      <vt:lpstr>What It Takes to Understand</vt:lpstr>
      <vt:lpstr>PowerPoint Presentation</vt:lpstr>
      <vt:lpstr>Practicing Connections</vt:lpstr>
      <vt:lpstr>Doing and Thinking: Practicing Connections</vt:lpstr>
      <vt:lpstr>R</vt:lpstr>
      <vt:lpstr>Course Goals</vt:lpstr>
      <vt:lpstr>Things That Will Make Sense to You by the End of the Course</vt:lpstr>
      <vt:lpstr>How the Course Will Work</vt:lpstr>
      <vt:lpstr>How the Course Will Work</vt:lpstr>
      <vt:lpstr>Homework</vt:lpstr>
      <vt:lpstr>Keep Track of Your Progress</vt:lpstr>
      <vt:lpstr>Lectures</vt:lpstr>
      <vt:lpstr>Grading</vt:lpstr>
      <vt:lpstr>Schedule for First 4 Weeks</vt:lpstr>
      <vt:lpstr>Get Help from Others!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254</cp:revision>
  <cp:lastPrinted>2018-09-26T16:35:35Z</cp:lastPrinted>
  <dcterms:created xsi:type="dcterms:W3CDTF">2017-01-01T20:50:07Z</dcterms:created>
  <dcterms:modified xsi:type="dcterms:W3CDTF">2019-04-01T22:20:40Z</dcterms:modified>
</cp:coreProperties>
</file>