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4"/>
  </p:notesMasterIdLst>
  <p:handoutMasterIdLst>
    <p:handoutMasterId r:id="rId45"/>
  </p:handoutMasterIdLst>
  <p:sldIdLst>
    <p:sldId id="1020" r:id="rId2"/>
    <p:sldId id="1066" r:id="rId3"/>
    <p:sldId id="1022" r:id="rId4"/>
    <p:sldId id="305" r:id="rId5"/>
    <p:sldId id="966" r:id="rId6"/>
    <p:sldId id="1024" r:id="rId7"/>
    <p:sldId id="947" r:id="rId8"/>
    <p:sldId id="1006" r:id="rId9"/>
    <p:sldId id="1026" r:id="rId10"/>
    <p:sldId id="1027" r:id="rId11"/>
    <p:sldId id="1028" r:id="rId12"/>
    <p:sldId id="1029" r:id="rId13"/>
    <p:sldId id="1032" r:id="rId14"/>
    <p:sldId id="1034" r:id="rId15"/>
    <p:sldId id="1035" r:id="rId16"/>
    <p:sldId id="1010" r:id="rId17"/>
    <p:sldId id="1031" r:id="rId18"/>
    <p:sldId id="1036" r:id="rId19"/>
    <p:sldId id="1039" r:id="rId20"/>
    <p:sldId id="1040" r:id="rId21"/>
    <p:sldId id="1037" r:id="rId22"/>
    <p:sldId id="1043" r:id="rId23"/>
    <p:sldId id="1044" r:id="rId24"/>
    <p:sldId id="1041" r:id="rId25"/>
    <p:sldId id="1050" r:id="rId26"/>
    <p:sldId id="1042" r:id="rId27"/>
    <p:sldId id="1045" r:id="rId28"/>
    <p:sldId id="1046" r:id="rId29"/>
    <p:sldId id="1047" r:id="rId30"/>
    <p:sldId id="1049" r:id="rId31"/>
    <p:sldId id="1048" r:id="rId32"/>
    <p:sldId id="1051" r:id="rId33"/>
    <p:sldId id="1052" r:id="rId34"/>
    <p:sldId id="1053" r:id="rId35"/>
    <p:sldId id="1054" r:id="rId36"/>
    <p:sldId id="986" r:id="rId37"/>
    <p:sldId id="938" r:id="rId38"/>
    <p:sldId id="1012" r:id="rId39"/>
    <p:sldId id="943" r:id="rId40"/>
    <p:sldId id="928" r:id="rId41"/>
    <p:sldId id="1067" r:id="rId42"/>
    <p:sldId id="95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86657"/>
  </p:normalViewPr>
  <p:slideViewPr>
    <p:cSldViewPr snapToGrid="0" snapToObjects="1">
      <p:cViewPr varScale="1">
        <p:scale>
          <a:sx n="106" d="100"/>
          <a:sy n="106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7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25584-BAA1-A047-A111-B888A25036BF}" type="datetimeFigureOut">
              <a:rPr lang="en-US" smtClean="0"/>
              <a:t>7/23/19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347EF-83B3-EA4C-8A41-2638AE5E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62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AB398-5D09-A14F-86FD-4F73AFE66318}" type="datetimeFigureOut">
              <a:rPr lang="en-US" smtClean="0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9475-3FD0-EF45-BAE9-234064E6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3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79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81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50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89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37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90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70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78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08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12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7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What's your hypothesis?</a:t>
            </a:r>
          </a:p>
          <a:p>
            <a:r>
              <a:rPr lang="en-US"/>
              <a:t>https://www.polleverywhere.com/discourses/OoreVWLPQMflUfxgM79NR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49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58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18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41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257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904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67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015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42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565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92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256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829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042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895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299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237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305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276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806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288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04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FD61F-F140-2342-BFBA-D2A8B5DCCE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287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934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would you calculate Proportion Reduction in Error using the quantities in the diagram?</a:t>
            </a:r>
          </a:p>
          <a:p>
            <a:r>
              <a:rPr lang="en-US"/>
              <a:t>https://www.polleverywhere.com/multiple_choice_polls/ef4t97zH03lNVlhBm4Khx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872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6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58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66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91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11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019E-0DE3-0647-9353-933A258C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33"/>
            <a:ext cx="7886700" cy="1325563"/>
          </a:xfrm>
        </p:spPr>
        <p:txBody>
          <a:bodyPr/>
          <a:lstStyle/>
          <a:p>
            <a:r>
              <a:rPr lang="en-US" dirty="0"/>
              <a:t>Getting started…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8E297-B95F-604F-A154-3C47FF97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95" y="1004414"/>
            <a:ext cx="7886700" cy="1183607"/>
          </a:xfrm>
        </p:spPr>
        <p:txBody>
          <a:bodyPr>
            <a:normAutofit/>
          </a:bodyPr>
          <a:lstStyle/>
          <a:p>
            <a:r>
              <a:rPr lang="en-US" sz="2000" b="1" dirty="0"/>
              <a:t>Rows A through J only; sit with a group of 3-5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3BD7B-BDD3-3C49-B686-EFED0BC7B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887" y="4893121"/>
            <a:ext cx="3883516" cy="143986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BCCA93-941B-2446-AE7E-14CC9D98A04C}"/>
              </a:ext>
            </a:extLst>
          </p:cNvPr>
          <p:cNvSpPr txBox="1">
            <a:spLocks/>
          </p:cNvSpPr>
          <p:nvPr/>
        </p:nvSpPr>
        <p:spPr>
          <a:xfrm>
            <a:off x="1251742" y="1543997"/>
            <a:ext cx="5113890" cy="4063165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2"/>
                </a:solidFill>
              </a:rPr>
              <a:t>#1. Take a look at the worksheet for the other data that the researchers collected. Why do some people eat more vegemite than others?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8" name="Picture 7" descr="Vegemite21.jpg">
            <a:extLst>
              <a:ext uri="{FF2B5EF4-FFF2-40B4-BE49-F238E27FC236}">
                <a16:creationId xmlns:a16="http://schemas.microsoft.com/office/drawing/2014/main" id="{CE06987E-2142-0446-AB9D-F27D807B2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633" y="1566654"/>
            <a:ext cx="2313007" cy="3087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56F468-5F85-0D41-9CDE-A730D18C2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898" y="1585415"/>
            <a:ext cx="457200" cy="482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5ECA62-BEA4-3144-86AB-ADCA7088EC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49" y="2109433"/>
            <a:ext cx="752448" cy="9869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0886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6CD9F2-CE04-D142-98C2-4D64B944D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74" y="2359932"/>
            <a:ext cx="7180536" cy="38393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A623F-0E6C-1D41-988F-901F1038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098" y="365126"/>
            <a:ext cx="7111973" cy="1324189"/>
          </a:xfrm>
        </p:spPr>
        <p:txBody>
          <a:bodyPr>
            <a:noAutofit/>
          </a:bodyPr>
          <a:lstStyle/>
          <a:p>
            <a:r>
              <a:rPr lang="en-US" sz="4000" dirty="0"/>
              <a:t>Model Variation</a:t>
            </a:r>
            <a:br>
              <a:rPr lang="en-US" sz="4000" dirty="0"/>
            </a:br>
            <a:r>
              <a:rPr lang="en-US" sz="4000" dirty="0"/>
              <a:t>#2. Let’s draw the models onto the jitter plot.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A40B71-A8A0-914B-904E-A494418949C2}"/>
              </a:ext>
            </a:extLst>
          </p:cNvPr>
          <p:cNvSpPr txBox="1">
            <a:spLocks/>
          </p:cNvSpPr>
          <p:nvPr/>
        </p:nvSpPr>
        <p:spPr>
          <a:xfrm>
            <a:off x="2947617" y="3784258"/>
            <a:ext cx="5827363" cy="74391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 dirty="0" err="1">
                <a:solidFill>
                  <a:schemeClr val="accent2"/>
                </a:solidFill>
              </a:rPr>
              <a:t>veg_eaten</a:t>
            </a:r>
            <a:r>
              <a:rPr lang="en-US" sz="3600" dirty="0">
                <a:solidFill>
                  <a:schemeClr val="accent2"/>
                </a:solidFill>
              </a:rPr>
              <a:t> = respect + error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E61D7B-0C7E-5742-9CF0-937D4C6A5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795327"/>
            <a:ext cx="752448" cy="9869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1E8CD99-56FB-504B-AA14-FC5B6335AB9C}"/>
              </a:ext>
            </a:extLst>
          </p:cNvPr>
          <p:cNvSpPr txBox="1">
            <a:spLocks/>
          </p:cNvSpPr>
          <p:nvPr/>
        </p:nvSpPr>
        <p:spPr>
          <a:xfrm>
            <a:off x="2947617" y="1894983"/>
            <a:ext cx="5827363" cy="74391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 dirty="0" err="1">
                <a:solidFill>
                  <a:schemeClr val="accent1"/>
                </a:solidFill>
              </a:rPr>
              <a:t>veg_eaten</a:t>
            </a:r>
            <a:r>
              <a:rPr lang="en-US" sz="3600" dirty="0">
                <a:solidFill>
                  <a:schemeClr val="accent1"/>
                </a:solidFill>
              </a:rPr>
              <a:t> = mean + error</a:t>
            </a:r>
          </a:p>
        </p:txBody>
      </p:sp>
    </p:spTree>
    <p:extLst>
      <p:ext uri="{BB962C8B-B14F-4D97-AF65-F5344CB8AC3E}">
        <p14:creationId xmlns:p14="http://schemas.microsoft.com/office/powerpoint/2010/main" val="2508178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623F-0E6C-1D41-988F-901F1038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344" y="365126"/>
            <a:ext cx="6747641" cy="2504198"/>
          </a:xfrm>
        </p:spPr>
        <p:txBody>
          <a:bodyPr>
            <a:noAutofit/>
          </a:bodyPr>
          <a:lstStyle/>
          <a:p>
            <a:r>
              <a:rPr lang="en-US" sz="4000" dirty="0"/>
              <a:t>Model Variation: Let’s draw the models onto the jitter plot in R…. Using the predictions!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96BDE6-1768-1B41-9D98-FA1058C94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823445"/>
            <a:ext cx="1215654" cy="94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4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623F-0E6C-1D41-988F-901F1038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64421" cy="1138210"/>
          </a:xfrm>
        </p:spPr>
        <p:txBody>
          <a:bodyPr>
            <a:noAutofit/>
          </a:bodyPr>
          <a:lstStyle/>
          <a:p>
            <a:r>
              <a:rPr lang="en-US" sz="3200" dirty="0"/>
              <a:t>Model Variation: </a:t>
            </a:r>
            <a:r>
              <a:rPr lang="en-US" sz="3200" dirty="0">
                <a:solidFill>
                  <a:schemeClr val="accent1"/>
                </a:solidFill>
              </a:rPr>
              <a:t>empty model’s predictions </a:t>
            </a:r>
            <a:br>
              <a:rPr lang="en-US" sz="3200" dirty="0"/>
            </a:br>
            <a:r>
              <a:rPr lang="en-US" sz="3200" dirty="0"/>
              <a:t>		    vs. </a:t>
            </a:r>
            <a:r>
              <a:rPr lang="en-US" sz="3200" dirty="0">
                <a:solidFill>
                  <a:schemeClr val="accent2"/>
                </a:solidFill>
              </a:rPr>
              <a:t>respect model’s predictions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0EACEE-4A79-214B-9CF0-3666052AB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10" y="1503336"/>
            <a:ext cx="83439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32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623F-0E6C-1D41-988F-901F1038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336" y="365126"/>
            <a:ext cx="6989735" cy="1138210"/>
          </a:xfrm>
        </p:spPr>
        <p:txBody>
          <a:bodyPr>
            <a:noAutofit/>
          </a:bodyPr>
          <a:lstStyle/>
          <a:p>
            <a:r>
              <a:rPr lang="en-US" sz="3200" dirty="0"/>
              <a:t>#3. Just by looking, is there left over variation from the respect model?</a:t>
            </a:r>
            <a:endParaRPr lang="en-US" sz="3200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D838B-3D46-EB4D-8DD0-F442645EC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20329"/>
            <a:ext cx="752448" cy="9869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7A8543-725B-6541-8D79-F0C5028C8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94" y="1503336"/>
            <a:ext cx="83439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98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623F-0E6C-1D41-988F-901F1038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336" y="365126"/>
            <a:ext cx="6989735" cy="1138210"/>
          </a:xfrm>
        </p:spPr>
        <p:txBody>
          <a:bodyPr>
            <a:noAutofit/>
          </a:bodyPr>
          <a:lstStyle/>
          <a:p>
            <a:r>
              <a:rPr lang="en-US" sz="3200" dirty="0"/>
              <a:t>#4. What would the data look like if the respect model explained 100% of variation?</a:t>
            </a:r>
            <a:endParaRPr lang="en-US" sz="3200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D838B-3D46-EB4D-8DD0-F442645EC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20329"/>
            <a:ext cx="752448" cy="9869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2E9459-1EC0-3448-A135-1D0A7E2ED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1701800"/>
            <a:ext cx="8037809" cy="496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59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08FB102-9C96-7842-B024-75AEB4A08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701800"/>
            <a:ext cx="8037809" cy="496704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2E11FC6-C0FC-464A-A0B7-D9291FA6F60E}"/>
              </a:ext>
            </a:extLst>
          </p:cNvPr>
          <p:cNvSpPr/>
          <p:nvPr/>
        </p:nvSpPr>
        <p:spPr>
          <a:xfrm>
            <a:off x="6524788" y="350261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A623F-0E6C-1D41-988F-901F1038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336" y="365126"/>
            <a:ext cx="6989735" cy="1138210"/>
          </a:xfrm>
        </p:spPr>
        <p:txBody>
          <a:bodyPr>
            <a:noAutofit/>
          </a:bodyPr>
          <a:lstStyle/>
          <a:p>
            <a:r>
              <a:rPr lang="en-US" sz="3200" dirty="0"/>
              <a:t>#4. What would the data look like if the respect model explained 100% of variation?</a:t>
            </a:r>
            <a:endParaRPr lang="en-US" sz="3200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D838B-3D46-EB4D-8DD0-F442645EC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520329"/>
            <a:ext cx="752448" cy="9869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A988BBE-7C55-6F4A-8FB2-60432B2BE070}"/>
              </a:ext>
            </a:extLst>
          </p:cNvPr>
          <p:cNvSpPr/>
          <p:nvPr/>
        </p:nvSpPr>
        <p:spPr>
          <a:xfrm>
            <a:off x="3252063" y="4321444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2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8609-D7B3-6A4A-BF9D-F1D758F3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draw the residuals! </a:t>
            </a:r>
          </a:p>
        </p:txBody>
      </p:sp>
    </p:spTree>
    <p:extLst>
      <p:ext uri="{BB962C8B-B14F-4D97-AF65-F5344CB8AC3E}">
        <p14:creationId xmlns:p14="http://schemas.microsoft.com/office/powerpoint/2010/main" val="3287906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FAD3882-FC53-4A4C-958A-30F40C9F0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10" y="1456842"/>
            <a:ext cx="8369300" cy="518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A623F-0E6C-1D41-988F-901F1038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098" y="365126"/>
            <a:ext cx="7111973" cy="1138210"/>
          </a:xfrm>
        </p:spPr>
        <p:txBody>
          <a:bodyPr>
            <a:noAutofit/>
          </a:bodyPr>
          <a:lstStyle/>
          <a:p>
            <a:r>
              <a:rPr lang="en-US" sz="3200" dirty="0"/>
              <a:t>#5. </a:t>
            </a:r>
            <a:r>
              <a:rPr lang="en-US" sz="3200" dirty="0">
                <a:solidFill>
                  <a:schemeClr val="accent1"/>
                </a:solidFill>
              </a:rPr>
              <a:t>empty model’s residuals</a:t>
            </a:r>
            <a:r>
              <a:rPr lang="en-US" sz="3200" dirty="0"/>
              <a:t>  </a:t>
            </a:r>
            <a:br>
              <a:rPr lang="en-US" sz="3200" dirty="0"/>
            </a:br>
            <a:r>
              <a:rPr lang="en-US" sz="3200" dirty="0"/>
              <a:t> vs. </a:t>
            </a:r>
            <a:r>
              <a:rPr lang="en-US" sz="3200" dirty="0">
                <a:solidFill>
                  <a:schemeClr val="accent2"/>
                </a:solidFill>
              </a:rPr>
              <a:t>respect model’s residuals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B6DA8F-CB6F-6448-A61F-6472C0DDEBE8}"/>
              </a:ext>
            </a:extLst>
          </p:cNvPr>
          <p:cNvSpPr/>
          <p:nvPr/>
        </p:nvSpPr>
        <p:spPr>
          <a:xfrm>
            <a:off x="3456122" y="2200759"/>
            <a:ext cx="216976" cy="216977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4D797E-0248-8F49-9378-5B5FC20254A1}"/>
              </a:ext>
            </a:extLst>
          </p:cNvPr>
          <p:cNvSpPr/>
          <p:nvPr/>
        </p:nvSpPr>
        <p:spPr>
          <a:xfrm>
            <a:off x="3456122" y="5576806"/>
            <a:ext cx="216976" cy="216977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9712B4-27B0-4E43-B86B-177584185033}"/>
              </a:ext>
            </a:extLst>
          </p:cNvPr>
          <p:cNvSpPr/>
          <p:nvPr/>
        </p:nvSpPr>
        <p:spPr>
          <a:xfrm>
            <a:off x="3301866" y="4600411"/>
            <a:ext cx="216976" cy="216977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34CF06-FC33-B74D-9546-A6DF71ED6ABC}"/>
              </a:ext>
            </a:extLst>
          </p:cNvPr>
          <p:cNvSpPr/>
          <p:nvPr/>
        </p:nvSpPr>
        <p:spPr>
          <a:xfrm>
            <a:off x="6197465" y="1635070"/>
            <a:ext cx="216976" cy="216977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9A9F7E-272D-9F46-A4FF-BBBDAA3CD6EF}"/>
              </a:ext>
            </a:extLst>
          </p:cNvPr>
          <p:cNvSpPr/>
          <p:nvPr/>
        </p:nvSpPr>
        <p:spPr>
          <a:xfrm>
            <a:off x="6659831" y="3569775"/>
            <a:ext cx="216976" cy="216977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B93613-2AE8-F041-87B1-C0A71AD8439D}"/>
              </a:ext>
            </a:extLst>
          </p:cNvPr>
          <p:cNvSpPr/>
          <p:nvPr/>
        </p:nvSpPr>
        <p:spPr>
          <a:xfrm>
            <a:off x="6551343" y="4708899"/>
            <a:ext cx="216976" cy="216977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33F957-0713-034F-952B-FF3E29522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84" y="425733"/>
            <a:ext cx="752448" cy="9869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6869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FAD3882-FC53-4A4C-958A-30F40C9F0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10" y="1456842"/>
            <a:ext cx="8369300" cy="51816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D34CF06-FC33-B74D-9546-A6DF71ED6ABC}"/>
              </a:ext>
            </a:extLst>
          </p:cNvPr>
          <p:cNvSpPr/>
          <p:nvPr/>
        </p:nvSpPr>
        <p:spPr>
          <a:xfrm>
            <a:off x="6197465" y="1635070"/>
            <a:ext cx="216976" cy="216977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C40DA0-5F3E-BD40-8B17-E0130D1B8A85}"/>
              </a:ext>
            </a:extLst>
          </p:cNvPr>
          <p:cNvSpPr/>
          <p:nvPr/>
        </p:nvSpPr>
        <p:spPr>
          <a:xfrm>
            <a:off x="6231561" y="3820859"/>
            <a:ext cx="182880" cy="18288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9A25F0-E133-1B49-A308-E1E21D45DB94}"/>
              </a:ext>
            </a:extLst>
          </p:cNvPr>
          <p:cNvSpPr/>
          <p:nvPr/>
        </p:nvSpPr>
        <p:spPr>
          <a:xfrm>
            <a:off x="6210538" y="3421462"/>
            <a:ext cx="182880" cy="18288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483581E-1DA0-C249-BD02-0B28480A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098" y="365126"/>
            <a:ext cx="7111973" cy="1138210"/>
          </a:xfrm>
        </p:spPr>
        <p:txBody>
          <a:bodyPr>
            <a:noAutofit/>
          </a:bodyPr>
          <a:lstStyle/>
          <a:p>
            <a:r>
              <a:rPr lang="en-US" sz="3200" dirty="0"/>
              <a:t>#5. </a:t>
            </a:r>
            <a:r>
              <a:rPr lang="en-US" sz="3200" dirty="0">
                <a:solidFill>
                  <a:schemeClr val="accent1"/>
                </a:solidFill>
              </a:rPr>
              <a:t>empty model’s residuals</a:t>
            </a:r>
            <a:r>
              <a:rPr lang="en-US" sz="3200" dirty="0"/>
              <a:t>  </a:t>
            </a:r>
            <a:br>
              <a:rPr lang="en-US" sz="3200" dirty="0"/>
            </a:br>
            <a:r>
              <a:rPr lang="en-US" sz="3200" dirty="0"/>
              <a:t> vs. </a:t>
            </a:r>
            <a:r>
              <a:rPr lang="en-US" sz="3200" dirty="0">
                <a:solidFill>
                  <a:schemeClr val="accent2"/>
                </a:solidFill>
              </a:rPr>
              <a:t>respect model’s residuals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F597B1-8C0C-554B-B2F6-6E2CB54FF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84" y="425733"/>
            <a:ext cx="752448" cy="9869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9504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FAD3882-FC53-4A4C-958A-30F40C9F0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10" y="1456842"/>
            <a:ext cx="8369300" cy="51816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D34CF06-FC33-B74D-9546-A6DF71ED6ABC}"/>
              </a:ext>
            </a:extLst>
          </p:cNvPr>
          <p:cNvSpPr/>
          <p:nvPr/>
        </p:nvSpPr>
        <p:spPr>
          <a:xfrm>
            <a:off x="6197465" y="1635070"/>
            <a:ext cx="216976" cy="216977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C40DA0-5F3E-BD40-8B17-E0130D1B8A85}"/>
              </a:ext>
            </a:extLst>
          </p:cNvPr>
          <p:cNvSpPr/>
          <p:nvPr/>
        </p:nvSpPr>
        <p:spPr>
          <a:xfrm>
            <a:off x="6231561" y="3820859"/>
            <a:ext cx="182880" cy="18288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9A25F0-E133-1B49-A308-E1E21D45DB94}"/>
              </a:ext>
            </a:extLst>
          </p:cNvPr>
          <p:cNvSpPr/>
          <p:nvPr/>
        </p:nvSpPr>
        <p:spPr>
          <a:xfrm>
            <a:off x="6210538" y="3421462"/>
            <a:ext cx="182880" cy="18288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105605-B26D-B144-AE5B-287490E4538F}"/>
              </a:ext>
            </a:extLst>
          </p:cNvPr>
          <p:cNvCxnSpPr/>
          <p:nvPr/>
        </p:nvCxnSpPr>
        <p:spPr>
          <a:xfrm>
            <a:off x="6319845" y="1852047"/>
            <a:ext cx="0" cy="210509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637ED1B1-7198-6A42-BDC3-1CB0E8C8D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098" y="365126"/>
            <a:ext cx="7111973" cy="1138210"/>
          </a:xfrm>
        </p:spPr>
        <p:txBody>
          <a:bodyPr>
            <a:noAutofit/>
          </a:bodyPr>
          <a:lstStyle/>
          <a:p>
            <a:r>
              <a:rPr lang="en-US" sz="3200" dirty="0"/>
              <a:t>#5. </a:t>
            </a:r>
            <a:r>
              <a:rPr lang="en-US" sz="3200" dirty="0">
                <a:solidFill>
                  <a:schemeClr val="accent1"/>
                </a:solidFill>
              </a:rPr>
              <a:t>empty model’s residuals</a:t>
            </a:r>
            <a:r>
              <a:rPr lang="en-US" sz="3200" dirty="0"/>
              <a:t>  </a:t>
            </a:r>
            <a:br>
              <a:rPr lang="en-US" sz="3200" dirty="0"/>
            </a:br>
            <a:r>
              <a:rPr lang="en-US" sz="3200" dirty="0"/>
              <a:t> vs. </a:t>
            </a:r>
            <a:r>
              <a:rPr lang="en-US" sz="3200" dirty="0">
                <a:solidFill>
                  <a:schemeClr val="accent2"/>
                </a:solidFill>
              </a:rPr>
              <a:t>respect model’s residuals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9DC3F4-B5AC-1146-9509-AD2FC2BD6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84" y="425733"/>
            <a:ext cx="752448" cy="9869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625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5420-BBEC-B74A-8326-D6FE9A12D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880E2-9D04-F744-AA33-4071BF9A0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discourses/OoreVWLPQMflUfxgM79NR">
            <a:extLst>
              <a:ext uri="{FF2B5EF4-FFF2-40B4-BE49-F238E27FC236}">
                <a16:creationId xmlns:a16="http://schemas.microsoft.com/office/drawing/2014/main" id="{31D97379-62DF-3F4E-B52F-5935D2592E1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12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FAD3882-FC53-4A4C-958A-30F40C9F0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10" y="1456842"/>
            <a:ext cx="8369300" cy="51816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D34CF06-FC33-B74D-9546-A6DF71ED6ABC}"/>
              </a:ext>
            </a:extLst>
          </p:cNvPr>
          <p:cNvSpPr/>
          <p:nvPr/>
        </p:nvSpPr>
        <p:spPr>
          <a:xfrm>
            <a:off x="6197465" y="1635070"/>
            <a:ext cx="216976" cy="216977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C40DA0-5F3E-BD40-8B17-E0130D1B8A85}"/>
              </a:ext>
            </a:extLst>
          </p:cNvPr>
          <p:cNvSpPr/>
          <p:nvPr/>
        </p:nvSpPr>
        <p:spPr>
          <a:xfrm>
            <a:off x="6231561" y="3820859"/>
            <a:ext cx="182880" cy="18288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9A25F0-E133-1B49-A308-E1E21D45DB94}"/>
              </a:ext>
            </a:extLst>
          </p:cNvPr>
          <p:cNvSpPr/>
          <p:nvPr/>
        </p:nvSpPr>
        <p:spPr>
          <a:xfrm>
            <a:off x="6210538" y="3421462"/>
            <a:ext cx="182880" cy="18288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2490E2-E1C5-8E40-B53B-C1A1A69ADB6D}"/>
              </a:ext>
            </a:extLst>
          </p:cNvPr>
          <p:cNvCxnSpPr/>
          <p:nvPr/>
        </p:nvCxnSpPr>
        <p:spPr>
          <a:xfrm>
            <a:off x="6298827" y="1846790"/>
            <a:ext cx="0" cy="164592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7F341D-64AF-6A44-B3CE-FE0F6B76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098" y="365126"/>
            <a:ext cx="7111973" cy="1138210"/>
          </a:xfrm>
        </p:spPr>
        <p:txBody>
          <a:bodyPr>
            <a:noAutofit/>
          </a:bodyPr>
          <a:lstStyle/>
          <a:p>
            <a:r>
              <a:rPr lang="en-US" sz="3200" dirty="0"/>
              <a:t>#5. </a:t>
            </a:r>
            <a:r>
              <a:rPr lang="en-US" sz="3200" dirty="0">
                <a:solidFill>
                  <a:schemeClr val="accent1"/>
                </a:solidFill>
              </a:rPr>
              <a:t>empty model’s residuals</a:t>
            </a:r>
            <a:r>
              <a:rPr lang="en-US" sz="3200" dirty="0"/>
              <a:t>  </a:t>
            </a:r>
            <a:br>
              <a:rPr lang="en-US" sz="3200" dirty="0"/>
            </a:br>
            <a:r>
              <a:rPr lang="en-US" sz="3200" dirty="0"/>
              <a:t> vs. </a:t>
            </a:r>
            <a:r>
              <a:rPr lang="en-US" sz="3200" dirty="0">
                <a:solidFill>
                  <a:schemeClr val="accent2"/>
                </a:solidFill>
              </a:rPr>
              <a:t>respect model’s residuals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AA1699-2BEB-A04A-9018-83D1EFBC9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84" y="425733"/>
            <a:ext cx="752448" cy="9869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5793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FAD3882-FC53-4A4C-958A-30F40C9F0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10" y="1456842"/>
            <a:ext cx="8369300" cy="51816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D34CF06-FC33-B74D-9546-A6DF71ED6ABC}"/>
              </a:ext>
            </a:extLst>
          </p:cNvPr>
          <p:cNvSpPr/>
          <p:nvPr/>
        </p:nvSpPr>
        <p:spPr>
          <a:xfrm>
            <a:off x="6197465" y="1635070"/>
            <a:ext cx="216976" cy="216977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C5EB07-219C-744F-9A86-9DE0EB736897}"/>
              </a:ext>
            </a:extLst>
          </p:cNvPr>
          <p:cNvCxnSpPr/>
          <p:nvPr/>
        </p:nvCxnSpPr>
        <p:spPr>
          <a:xfrm>
            <a:off x="5815345" y="1852047"/>
            <a:ext cx="0" cy="210509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9A4997-7109-6A48-AE86-2DDF2A0A6C5A}"/>
              </a:ext>
            </a:extLst>
          </p:cNvPr>
          <p:cNvCxnSpPr/>
          <p:nvPr/>
        </p:nvCxnSpPr>
        <p:spPr>
          <a:xfrm>
            <a:off x="5652434" y="1846790"/>
            <a:ext cx="0" cy="164592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AF45FC9A-4F3F-7746-862B-533752335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098" y="365126"/>
            <a:ext cx="7111973" cy="1138210"/>
          </a:xfrm>
        </p:spPr>
        <p:txBody>
          <a:bodyPr>
            <a:noAutofit/>
          </a:bodyPr>
          <a:lstStyle/>
          <a:p>
            <a:r>
              <a:rPr lang="en-US" sz="3200" dirty="0"/>
              <a:t>#5. </a:t>
            </a:r>
            <a:r>
              <a:rPr lang="en-US" sz="3200" dirty="0">
                <a:solidFill>
                  <a:schemeClr val="accent1"/>
                </a:solidFill>
              </a:rPr>
              <a:t>empty model’s residuals</a:t>
            </a:r>
            <a:r>
              <a:rPr lang="en-US" sz="3200" dirty="0"/>
              <a:t>  </a:t>
            </a:r>
            <a:br>
              <a:rPr lang="en-US" sz="3200" dirty="0"/>
            </a:br>
            <a:r>
              <a:rPr lang="en-US" sz="3200" dirty="0"/>
              <a:t> vs. </a:t>
            </a:r>
            <a:r>
              <a:rPr lang="en-US" sz="3200" dirty="0">
                <a:solidFill>
                  <a:schemeClr val="accent2"/>
                </a:solidFill>
              </a:rPr>
              <a:t>respect model’s residuals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94327F-9DD9-F54D-8CC4-0AC534F39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84" y="425733"/>
            <a:ext cx="752448" cy="9869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0908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FAD3882-FC53-4A4C-958A-30F40C9F0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10" y="1456842"/>
            <a:ext cx="8369300" cy="518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A623F-0E6C-1D41-988F-901F1038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098" y="223235"/>
            <a:ext cx="7111973" cy="1138210"/>
          </a:xfrm>
        </p:spPr>
        <p:txBody>
          <a:bodyPr>
            <a:noAutofit/>
          </a:bodyPr>
          <a:lstStyle/>
          <a:p>
            <a:r>
              <a:rPr lang="en-US" sz="3200" dirty="0"/>
              <a:t>#5. For this one person, how much error has been reduced by using the respect model? Draw it!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34CF06-FC33-B74D-9546-A6DF71ED6ABC}"/>
              </a:ext>
            </a:extLst>
          </p:cNvPr>
          <p:cNvSpPr/>
          <p:nvPr/>
        </p:nvSpPr>
        <p:spPr>
          <a:xfrm>
            <a:off x="6197465" y="1635070"/>
            <a:ext cx="216976" cy="216977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C5EB07-219C-744F-9A86-9DE0EB736897}"/>
              </a:ext>
            </a:extLst>
          </p:cNvPr>
          <p:cNvCxnSpPr/>
          <p:nvPr/>
        </p:nvCxnSpPr>
        <p:spPr>
          <a:xfrm>
            <a:off x="5815345" y="1852047"/>
            <a:ext cx="0" cy="210509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9A4997-7109-6A48-AE86-2DDF2A0A6C5A}"/>
              </a:ext>
            </a:extLst>
          </p:cNvPr>
          <p:cNvCxnSpPr/>
          <p:nvPr/>
        </p:nvCxnSpPr>
        <p:spPr>
          <a:xfrm>
            <a:off x="5652434" y="1846790"/>
            <a:ext cx="0" cy="164592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AB62D1A-2E83-544F-961D-82C0B7281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78438"/>
            <a:ext cx="752448" cy="9869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196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FAD3882-FC53-4A4C-958A-30F40C9F0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10" y="1456842"/>
            <a:ext cx="8369300" cy="518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A623F-0E6C-1D41-988F-901F1038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098" y="223235"/>
            <a:ext cx="7111973" cy="1138210"/>
          </a:xfrm>
        </p:spPr>
        <p:txBody>
          <a:bodyPr>
            <a:noAutofit/>
          </a:bodyPr>
          <a:lstStyle/>
          <a:p>
            <a:r>
              <a:rPr lang="en-US" sz="3200" dirty="0"/>
              <a:t>#5. For this one person, how much error has been reduced by using the respect model? Draw it!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34CF06-FC33-B74D-9546-A6DF71ED6ABC}"/>
              </a:ext>
            </a:extLst>
          </p:cNvPr>
          <p:cNvSpPr/>
          <p:nvPr/>
        </p:nvSpPr>
        <p:spPr>
          <a:xfrm>
            <a:off x="6197465" y="1635070"/>
            <a:ext cx="216976" cy="216977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C5EB07-219C-744F-9A86-9DE0EB736897}"/>
              </a:ext>
            </a:extLst>
          </p:cNvPr>
          <p:cNvCxnSpPr/>
          <p:nvPr/>
        </p:nvCxnSpPr>
        <p:spPr>
          <a:xfrm>
            <a:off x="5815345" y="1852047"/>
            <a:ext cx="0" cy="210509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9A4997-7109-6A48-AE86-2DDF2A0A6C5A}"/>
              </a:ext>
            </a:extLst>
          </p:cNvPr>
          <p:cNvCxnSpPr/>
          <p:nvPr/>
        </p:nvCxnSpPr>
        <p:spPr>
          <a:xfrm>
            <a:off x="5652434" y="1846790"/>
            <a:ext cx="0" cy="164592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AB62D1A-2E83-544F-961D-82C0B7281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78438"/>
            <a:ext cx="752448" cy="9869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E4404D-196A-184F-A079-2F582C8FB9AA}"/>
              </a:ext>
            </a:extLst>
          </p:cNvPr>
          <p:cNvCxnSpPr/>
          <p:nvPr/>
        </p:nvCxnSpPr>
        <p:spPr>
          <a:xfrm>
            <a:off x="5655555" y="3492710"/>
            <a:ext cx="0" cy="4572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079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FAD3882-FC53-4A4C-958A-30F40C9F0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10" y="1456842"/>
            <a:ext cx="8369300" cy="518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A623F-0E6C-1D41-988F-901F1038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78" y="365126"/>
            <a:ext cx="7819696" cy="1138210"/>
          </a:xfrm>
        </p:spPr>
        <p:txBody>
          <a:bodyPr>
            <a:noAutofit/>
          </a:bodyPr>
          <a:lstStyle/>
          <a:p>
            <a:r>
              <a:rPr lang="en-US" sz="3200" dirty="0"/>
              <a:t>#6. Residual from empty model always bigger than residual from complex model?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34CF06-FC33-B74D-9546-A6DF71ED6ABC}"/>
              </a:ext>
            </a:extLst>
          </p:cNvPr>
          <p:cNvSpPr/>
          <p:nvPr/>
        </p:nvSpPr>
        <p:spPr>
          <a:xfrm>
            <a:off x="6197465" y="1635070"/>
            <a:ext cx="216976" cy="216977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C5EB07-219C-744F-9A86-9DE0EB736897}"/>
              </a:ext>
            </a:extLst>
          </p:cNvPr>
          <p:cNvCxnSpPr/>
          <p:nvPr/>
        </p:nvCxnSpPr>
        <p:spPr>
          <a:xfrm>
            <a:off x="5815345" y="1852047"/>
            <a:ext cx="0" cy="210509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9A4997-7109-6A48-AE86-2DDF2A0A6C5A}"/>
              </a:ext>
            </a:extLst>
          </p:cNvPr>
          <p:cNvCxnSpPr/>
          <p:nvPr/>
        </p:nvCxnSpPr>
        <p:spPr>
          <a:xfrm>
            <a:off x="5652434" y="1846790"/>
            <a:ext cx="0" cy="164592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BC052EA-520E-3F45-80CB-8B577F986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70" y="378438"/>
            <a:ext cx="752448" cy="9869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7114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FAD3882-FC53-4A4C-958A-30F40C9F0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10" y="1456842"/>
            <a:ext cx="8369300" cy="518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A623F-0E6C-1D41-988F-901F1038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78" y="365126"/>
            <a:ext cx="7819696" cy="1138210"/>
          </a:xfrm>
        </p:spPr>
        <p:txBody>
          <a:bodyPr>
            <a:noAutofit/>
          </a:bodyPr>
          <a:lstStyle/>
          <a:p>
            <a:r>
              <a:rPr lang="en-US" sz="3200" dirty="0"/>
              <a:t>#6. Draw a counterexample.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34CF06-FC33-B74D-9546-A6DF71ED6ABC}"/>
              </a:ext>
            </a:extLst>
          </p:cNvPr>
          <p:cNvSpPr/>
          <p:nvPr/>
        </p:nvSpPr>
        <p:spPr>
          <a:xfrm>
            <a:off x="6197465" y="1635070"/>
            <a:ext cx="216976" cy="216977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052EA-520E-3F45-80CB-8B577F986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70" y="378438"/>
            <a:ext cx="752448" cy="9869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2909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FAD3882-FC53-4A4C-958A-30F40C9F0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10" y="1456842"/>
            <a:ext cx="8369300" cy="51816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D34CF06-FC33-B74D-9546-A6DF71ED6ABC}"/>
              </a:ext>
            </a:extLst>
          </p:cNvPr>
          <p:cNvSpPr/>
          <p:nvPr/>
        </p:nvSpPr>
        <p:spPr>
          <a:xfrm>
            <a:off x="6544309" y="4725562"/>
            <a:ext cx="228600" cy="2286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C5EB07-219C-744F-9A86-9DE0EB736897}"/>
              </a:ext>
            </a:extLst>
          </p:cNvPr>
          <p:cNvCxnSpPr/>
          <p:nvPr/>
        </p:nvCxnSpPr>
        <p:spPr>
          <a:xfrm>
            <a:off x="5799579" y="3956202"/>
            <a:ext cx="0" cy="9144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9A4997-7109-6A48-AE86-2DDF2A0A6C5A}"/>
              </a:ext>
            </a:extLst>
          </p:cNvPr>
          <p:cNvCxnSpPr>
            <a:cxnSpLocks/>
          </p:cNvCxnSpPr>
          <p:nvPr/>
        </p:nvCxnSpPr>
        <p:spPr>
          <a:xfrm>
            <a:off x="5620903" y="3484179"/>
            <a:ext cx="0" cy="138642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7B74B8-A30A-DA47-B539-602AEB493B5A}"/>
              </a:ext>
            </a:extLst>
          </p:cNvPr>
          <p:cNvSpPr txBox="1">
            <a:spLocks/>
          </p:cNvSpPr>
          <p:nvPr/>
        </p:nvSpPr>
        <p:spPr>
          <a:xfrm>
            <a:off x="1103578" y="254764"/>
            <a:ext cx="8040422" cy="1138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#6. Residual from empty model always bigger than residual from complex model? </a:t>
            </a:r>
            <a:r>
              <a:rPr lang="en-US" sz="3200" dirty="0">
                <a:solidFill>
                  <a:schemeClr val="accent2"/>
                </a:solidFill>
              </a:rPr>
              <a:t>NO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266CDB-CE54-9443-BAFF-9D2ADE048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70" y="378438"/>
            <a:ext cx="752448" cy="9869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5579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623F-0E6C-1D41-988F-901F1038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619" y="378438"/>
            <a:ext cx="6919452" cy="1826647"/>
          </a:xfrm>
        </p:spPr>
        <p:txBody>
          <a:bodyPr>
            <a:noAutofit/>
          </a:bodyPr>
          <a:lstStyle/>
          <a:p>
            <a:pPr lvl="0"/>
            <a:r>
              <a:rPr lang="en-US" sz="3600" dirty="0"/>
              <a:t>#7. WAIT! Isn’t the error from the empty model always bigger than error from the complex model?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9E736C-6742-4144-B27E-5B984C0FE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137341"/>
            <a:ext cx="7826789" cy="3141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87B203-5463-D745-A338-B4FEEC398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591089"/>
            <a:ext cx="752448" cy="9869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2626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94C6E12-135E-5F4F-B310-D4329CC349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331"/>
          <a:stretch/>
        </p:blipFill>
        <p:spPr>
          <a:xfrm>
            <a:off x="628650" y="4152899"/>
            <a:ext cx="7826789" cy="21255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EE13E70-2150-A54A-BE65-1D7184A15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938" y="0"/>
            <a:ext cx="7340600" cy="41529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3127" y="2916619"/>
            <a:ext cx="6353504" cy="1236281"/>
          </a:xfrm>
          <a:solidFill>
            <a:srgbClr val="0B0B0B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10000" dirty="0">
                <a:solidFill>
                  <a:srgbClr val="FF0000"/>
                </a:solidFill>
                <a:latin typeface="Bernard MT Condensed" panose="02050806060905020404" pitchFamily="18" charset="77"/>
                <a:cs typeface="Adobe Arabic" panose="02040503050201020203" pitchFamily="18" charset="-78"/>
              </a:rPr>
              <a:t>AGGREGATED</a:t>
            </a:r>
          </a:p>
        </p:txBody>
      </p:sp>
    </p:spTree>
    <p:extLst>
      <p:ext uri="{BB962C8B-B14F-4D97-AF65-F5344CB8AC3E}">
        <p14:creationId xmlns:p14="http://schemas.microsoft.com/office/powerpoint/2010/main" val="1313300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at Two Levels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8650" y="1293863"/>
            <a:ext cx="7886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Individual data points: residuals</a:t>
            </a:r>
          </a:p>
          <a:p>
            <a:r>
              <a:rPr lang="en-US" sz="3200" b="1" dirty="0">
                <a:solidFill>
                  <a:schemeClr val="accent2"/>
                </a:solidFill>
              </a:rPr>
              <a:t>Aggregated (the whole distribution): SS</a:t>
            </a:r>
            <a:endParaRPr lang="en-US" sz="2000" b="1" i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DC3E41-3BEC-754D-94CC-505D83167787}"/>
              </a:ext>
            </a:extLst>
          </p:cNvPr>
          <p:cNvSpPr/>
          <p:nvPr/>
        </p:nvSpPr>
        <p:spPr>
          <a:xfrm>
            <a:off x="4711605" y="4206988"/>
            <a:ext cx="3800034" cy="93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 Total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C99328-CC7B-2F42-93C5-FFC6B3269F32}"/>
              </a:ext>
            </a:extLst>
          </p:cNvPr>
          <p:cNvSpPr/>
          <p:nvPr/>
        </p:nvSpPr>
        <p:spPr>
          <a:xfrm>
            <a:off x="4711606" y="3195577"/>
            <a:ext cx="1087470" cy="9307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 Model</a:t>
            </a:r>
          </a:p>
          <a:p>
            <a:pPr algn="ctr"/>
            <a:r>
              <a:rPr lang="en-US" sz="1400" dirty="0"/>
              <a:t>(explained)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E14C28-F434-9748-8DF7-74AD1F6AD045}"/>
              </a:ext>
            </a:extLst>
          </p:cNvPr>
          <p:cNvSpPr/>
          <p:nvPr/>
        </p:nvSpPr>
        <p:spPr>
          <a:xfrm>
            <a:off x="5795919" y="3195577"/>
            <a:ext cx="2719431" cy="9307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SS Error (unexplained)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FADAF-2759-B14D-AABC-77961C274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65" y="3148064"/>
            <a:ext cx="3942710" cy="24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5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7A89-CA18-1146-A726-8ECC6C27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FC792-F50B-CB4F-9FBA-5CF7E3869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887" y="4893121"/>
            <a:ext cx="3883516" cy="1439863"/>
          </a:xfrm>
          <a:prstGeom prst="rect">
            <a:avLst/>
          </a:prstGeom>
        </p:spPr>
      </p:pic>
      <p:pic>
        <p:nvPicPr>
          <p:cNvPr id="1026" name="Picture 2" descr="https://lh6.googleusercontent.com/p1OxXIUoFqMfrZTf9iIQ1sZtMIYSw-QrFNc15FB19JCbb1l6NASIlww-5MjqzmMGLCZRxxaXSYS8L7rg0wPetK7HaP8SG_iNmswyb5tCnzlBccVn6T4jFVK6ee_afag9hgqp6KKBBcE">
            <a:extLst>
              <a:ext uri="{FF2B5EF4-FFF2-40B4-BE49-F238E27FC236}">
                <a16:creationId xmlns:a16="http://schemas.microsoft.com/office/drawing/2014/main" id="{1C9CB1B5-0ADA-B043-814A-E6AACB30A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72" y="1560676"/>
            <a:ext cx="4729655" cy="260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579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at Two Levels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8650" y="1293863"/>
            <a:ext cx="7886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Individual data points: residuals</a:t>
            </a:r>
          </a:p>
          <a:p>
            <a:r>
              <a:rPr lang="en-US" sz="3200" b="1" dirty="0">
                <a:solidFill>
                  <a:schemeClr val="accent2"/>
                </a:solidFill>
              </a:rPr>
              <a:t>Aggregated (the whole distribution): SS</a:t>
            </a:r>
            <a:endParaRPr lang="en-US" sz="2000" b="1" i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DC3E41-3BEC-754D-94CC-505D83167787}"/>
              </a:ext>
            </a:extLst>
          </p:cNvPr>
          <p:cNvSpPr/>
          <p:nvPr/>
        </p:nvSpPr>
        <p:spPr>
          <a:xfrm>
            <a:off x="4711605" y="4206988"/>
            <a:ext cx="3800034" cy="93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 Total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C99328-CC7B-2F42-93C5-FFC6B3269F32}"/>
              </a:ext>
            </a:extLst>
          </p:cNvPr>
          <p:cNvSpPr/>
          <p:nvPr/>
        </p:nvSpPr>
        <p:spPr>
          <a:xfrm>
            <a:off x="4711606" y="3195577"/>
            <a:ext cx="1087470" cy="9307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 Model</a:t>
            </a:r>
          </a:p>
          <a:p>
            <a:pPr algn="ctr"/>
            <a:r>
              <a:rPr lang="en-US" sz="1400" dirty="0"/>
              <a:t>(explained)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E14C28-F434-9748-8DF7-74AD1F6AD045}"/>
              </a:ext>
            </a:extLst>
          </p:cNvPr>
          <p:cNvSpPr/>
          <p:nvPr/>
        </p:nvSpPr>
        <p:spPr>
          <a:xfrm>
            <a:off x="5795919" y="3195577"/>
            <a:ext cx="2719431" cy="9307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SS Error (unexplained)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59ECB3-7888-1045-A691-4B4D78FD1757}"/>
              </a:ext>
            </a:extLst>
          </p:cNvPr>
          <p:cNvCxnSpPr>
            <a:cxnSpLocks/>
          </p:cNvCxnSpPr>
          <p:nvPr/>
        </p:nvCxnSpPr>
        <p:spPr>
          <a:xfrm>
            <a:off x="4992222" y="2846683"/>
            <a:ext cx="0" cy="602762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4EBA99-2F6A-104A-A92B-4A24EE7F5323}"/>
              </a:ext>
            </a:extLst>
          </p:cNvPr>
          <p:cNvCxnSpPr>
            <a:cxnSpLocks/>
          </p:cNvCxnSpPr>
          <p:nvPr/>
        </p:nvCxnSpPr>
        <p:spPr>
          <a:xfrm flipH="1">
            <a:off x="8286946" y="2846683"/>
            <a:ext cx="270" cy="589315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62060E-F44F-CC47-B961-EF9A366D598C}"/>
              </a:ext>
            </a:extLst>
          </p:cNvPr>
          <p:cNvCxnSpPr>
            <a:cxnSpLocks/>
          </p:cNvCxnSpPr>
          <p:nvPr/>
        </p:nvCxnSpPr>
        <p:spPr>
          <a:xfrm flipH="1" flipV="1">
            <a:off x="7323494" y="4967007"/>
            <a:ext cx="478813" cy="891819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35FADAF-2759-B14D-AABC-77961C274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65" y="3148064"/>
            <a:ext cx="3942710" cy="244847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283C08-482B-4342-BDB0-28101986BBC0}"/>
              </a:ext>
            </a:extLst>
          </p:cNvPr>
          <p:cNvCxnSpPr/>
          <p:nvPr/>
        </p:nvCxnSpPr>
        <p:spPr>
          <a:xfrm>
            <a:off x="7914098" y="5302554"/>
            <a:ext cx="0" cy="210509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FD99DE-F890-DE4C-9182-A97D909DD135}"/>
              </a:ext>
            </a:extLst>
          </p:cNvPr>
          <p:cNvCxnSpPr/>
          <p:nvPr/>
        </p:nvCxnSpPr>
        <p:spPr>
          <a:xfrm>
            <a:off x="8287216" y="1153465"/>
            <a:ext cx="0" cy="164592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FC25D1-C479-F742-816E-E84145F99BD3}"/>
              </a:ext>
            </a:extLst>
          </p:cNvPr>
          <p:cNvCxnSpPr/>
          <p:nvPr/>
        </p:nvCxnSpPr>
        <p:spPr>
          <a:xfrm>
            <a:off x="4995343" y="2371081"/>
            <a:ext cx="0" cy="4572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71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4EEA2D-CA24-414C-A77B-2CF792BF0807}"/>
              </a:ext>
            </a:extLst>
          </p:cNvPr>
          <p:cNvSpPr/>
          <p:nvPr/>
        </p:nvSpPr>
        <p:spPr>
          <a:xfrm>
            <a:off x="4866097" y="1377853"/>
            <a:ext cx="447185" cy="4125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4550ED-2128-2D40-B353-5357C5EA1799}"/>
              </a:ext>
            </a:extLst>
          </p:cNvPr>
          <p:cNvSpPr/>
          <p:nvPr/>
        </p:nvSpPr>
        <p:spPr>
          <a:xfrm>
            <a:off x="6252784" y="144465"/>
            <a:ext cx="1614799" cy="1626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F917F0-0B02-D34C-94D6-967FF632B1B2}"/>
              </a:ext>
            </a:extLst>
          </p:cNvPr>
          <p:cNvSpPr/>
          <p:nvPr/>
        </p:nvSpPr>
        <p:spPr>
          <a:xfrm>
            <a:off x="5570922" y="4603311"/>
            <a:ext cx="2086823" cy="2086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at Two Levels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DC3E41-3BEC-754D-94CC-505D83167787}"/>
              </a:ext>
            </a:extLst>
          </p:cNvPr>
          <p:cNvSpPr/>
          <p:nvPr/>
        </p:nvSpPr>
        <p:spPr>
          <a:xfrm>
            <a:off x="4585480" y="3213760"/>
            <a:ext cx="3800034" cy="93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 Total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C99328-CC7B-2F42-93C5-FFC6B3269F32}"/>
              </a:ext>
            </a:extLst>
          </p:cNvPr>
          <p:cNvSpPr/>
          <p:nvPr/>
        </p:nvSpPr>
        <p:spPr>
          <a:xfrm>
            <a:off x="4585481" y="2202349"/>
            <a:ext cx="1087470" cy="9307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 Model</a:t>
            </a:r>
          </a:p>
          <a:p>
            <a:pPr algn="ctr"/>
            <a:r>
              <a:rPr lang="en-US" sz="1400" dirty="0"/>
              <a:t>(explained)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E14C28-F434-9748-8DF7-74AD1F6AD045}"/>
              </a:ext>
            </a:extLst>
          </p:cNvPr>
          <p:cNvSpPr/>
          <p:nvPr/>
        </p:nvSpPr>
        <p:spPr>
          <a:xfrm>
            <a:off x="5669794" y="2202349"/>
            <a:ext cx="2719431" cy="9307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SS Error (unexplained)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59ECB3-7888-1045-A691-4B4D78FD1757}"/>
              </a:ext>
            </a:extLst>
          </p:cNvPr>
          <p:cNvCxnSpPr>
            <a:cxnSpLocks/>
          </p:cNvCxnSpPr>
          <p:nvPr/>
        </p:nvCxnSpPr>
        <p:spPr>
          <a:xfrm>
            <a:off x="4866097" y="1853455"/>
            <a:ext cx="0" cy="602762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4EBA99-2F6A-104A-A92B-4A24EE7F5323}"/>
              </a:ext>
            </a:extLst>
          </p:cNvPr>
          <p:cNvCxnSpPr>
            <a:cxnSpLocks/>
          </p:cNvCxnSpPr>
          <p:nvPr/>
        </p:nvCxnSpPr>
        <p:spPr>
          <a:xfrm flipH="1">
            <a:off x="6476377" y="1853455"/>
            <a:ext cx="270" cy="589315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62060E-F44F-CC47-B961-EF9A366D598C}"/>
              </a:ext>
            </a:extLst>
          </p:cNvPr>
          <p:cNvCxnSpPr>
            <a:cxnSpLocks/>
          </p:cNvCxnSpPr>
          <p:nvPr/>
        </p:nvCxnSpPr>
        <p:spPr>
          <a:xfrm flipH="1" flipV="1">
            <a:off x="4933016" y="3957574"/>
            <a:ext cx="478813" cy="891819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35FADAF-2759-B14D-AABC-77961C274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40" y="2154836"/>
            <a:ext cx="3942710" cy="244847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283C08-482B-4342-BDB0-28101986BBC0}"/>
              </a:ext>
            </a:extLst>
          </p:cNvPr>
          <p:cNvCxnSpPr/>
          <p:nvPr/>
        </p:nvCxnSpPr>
        <p:spPr>
          <a:xfrm>
            <a:off x="5561784" y="4608871"/>
            <a:ext cx="0" cy="210509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FD99DE-F890-DE4C-9182-A97D909DD135}"/>
              </a:ext>
            </a:extLst>
          </p:cNvPr>
          <p:cNvCxnSpPr/>
          <p:nvPr/>
        </p:nvCxnSpPr>
        <p:spPr>
          <a:xfrm>
            <a:off x="6221933" y="144465"/>
            <a:ext cx="0" cy="164592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FC25D1-C479-F742-816E-E84145F99BD3}"/>
              </a:ext>
            </a:extLst>
          </p:cNvPr>
          <p:cNvCxnSpPr/>
          <p:nvPr/>
        </p:nvCxnSpPr>
        <p:spPr>
          <a:xfrm>
            <a:off x="4869218" y="1377853"/>
            <a:ext cx="0" cy="4572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B36B54-0E13-5E41-8AD0-869F7F9751EB}"/>
              </a:ext>
            </a:extLst>
          </p:cNvPr>
          <p:cNvCxnSpPr>
            <a:cxnSpLocks/>
          </p:cNvCxnSpPr>
          <p:nvPr/>
        </p:nvCxnSpPr>
        <p:spPr>
          <a:xfrm rot="5400000">
            <a:off x="5084682" y="1561785"/>
            <a:ext cx="0" cy="4572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D36C24-A349-F048-AC0D-F7C14E4664F1}"/>
              </a:ext>
            </a:extLst>
          </p:cNvPr>
          <p:cNvCxnSpPr>
            <a:cxnSpLocks/>
          </p:cNvCxnSpPr>
          <p:nvPr/>
        </p:nvCxnSpPr>
        <p:spPr>
          <a:xfrm rot="5400000">
            <a:off x="7044623" y="935887"/>
            <a:ext cx="0" cy="164592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4BD16-E29D-EC43-82C3-DFDD3BF02811}"/>
              </a:ext>
            </a:extLst>
          </p:cNvPr>
          <p:cNvCxnSpPr>
            <a:cxnSpLocks/>
          </p:cNvCxnSpPr>
          <p:nvPr/>
        </p:nvCxnSpPr>
        <p:spPr>
          <a:xfrm rot="5400000">
            <a:off x="6605196" y="5636782"/>
            <a:ext cx="0" cy="210509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465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E753EE7-3088-4342-B93E-E6F708B56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10" y="1456842"/>
            <a:ext cx="8369300" cy="51816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637414" y="365126"/>
            <a:ext cx="687793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#8. Draw a few squared residuals that go with each SS.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4E229A6-EF9F-5C42-B2BE-FF92B50CA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06" y="365126"/>
            <a:ext cx="752448" cy="9869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7893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E753EE7-3088-4342-B93E-E6F708B56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10" y="1456842"/>
            <a:ext cx="8369300" cy="51816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637414" y="365126"/>
            <a:ext cx="6877936" cy="1325563"/>
          </a:xfrm>
        </p:spPr>
        <p:txBody>
          <a:bodyPr>
            <a:normAutofit/>
          </a:bodyPr>
          <a:lstStyle/>
          <a:p>
            <a:r>
              <a:rPr lang="en-US" dirty="0"/>
              <a:t>#8. SS Total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F917F0-0B02-D34C-94D6-967FF632B1B2}"/>
              </a:ext>
            </a:extLst>
          </p:cNvPr>
          <p:cNvSpPr/>
          <p:nvPr/>
        </p:nvSpPr>
        <p:spPr>
          <a:xfrm>
            <a:off x="6364732" y="1803190"/>
            <a:ext cx="2086823" cy="2086020"/>
          </a:xfrm>
          <a:prstGeom prst="rect">
            <a:avLst/>
          </a:prstGeom>
          <a:solidFill>
            <a:schemeClr val="accent5">
              <a:lumMod val="60000"/>
              <a:lumOff val="4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283C08-482B-4342-BDB0-28101986BBC0}"/>
              </a:ext>
            </a:extLst>
          </p:cNvPr>
          <p:cNvCxnSpPr/>
          <p:nvPr/>
        </p:nvCxnSpPr>
        <p:spPr>
          <a:xfrm>
            <a:off x="6355594" y="1808750"/>
            <a:ext cx="0" cy="210509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4BD16-E29D-EC43-82C3-DFDD3BF02811}"/>
              </a:ext>
            </a:extLst>
          </p:cNvPr>
          <p:cNvCxnSpPr>
            <a:cxnSpLocks/>
          </p:cNvCxnSpPr>
          <p:nvPr/>
        </p:nvCxnSpPr>
        <p:spPr>
          <a:xfrm rot="5400000">
            <a:off x="7399006" y="2836661"/>
            <a:ext cx="0" cy="210509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551F428-A173-9041-A41F-842E5B85E7D7}"/>
              </a:ext>
            </a:extLst>
          </p:cNvPr>
          <p:cNvGrpSpPr/>
          <p:nvPr/>
        </p:nvGrpSpPr>
        <p:grpSpPr>
          <a:xfrm>
            <a:off x="6643782" y="3926550"/>
            <a:ext cx="914400" cy="914400"/>
            <a:chOff x="5754578" y="5044721"/>
            <a:chExt cx="2105098" cy="211065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F0A234-8A13-B44D-8736-35A1057DCB6B}"/>
                </a:ext>
              </a:extLst>
            </p:cNvPr>
            <p:cNvSpPr/>
            <p:nvPr/>
          </p:nvSpPr>
          <p:spPr>
            <a:xfrm>
              <a:off x="5772853" y="5044721"/>
              <a:ext cx="2086823" cy="20860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B7C9BC-4056-8D45-A233-2AD6AC87A687}"/>
                </a:ext>
              </a:extLst>
            </p:cNvPr>
            <p:cNvCxnSpPr/>
            <p:nvPr/>
          </p:nvCxnSpPr>
          <p:spPr>
            <a:xfrm>
              <a:off x="5763715" y="5050281"/>
              <a:ext cx="0" cy="210509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921157-EA8F-154B-8AA5-65C4EF62615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07127" y="6078192"/>
              <a:ext cx="0" cy="210509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84D985C-41EC-A147-837C-E430A721F8D7}"/>
              </a:ext>
            </a:extLst>
          </p:cNvPr>
          <p:cNvGrpSpPr/>
          <p:nvPr/>
        </p:nvGrpSpPr>
        <p:grpSpPr>
          <a:xfrm>
            <a:off x="3542619" y="3889210"/>
            <a:ext cx="1646984" cy="1642459"/>
            <a:chOff x="5754578" y="5044721"/>
            <a:chExt cx="2105098" cy="211065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977C39A-139D-1B49-B185-264B656ED9AE}"/>
                </a:ext>
              </a:extLst>
            </p:cNvPr>
            <p:cNvSpPr/>
            <p:nvPr/>
          </p:nvSpPr>
          <p:spPr>
            <a:xfrm>
              <a:off x="5772853" y="5044721"/>
              <a:ext cx="2086823" cy="20860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2ECB6EE-1EE3-6347-BBBE-54F790655A28}"/>
                </a:ext>
              </a:extLst>
            </p:cNvPr>
            <p:cNvCxnSpPr/>
            <p:nvPr/>
          </p:nvCxnSpPr>
          <p:spPr>
            <a:xfrm>
              <a:off x="5763715" y="5050281"/>
              <a:ext cx="0" cy="210509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2AC25D-5888-6544-A4EF-339CC44FF34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07127" y="6078192"/>
              <a:ext cx="0" cy="210509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2B2FF5-5B6D-764D-9D7B-ED109C457B0D}"/>
              </a:ext>
            </a:extLst>
          </p:cNvPr>
          <p:cNvGrpSpPr/>
          <p:nvPr/>
        </p:nvGrpSpPr>
        <p:grpSpPr>
          <a:xfrm>
            <a:off x="3325599" y="2598062"/>
            <a:ext cx="1325880" cy="1325880"/>
            <a:chOff x="5754578" y="5044721"/>
            <a:chExt cx="2105098" cy="211065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F77C814-DD29-194D-929C-BD7A6042F384}"/>
                </a:ext>
              </a:extLst>
            </p:cNvPr>
            <p:cNvSpPr/>
            <p:nvPr/>
          </p:nvSpPr>
          <p:spPr>
            <a:xfrm>
              <a:off x="5772853" y="5044721"/>
              <a:ext cx="2086823" cy="20860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BD536F2-2487-2A49-B067-D0D9290591EA}"/>
                </a:ext>
              </a:extLst>
            </p:cNvPr>
            <p:cNvCxnSpPr/>
            <p:nvPr/>
          </p:nvCxnSpPr>
          <p:spPr>
            <a:xfrm>
              <a:off x="5763715" y="5050281"/>
              <a:ext cx="0" cy="210509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10E228A-3B39-B341-BE56-23F27622D4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07127" y="6078192"/>
              <a:ext cx="0" cy="210509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0420B447-696F-1848-B421-492E9F78B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06" y="365126"/>
            <a:ext cx="752448" cy="9869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8974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E753EE7-3088-4342-B93E-E6F708B56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10" y="1456842"/>
            <a:ext cx="8369300" cy="51816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637414" y="365126"/>
            <a:ext cx="6877936" cy="1325563"/>
          </a:xfrm>
        </p:spPr>
        <p:txBody>
          <a:bodyPr>
            <a:normAutofit/>
          </a:bodyPr>
          <a:lstStyle/>
          <a:p>
            <a:r>
              <a:rPr lang="en-US" dirty="0"/>
              <a:t>#8. SS Error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0C4DBD-F20C-224F-A0B3-5E3BD7F43B57}"/>
              </a:ext>
            </a:extLst>
          </p:cNvPr>
          <p:cNvGrpSpPr>
            <a:grpSpLocks noChangeAspect="1"/>
          </p:cNvGrpSpPr>
          <p:nvPr/>
        </p:nvGrpSpPr>
        <p:grpSpPr>
          <a:xfrm>
            <a:off x="6346457" y="1803190"/>
            <a:ext cx="1728443" cy="1726819"/>
            <a:chOff x="6346457" y="1803190"/>
            <a:chExt cx="2105098" cy="211065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8F917F0-0B02-D34C-94D6-967FF632B1B2}"/>
                </a:ext>
              </a:extLst>
            </p:cNvPr>
            <p:cNvSpPr/>
            <p:nvPr/>
          </p:nvSpPr>
          <p:spPr>
            <a:xfrm>
              <a:off x="6364732" y="1803190"/>
              <a:ext cx="2086823" cy="208602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9283C08-482B-4342-BDB0-28101986BBC0}"/>
                </a:ext>
              </a:extLst>
            </p:cNvPr>
            <p:cNvCxnSpPr/>
            <p:nvPr/>
          </p:nvCxnSpPr>
          <p:spPr>
            <a:xfrm>
              <a:off x="6355594" y="1808750"/>
              <a:ext cx="0" cy="210509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54BD16-E29D-EC43-82C3-DFDD3BF028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99006" y="2836661"/>
              <a:ext cx="0" cy="210509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551F428-A173-9041-A41F-842E5B85E7D7}"/>
              </a:ext>
            </a:extLst>
          </p:cNvPr>
          <p:cNvGrpSpPr>
            <a:grpSpLocks noChangeAspect="1"/>
          </p:cNvGrpSpPr>
          <p:nvPr/>
        </p:nvGrpSpPr>
        <p:grpSpPr>
          <a:xfrm>
            <a:off x="6643781" y="3542813"/>
            <a:ext cx="1280160" cy="1280160"/>
            <a:chOff x="5754578" y="5044721"/>
            <a:chExt cx="2105098" cy="211065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F0A234-8A13-B44D-8736-35A1057DCB6B}"/>
                </a:ext>
              </a:extLst>
            </p:cNvPr>
            <p:cNvSpPr/>
            <p:nvPr/>
          </p:nvSpPr>
          <p:spPr>
            <a:xfrm>
              <a:off x="5772853" y="5044721"/>
              <a:ext cx="2086823" cy="208602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B7C9BC-4056-8D45-A233-2AD6AC87A687}"/>
                </a:ext>
              </a:extLst>
            </p:cNvPr>
            <p:cNvCxnSpPr/>
            <p:nvPr/>
          </p:nvCxnSpPr>
          <p:spPr>
            <a:xfrm>
              <a:off x="5763715" y="5050281"/>
              <a:ext cx="0" cy="210509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921157-EA8F-154B-8AA5-65C4EF62615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07127" y="6078192"/>
              <a:ext cx="0" cy="210509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84D985C-41EC-A147-837C-E430A721F8D7}"/>
              </a:ext>
            </a:extLst>
          </p:cNvPr>
          <p:cNvGrpSpPr/>
          <p:nvPr/>
        </p:nvGrpSpPr>
        <p:grpSpPr>
          <a:xfrm>
            <a:off x="3542619" y="4405722"/>
            <a:ext cx="1124712" cy="1125947"/>
            <a:chOff x="5754578" y="5044721"/>
            <a:chExt cx="2105098" cy="211065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977C39A-139D-1B49-B185-264B656ED9AE}"/>
                </a:ext>
              </a:extLst>
            </p:cNvPr>
            <p:cNvSpPr/>
            <p:nvPr/>
          </p:nvSpPr>
          <p:spPr>
            <a:xfrm>
              <a:off x="5772853" y="5044721"/>
              <a:ext cx="2086823" cy="208602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2ECB6EE-1EE3-6347-BBBE-54F790655A28}"/>
                </a:ext>
              </a:extLst>
            </p:cNvPr>
            <p:cNvCxnSpPr/>
            <p:nvPr/>
          </p:nvCxnSpPr>
          <p:spPr>
            <a:xfrm>
              <a:off x="5763715" y="5050281"/>
              <a:ext cx="0" cy="210509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2AC25D-5888-6544-A4EF-339CC44FF34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07127" y="6078192"/>
              <a:ext cx="0" cy="210509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2B2FF5-5B6D-764D-9D7B-ED109C457B0D}"/>
              </a:ext>
            </a:extLst>
          </p:cNvPr>
          <p:cNvGrpSpPr>
            <a:grpSpLocks noChangeAspect="1"/>
          </p:cNvGrpSpPr>
          <p:nvPr/>
        </p:nvGrpSpPr>
        <p:grpSpPr>
          <a:xfrm>
            <a:off x="3325599" y="2598060"/>
            <a:ext cx="1794519" cy="1794519"/>
            <a:chOff x="5754578" y="5044721"/>
            <a:chExt cx="2105098" cy="211065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F77C814-DD29-194D-929C-BD7A6042F384}"/>
                </a:ext>
              </a:extLst>
            </p:cNvPr>
            <p:cNvSpPr/>
            <p:nvPr/>
          </p:nvSpPr>
          <p:spPr>
            <a:xfrm>
              <a:off x="5772853" y="5044721"/>
              <a:ext cx="2086823" cy="208602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BD536F2-2487-2A49-B067-D0D9290591EA}"/>
                </a:ext>
              </a:extLst>
            </p:cNvPr>
            <p:cNvCxnSpPr/>
            <p:nvPr/>
          </p:nvCxnSpPr>
          <p:spPr>
            <a:xfrm>
              <a:off x="5763715" y="5050281"/>
              <a:ext cx="0" cy="210509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10E228A-3B39-B341-BE56-23F27622D4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07127" y="6078192"/>
              <a:ext cx="0" cy="210509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0420B447-696F-1848-B421-492E9F78B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06" y="365126"/>
            <a:ext cx="752448" cy="9869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DD829BC-E12C-1845-A2DF-916786C18C6D}"/>
              </a:ext>
            </a:extLst>
          </p:cNvPr>
          <p:cNvGrpSpPr/>
          <p:nvPr/>
        </p:nvGrpSpPr>
        <p:grpSpPr>
          <a:xfrm>
            <a:off x="6803802" y="3926550"/>
            <a:ext cx="914400" cy="914400"/>
            <a:chOff x="5754578" y="5044721"/>
            <a:chExt cx="2105098" cy="211065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F116715-439A-654E-9681-E7394E20FE90}"/>
                </a:ext>
              </a:extLst>
            </p:cNvPr>
            <p:cNvSpPr/>
            <p:nvPr/>
          </p:nvSpPr>
          <p:spPr>
            <a:xfrm>
              <a:off x="5772853" y="5044721"/>
              <a:ext cx="2086823" cy="208602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55C523-C786-8D45-B51D-4E430726FB94}"/>
                </a:ext>
              </a:extLst>
            </p:cNvPr>
            <p:cNvCxnSpPr/>
            <p:nvPr/>
          </p:nvCxnSpPr>
          <p:spPr>
            <a:xfrm>
              <a:off x="5763715" y="5050281"/>
              <a:ext cx="0" cy="210509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B196680-D4E1-9749-8E36-F1503A9FE2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07127" y="6078192"/>
              <a:ext cx="0" cy="210509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2A5E88D-1748-264F-9C2D-BEA3B3CB60C0}"/>
              </a:ext>
            </a:extLst>
          </p:cNvPr>
          <p:cNvGrpSpPr>
            <a:grpSpLocks noChangeAspect="1"/>
          </p:cNvGrpSpPr>
          <p:nvPr/>
        </p:nvGrpSpPr>
        <p:grpSpPr>
          <a:xfrm>
            <a:off x="6941493" y="3524107"/>
            <a:ext cx="365760" cy="365760"/>
            <a:chOff x="5754578" y="5044721"/>
            <a:chExt cx="2105098" cy="211065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CCCBE87-45F3-1844-A808-E2E0CA8969D6}"/>
                </a:ext>
              </a:extLst>
            </p:cNvPr>
            <p:cNvSpPr/>
            <p:nvPr/>
          </p:nvSpPr>
          <p:spPr>
            <a:xfrm>
              <a:off x="5772853" y="5044721"/>
              <a:ext cx="2086823" cy="208602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6802BEF-2FF4-5347-B831-BBB21444ECC4}"/>
                </a:ext>
              </a:extLst>
            </p:cNvPr>
            <p:cNvCxnSpPr/>
            <p:nvPr/>
          </p:nvCxnSpPr>
          <p:spPr>
            <a:xfrm>
              <a:off x="5763715" y="5050281"/>
              <a:ext cx="0" cy="210509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3E7B658-1995-B54E-86D4-E329C42EECF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07127" y="6078192"/>
              <a:ext cx="0" cy="210509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6288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E753EE7-3088-4342-B93E-E6F708B56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10" y="1456842"/>
            <a:ext cx="8369300" cy="51816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637414" y="365126"/>
            <a:ext cx="6877936" cy="1325563"/>
          </a:xfrm>
        </p:spPr>
        <p:txBody>
          <a:bodyPr>
            <a:normAutofit/>
          </a:bodyPr>
          <a:lstStyle/>
          <a:p>
            <a:r>
              <a:rPr lang="en-US" dirty="0"/>
              <a:t>#8. SS Model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51F428-A173-9041-A41F-842E5B85E7D7}"/>
              </a:ext>
            </a:extLst>
          </p:cNvPr>
          <p:cNvGrpSpPr>
            <a:grpSpLocks noChangeAspect="1"/>
          </p:cNvGrpSpPr>
          <p:nvPr/>
        </p:nvGrpSpPr>
        <p:grpSpPr>
          <a:xfrm>
            <a:off x="6941493" y="3501247"/>
            <a:ext cx="365760" cy="365760"/>
            <a:chOff x="5754578" y="5044721"/>
            <a:chExt cx="2105098" cy="211065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F0A234-8A13-B44D-8736-35A1057DCB6B}"/>
                </a:ext>
              </a:extLst>
            </p:cNvPr>
            <p:cNvSpPr/>
            <p:nvPr/>
          </p:nvSpPr>
          <p:spPr>
            <a:xfrm>
              <a:off x="5772853" y="5044721"/>
              <a:ext cx="2086823" cy="208602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B7C9BC-4056-8D45-A233-2AD6AC87A687}"/>
                </a:ext>
              </a:extLst>
            </p:cNvPr>
            <p:cNvCxnSpPr/>
            <p:nvPr/>
          </p:nvCxnSpPr>
          <p:spPr>
            <a:xfrm>
              <a:off x="5763715" y="5050281"/>
              <a:ext cx="0" cy="210509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921157-EA8F-154B-8AA5-65C4EF62615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07127" y="6078192"/>
              <a:ext cx="0" cy="210509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0420B447-696F-1848-B421-492E9F78B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06" y="365126"/>
            <a:ext cx="752448" cy="9869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DE1AC01-3C22-CC4B-9A57-92DA565F4A51}"/>
              </a:ext>
            </a:extLst>
          </p:cNvPr>
          <p:cNvGrpSpPr>
            <a:grpSpLocks noChangeAspect="1"/>
          </p:cNvGrpSpPr>
          <p:nvPr/>
        </p:nvGrpSpPr>
        <p:grpSpPr>
          <a:xfrm>
            <a:off x="6127061" y="3522512"/>
            <a:ext cx="365760" cy="365760"/>
            <a:chOff x="5754578" y="5044721"/>
            <a:chExt cx="2105098" cy="211065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6E86723-5E38-AE47-8288-378A358E82D2}"/>
                </a:ext>
              </a:extLst>
            </p:cNvPr>
            <p:cNvSpPr/>
            <p:nvPr/>
          </p:nvSpPr>
          <p:spPr>
            <a:xfrm>
              <a:off x="5772853" y="5044721"/>
              <a:ext cx="2086823" cy="208602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1F8791D-DDD4-4A40-9EF2-ED07B820B9E4}"/>
                </a:ext>
              </a:extLst>
            </p:cNvPr>
            <p:cNvCxnSpPr/>
            <p:nvPr/>
          </p:nvCxnSpPr>
          <p:spPr>
            <a:xfrm>
              <a:off x="5763715" y="5050281"/>
              <a:ext cx="0" cy="210509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054FFD1-9367-BF4B-8FBF-4692EA66C46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07127" y="6078192"/>
              <a:ext cx="0" cy="210509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DF547A-2F20-CE43-A742-86EB6B4590C1}"/>
              </a:ext>
            </a:extLst>
          </p:cNvPr>
          <p:cNvGrpSpPr>
            <a:grpSpLocks noChangeAspect="1"/>
          </p:cNvGrpSpPr>
          <p:nvPr/>
        </p:nvGrpSpPr>
        <p:grpSpPr>
          <a:xfrm>
            <a:off x="3578791" y="3952906"/>
            <a:ext cx="365760" cy="365760"/>
            <a:chOff x="5754578" y="5044721"/>
            <a:chExt cx="2105098" cy="211065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8C44A2F-663A-9D48-AD45-E299FB607F6E}"/>
                </a:ext>
              </a:extLst>
            </p:cNvPr>
            <p:cNvSpPr/>
            <p:nvPr/>
          </p:nvSpPr>
          <p:spPr>
            <a:xfrm>
              <a:off x="5772853" y="5044721"/>
              <a:ext cx="2086823" cy="208602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10526C-FD3C-3142-A414-7F8AE53A2F8A}"/>
                </a:ext>
              </a:extLst>
            </p:cNvPr>
            <p:cNvCxnSpPr/>
            <p:nvPr/>
          </p:nvCxnSpPr>
          <p:spPr>
            <a:xfrm>
              <a:off x="5763715" y="5050281"/>
              <a:ext cx="0" cy="210509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ADC6FD-FFBD-074E-9E18-0741A11E54C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07127" y="6078192"/>
              <a:ext cx="0" cy="210509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0D82DD7-A94C-8F41-B208-834AF37C6DF2}"/>
              </a:ext>
            </a:extLst>
          </p:cNvPr>
          <p:cNvGrpSpPr>
            <a:grpSpLocks noChangeAspect="1"/>
          </p:cNvGrpSpPr>
          <p:nvPr/>
        </p:nvGrpSpPr>
        <p:grpSpPr>
          <a:xfrm>
            <a:off x="3029357" y="3948636"/>
            <a:ext cx="365760" cy="365760"/>
            <a:chOff x="5754578" y="5044721"/>
            <a:chExt cx="2105098" cy="211065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54CA954-FEA1-7044-AFD4-381CE16839E3}"/>
                </a:ext>
              </a:extLst>
            </p:cNvPr>
            <p:cNvSpPr/>
            <p:nvPr/>
          </p:nvSpPr>
          <p:spPr>
            <a:xfrm>
              <a:off x="5772853" y="5044721"/>
              <a:ext cx="2086823" cy="208602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662C5ED-DC8D-4543-B00A-273B0CD1B9A2}"/>
                </a:ext>
              </a:extLst>
            </p:cNvPr>
            <p:cNvCxnSpPr/>
            <p:nvPr/>
          </p:nvCxnSpPr>
          <p:spPr>
            <a:xfrm>
              <a:off x="5763715" y="5050281"/>
              <a:ext cx="0" cy="210509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6EB7B6A-36F5-664E-9EE5-2E8AC07E5F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07127" y="6078192"/>
              <a:ext cx="0" cy="210509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236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39653" y="2722433"/>
            <a:ext cx="7129005" cy="206298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2"/>
                </a:solidFill>
              </a:rPr>
              <a:t>Run supernova() on both the </a:t>
            </a:r>
            <a:r>
              <a:rPr lang="en-US" sz="3200" dirty="0" err="1">
                <a:solidFill>
                  <a:schemeClr val="accent1"/>
                </a:solidFill>
              </a:rPr>
              <a:t>empty.model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chemeClr val="accent2"/>
                </a:solidFill>
              </a:rPr>
              <a:t>and the </a:t>
            </a:r>
            <a:r>
              <a:rPr lang="en-US" sz="3200" dirty="0" err="1">
                <a:solidFill>
                  <a:schemeClr val="accent1"/>
                </a:solidFill>
              </a:rPr>
              <a:t>respect.model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F997C7-EF0D-8F44-8051-ACC291064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275" y="4149756"/>
            <a:ext cx="815449" cy="6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56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FA8A96D-A153-0A4A-9554-693C663E16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154"/>
          <a:stretch/>
        </p:blipFill>
        <p:spPr>
          <a:xfrm>
            <a:off x="761839" y="3336252"/>
            <a:ext cx="7064623" cy="2175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54592F-31F3-E24A-AFB0-A974C04BAA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487"/>
          <a:stretch/>
        </p:blipFill>
        <p:spPr>
          <a:xfrm>
            <a:off x="761840" y="1387069"/>
            <a:ext cx="4953000" cy="5608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739"/>
            <a:ext cx="7886700" cy="1325563"/>
          </a:xfrm>
        </p:spPr>
        <p:txBody>
          <a:bodyPr/>
          <a:lstStyle/>
          <a:p>
            <a:r>
              <a:rPr lang="en-US" dirty="0"/>
              <a:t>Sum of Squares: Empty Model</a:t>
            </a:r>
          </a:p>
        </p:txBody>
      </p:sp>
      <p:sp>
        <p:nvSpPr>
          <p:cNvPr id="3" name="Rectangle 2"/>
          <p:cNvSpPr/>
          <p:nvPr/>
        </p:nvSpPr>
        <p:spPr>
          <a:xfrm>
            <a:off x="3995379" y="5163746"/>
            <a:ext cx="810537" cy="3477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94028" y="1660063"/>
            <a:ext cx="767444" cy="37929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B3516-A7E0-1C43-A6C2-451D63B5198B}"/>
              </a:ext>
            </a:extLst>
          </p:cNvPr>
          <p:cNvSpPr txBox="1"/>
          <p:nvPr/>
        </p:nvSpPr>
        <p:spPr>
          <a:xfrm>
            <a:off x="627528" y="5813520"/>
            <a:ext cx="6526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The rest of the course will involve getting gaining an intimate working understanding of this table.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82574A-7CBF-2D46-B644-745319BF1ECF}"/>
              </a:ext>
            </a:extLst>
          </p:cNvPr>
          <p:cNvSpPr/>
          <p:nvPr/>
        </p:nvSpPr>
        <p:spPr>
          <a:xfrm>
            <a:off x="627528" y="2689531"/>
            <a:ext cx="8113060" cy="305319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A7B1A-9A9E-7F41-810B-955CDDDAD616}"/>
              </a:ext>
            </a:extLst>
          </p:cNvPr>
          <p:cNvSpPr txBox="1"/>
          <p:nvPr/>
        </p:nvSpPr>
        <p:spPr>
          <a:xfrm>
            <a:off x="6416757" y="1044736"/>
            <a:ext cx="119566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anova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ED424-9396-B446-BE7C-7980A75184E8}"/>
              </a:ext>
            </a:extLst>
          </p:cNvPr>
          <p:cNvSpPr txBox="1"/>
          <p:nvPr/>
        </p:nvSpPr>
        <p:spPr>
          <a:xfrm>
            <a:off x="6620433" y="2782059"/>
            <a:ext cx="189491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superanova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6AD399-79AB-B945-9182-B2E7B3B84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33" y="1000974"/>
            <a:ext cx="2171700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63E2E5-4D5B-8942-97E6-ABBD598A23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647" y="2144492"/>
            <a:ext cx="26543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70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F856F6E-8EE2-A449-AD0B-D562FD08E2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040"/>
          <a:stretch/>
        </p:blipFill>
        <p:spPr>
          <a:xfrm>
            <a:off x="325465" y="4393552"/>
            <a:ext cx="6862144" cy="2086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34DC6C-FAD5-974F-A4E5-697B87712B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699"/>
          <a:stretch/>
        </p:blipFill>
        <p:spPr>
          <a:xfrm>
            <a:off x="325465" y="1647995"/>
            <a:ext cx="8174268" cy="21891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61BB228-5BE0-9940-8516-8B5F0846DCA8}"/>
              </a:ext>
            </a:extLst>
          </p:cNvPr>
          <p:cNvSpPr/>
          <p:nvPr/>
        </p:nvSpPr>
        <p:spPr>
          <a:xfrm>
            <a:off x="3533760" y="6127657"/>
            <a:ext cx="697998" cy="37781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A83DDEE-68D3-084B-8ADD-A088963AE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83" y="4339857"/>
            <a:ext cx="2654300" cy="24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Sum of Squares: Two-Group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F91DDC-6560-2C4A-97B3-1EF70A726A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465" y="1318446"/>
            <a:ext cx="2908300" cy="2286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8F0F7F0-1069-8946-9C91-5E2C2E69323D}"/>
              </a:ext>
            </a:extLst>
          </p:cNvPr>
          <p:cNvSpPr/>
          <p:nvPr/>
        </p:nvSpPr>
        <p:spPr>
          <a:xfrm>
            <a:off x="3565134" y="3458656"/>
            <a:ext cx="815480" cy="37850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53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403333" y="3126861"/>
            <a:ext cx="6041571" cy="1942140"/>
            <a:chOff x="2473779" y="3946980"/>
            <a:chExt cx="6041571" cy="1942140"/>
          </a:xfrm>
        </p:grpSpPr>
        <p:sp>
          <p:nvSpPr>
            <p:cNvPr id="3" name="Rectangle 2"/>
            <p:cNvSpPr/>
            <p:nvPr/>
          </p:nvSpPr>
          <p:spPr>
            <a:xfrm>
              <a:off x="3437164" y="4958391"/>
              <a:ext cx="5078186" cy="9307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SS Total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437164" y="3946980"/>
              <a:ext cx="1453243" cy="93072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SS Model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890407" y="3946980"/>
              <a:ext cx="3624943" cy="9307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SS Error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73779" y="5100589"/>
              <a:ext cx="8563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Empty</a:t>
              </a:r>
            </a:p>
            <a:p>
              <a:r>
                <a:rPr lang="en-US" sz="2000" b="1" dirty="0"/>
                <a:t>Model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73779" y="4088180"/>
              <a:ext cx="8563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Group</a:t>
              </a:r>
            </a:p>
            <a:p>
              <a:r>
                <a:rPr lang="en-US" sz="2000" b="1" dirty="0"/>
                <a:t>Model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44B3E2F-FAF1-B749-A55E-4B0963A96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11" y="574137"/>
            <a:ext cx="8270373" cy="20831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26B776-665D-2345-8730-900E62FB2B5C}"/>
              </a:ext>
            </a:extLst>
          </p:cNvPr>
          <p:cNvSpPr/>
          <p:nvPr/>
        </p:nvSpPr>
        <p:spPr>
          <a:xfrm>
            <a:off x="3819961" y="2278767"/>
            <a:ext cx="815480" cy="37850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A80CD-2F60-7F44-A151-34E23DBE215A}"/>
              </a:ext>
            </a:extLst>
          </p:cNvPr>
          <p:cNvSpPr/>
          <p:nvPr/>
        </p:nvSpPr>
        <p:spPr>
          <a:xfrm>
            <a:off x="3809395" y="1217201"/>
            <a:ext cx="815480" cy="37850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17EF3D-C175-5545-B7D6-547F1CB89C84}"/>
              </a:ext>
            </a:extLst>
          </p:cNvPr>
          <p:cNvSpPr/>
          <p:nvPr/>
        </p:nvSpPr>
        <p:spPr>
          <a:xfrm>
            <a:off x="3798829" y="1644190"/>
            <a:ext cx="815480" cy="37850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986AF2D-76E5-0F4A-985D-D8594E0C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7" y="5373524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Is .311 a lot of error reduced? How should we judge that amount?</a:t>
            </a:r>
          </a:p>
        </p:txBody>
      </p:sp>
    </p:spTree>
    <p:extLst>
      <p:ext uri="{BB962C8B-B14F-4D97-AF65-F5344CB8AC3E}">
        <p14:creationId xmlns:p14="http://schemas.microsoft.com/office/powerpoint/2010/main" val="193915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an Explanatory Variable to the Model (Ch. 7 Continued)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Psych 100A Spring 2019</a:t>
            </a:r>
          </a:p>
          <a:p>
            <a:r>
              <a:rPr lang="en-US" dirty="0"/>
              <a:t>Prof. Ji</a:t>
            </a:r>
            <a:r>
              <a:rPr lang="en-US" strike="sngStrike" dirty="0"/>
              <a:t>m</a:t>
            </a:r>
            <a:r>
              <a:rPr lang="en-US" dirty="0"/>
              <a:t> Son</a:t>
            </a:r>
          </a:p>
        </p:txBody>
      </p:sp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PRE: Converting Squared Error Units into Proportion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400299" y="3243889"/>
            <a:ext cx="5078186" cy="93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SS Total</a:t>
            </a:r>
          </a:p>
        </p:txBody>
      </p:sp>
      <p:sp>
        <p:nvSpPr>
          <p:cNvPr id="4" name="Rectangle 3"/>
          <p:cNvSpPr/>
          <p:nvPr/>
        </p:nvSpPr>
        <p:spPr>
          <a:xfrm>
            <a:off x="2400299" y="2232478"/>
            <a:ext cx="1453243" cy="9307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SS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3853542" y="2232478"/>
            <a:ext cx="3624943" cy="9307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SS Error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6914" y="3386087"/>
            <a:ext cx="856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Empty</a:t>
            </a:r>
          </a:p>
          <a:p>
            <a:r>
              <a:rPr lang="en-US" sz="2000" b="1" dirty="0"/>
              <a:t>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6914" y="2373678"/>
            <a:ext cx="856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Group</a:t>
            </a:r>
          </a:p>
          <a:p>
            <a:r>
              <a:rPr lang="en-US" sz="2000" b="1" dirty="0"/>
              <a:t>Model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45029" y="4591957"/>
            <a:ext cx="7078436" cy="1335314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2"/>
                </a:solidFill>
              </a:rPr>
              <a:t>How would you calculate PRE from these three Sums of Squares?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7742DF-469D-1748-BD53-5A3A1DE7E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942" y="5120768"/>
            <a:ext cx="4572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099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4C8E-DE16-B249-8808-080A5CBC1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65D11-46F5-DA4D-8900-927ED12C7A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ef4t97zH03lNVlhBm4Khx">
            <a:extLst>
              <a:ext uri="{FF2B5EF4-FFF2-40B4-BE49-F238E27FC236}">
                <a16:creationId xmlns:a16="http://schemas.microsoft.com/office/drawing/2014/main" id="{5C37DD8E-421C-B44F-9AF1-570206B38BC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04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428750" y="3069711"/>
            <a:ext cx="6041571" cy="1942140"/>
            <a:chOff x="2473779" y="3946980"/>
            <a:chExt cx="6041571" cy="1942140"/>
          </a:xfrm>
        </p:grpSpPr>
        <p:sp>
          <p:nvSpPr>
            <p:cNvPr id="3" name="Rectangle 2"/>
            <p:cNvSpPr/>
            <p:nvPr/>
          </p:nvSpPr>
          <p:spPr>
            <a:xfrm>
              <a:off x="3437164" y="4958391"/>
              <a:ext cx="5078186" cy="9307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SS Total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437164" y="3946980"/>
              <a:ext cx="1453243" cy="93072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SS Model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890407" y="3946980"/>
              <a:ext cx="3624943" cy="9307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SS Error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73779" y="5100589"/>
              <a:ext cx="8563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Empty</a:t>
              </a:r>
            </a:p>
            <a:p>
              <a:r>
                <a:rPr lang="en-US" sz="2000" b="1" dirty="0"/>
                <a:t>Model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73779" y="4088180"/>
              <a:ext cx="8563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Group</a:t>
              </a:r>
            </a:p>
            <a:p>
              <a:r>
                <a:rPr lang="en-US" sz="2000" b="1" dirty="0"/>
                <a:t>Model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1167030" y="5375731"/>
            <a:ext cx="7218153" cy="93072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2"/>
                </a:solidFill>
              </a:rPr>
              <a:t>SS Model / SS Total = .07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857E93-A6D8-934D-A104-2C088F42D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40" y="539016"/>
            <a:ext cx="8270373" cy="208313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A62EF43-B762-0D47-BB0C-BC63A6D10D8F}"/>
              </a:ext>
            </a:extLst>
          </p:cNvPr>
          <p:cNvSpPr/>
          <p:nvPr/>
        </p:nvSpPr>
        <p:spPr>
          <a:xfrm>
            <a:off x="3801112" y="2226528"/>
            <a:ext cx="849086" cy="39562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6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039A-6F5F-8E4B-9341-E6490D3C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33773-AFD7-F14F-AD0A-4A4CD95B6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Continue discussion of the two-group model</a:t>
            </a:r>
          </a:p>
          <a:p>
            <a:pPr lvl="1"/>
            <a:r>
              <a:rPr lang="en-US" dirty="0"/>
              <a:t>Partitioning scores</a:t>
            </a:r>
          </a:p>
          <a:p>
            <a:pPr lvl="1"/>
            <a:r>
              <a:rPr lang="en-US" dirty="0"/>
              <a:t>Linking to sums of squares</a:t>
            </a:r>
          </a:p>
          <a:p>
            <a:r>
              <a:rPr lang="en-US" dirty="0"/>
              <a:t>Connecting two-group model to regression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Or, we can just answer your questions.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46D4-D145-CC47-A381-D9D82EBD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2-group model for a while…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F8EDE-A6B9-AD4B-8A3F-B2E9685CA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3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ACC0-6978-E34A-A328-2931509E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vegemite_clean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D55CB-8BC2-BB44-BFEF-0334A53B4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follow along, instructions to get this data set are on the worksheet.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6454B-8130-124A-894D-FC2F24B3A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725" y="3410936"/>
            <a:ext cx="752448" cy="9869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7259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623F-0E6C-1D41-988F-901F1038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783" y="365126"/>
            <a:ext cx="6586780" cy="2300582"/>
          </a:xfrm>
        </p:spPr>
        <p:txBody>
          <a:bodyPr>
            <a:noAutofit/>
          </a:bodyPr>
          <a:lstStyle/>
          <a:p>
            <a:r>
              <a:rPr lang="en-US" sz="4000" dirty="0"/>
              <a:t>Explore Variation: Make a scatterplot to see whether </a:t>
            </a:r>
            <a:r>
              <a:rPr lang="en-US" sz="4000" dirty="0" err="1"/>
              <a:t>respect_condition</a:t>
            </a:r>
            <a:r>
              <a:rPr lang="en-US" sz="4000" dirty="0"/>
              <a:t> explains variation in </a:t>
            </a:r>
            <a:r>
              <a:rPr lang="en-US" sz="4000" dirty="0" err="1"/>
              <a:t>veg_eaten</a:t>
            </a:r>
            <a:endParaRPr lang="en-US" sz="4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A40B71-A8A0-914B-904E-A494418949C2}"/>
              </a:ext>
            </a:extLst>
          </p:cNvPr>
          <p:cNvSpPr txBox="1">
            <a:spLocks/>
          </p:cNvSpPr>
          <p:nvPr/>
        </p:nvSpPr>
        <p:spPr>
          <a:xfrm>
            <a:off x="1983783" y="3301138"/>
            <a:ext cx="5827363" cy="74391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 dirty="0" err="1">
                <a:solidFill>
                  <a:schemeClr val="accent2"/>
                </a:solidFill>
              </a:rPr>
              <a:t>veg_eaten</a:t>
            </a:r>
            <a:r>
              <a:rPr lang="en-US" sz="3600" dirty="0">
                <a:solidFill>
                  <a:schemeClr val="accent2"/>
                </a:solidFill>
              </a:rPr>
              <a:t> = respect + error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E44310-4522-4248-A5BA-F8663CFDA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98039"/>
            <a:ext cx="1215654" cy="94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8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623F-0E6C-1D41-988F-901F1038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64421" cy="905735"/>
          </a:xfrm>
        </p:spPr>
        <p:txBody>
          <a:bodyPr>
            <a:noAutofit/>
          </a:bodyPr>
          <a:lstStyle/>
          <a:p>
            <a:r>
              <a:rPr lang="en-US" sz="4000" dirty="0"/>
              <a:t>Why jitter plots come in handy…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A40B71-A8A0-914B-904E-A494418949C2}"/>
              </a:ext>
            </a:extLst>
          </p:cNvPr>
          <p:cNvSpPr txBox="1">
            <a:spLocks/>
          </p:cNvSpPr>
          <p:nvPr/>
        </p:nvSpPr>
        <p:spPr>
          <a:xfrm>
            <a:off x="1828800" y="4819972"/>
            <a:ext cx="5827363" cy="74391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 dirty="0" err="1">
                <a:solidFill>
                  <a:schemeClr val="accent2"/>
                </a:solidFill>
              </a:rPr>
              <a:t>veg_eaten</a:t>
            </a:r>
            <a:r>
              <a:rPr lang="en-US" sz="3600" dirty="0">
                <a:solidFill>
                  <a:schemeClr val="accent2"/>
                </a:solidFill>
              </a:rPr>
              <a:t> = respect + error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B8281D-ACB2-BB4C-99B7-E5B45281E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2" y="1988626"/>
            <a:ext cx="4423804" cy="27228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765DEC-6BD9-D04F-9580-E0C544B60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569" y="1988626"/>
            <a:ext cx="4423804" cy="272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23890"/>
      </p:ext>
    </p:extLst>
  </p:cSld>
  <p:clrMapOvr>
    <a:masterClrMapping/>
  </p:clrMapOvr>
</p:sld>
</file>

<file path=ppt/theme/theme1.xml><?xml version="1.0" encoding="utf-8"?>
<a:theme xmlns:a="http://schemas.openxmlformats.org/drawingml/2006/main" name="Jim 100A Theme">
  <a:themeElements>
    <a:clrScheme name="Custom 19">
      <a:dk1>
        <a:srgbClr val="5E5E5E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im 100A Theme" id="{B6BB269D-DDAD-FB4D-8CF2-0011F768D8A1}" vid="{8785C8FF-82C9-DF4C-9B84-B18BAAE2DF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Jim 100A Theme</Template>
  <TotalTime>69787</TotalTime>
  <Words>713</Words>
  <Application>Microsoft Macintosh PowerPoint</Application>
  <PresentationFormat>On-screen Show (4:3)</PresentationFormat>
  <Paragraphs>142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Bernard MT Condensed</vt:lpstr>
      <vt:lpstr>Calibri</vt:lpstr>
      <vt:lpstr>Franklin Gothic Book</vt:lpstr>
      <vt:lpstr>Franklin Gothic Medium</vt:lpstr>
      <vt:lpstr>Jim 100A Theme</vt:lpstr>
      <vt:lpstr>Getting started…</vt:lpstr>
      <vt:lpstr>PowerPoint Presentation</vt:lpstr>
      <vt:lpstr>Who am I?</vt:lpstr>
      <vt:lpstr>Adding an Explanatory Variable to the Model (Ch. 7 Continued)</vt:lpstr>
      <vt:lpstr>Today</vt:lpstr>
      <vt:lpstr>Back to the 2-group model for a while…</vt:lpstr>
      <vt:lpstr>vegemite_clean</vt:lpstr>
      <vt:lpstr>Explore Variation: Make a scatterplot to see whether respect_condition explains variation in veg_eaten</vt:lpstr>
      <vt:lpstr>Why jitter plots come in handy…</vt:lpstr>
      <vt:lpstr>Model Variation #2. Let’s draw the models onto the jitter plot.</vt:lpstr>
      <vt:lpstr>Model Variation: Let’s draw the models onto the jitter plot in R…. Using the predictions!</vt:lpstr>
      <vt:lpstr>Model Variation: empty model’s predictions        vs. respect model’s predictions</vt:lpstr>
      <vt:lpstr>#3. Just by looking, is there left over variation from the respect model?</vt:lpstr>
      <vt:lpstr>#4. What would the data look like if the respect model explained 100% of variation?</vt:lpstr>
      <vt:lpstr>#4. What would the data look like if the respect model explained 100% of variation?</vt:lpstr>
      <vt:lpstr>Now let’s draw the residuals! </vt:lpstr>
      <vt:lpstr>#5. empty model’s residuals    vs. respect model’s residuals</vt:lpstr>
      <vt:lpstr>#5. empty model’s residuals    vs. respect model’s residuals</vt:lpstr>
      <vt:lpstr>#5. empty model’s residuals    vs. respect model’s residuals</vt:lpstr>
      <vt:lpstr>#5. empty model’s residuals    vs. respect model’s residuals</vt:lpstr>
      <vt:lpstr>#5. empty model’s residuals    vs. respect model’s residuals</vt:lpstr>
      <vt:lpstr>#5. For this one person, how much error has been reduced by using the respect model? Draw it!</vt:lpstr>
      <vt:lpstr>#5. For this one person, how much error has been reduced by using the respect model? Draw it!</vt:lpstr>
      <vt:lpstr>#6. Residual from empty model always bigger than residual from complex model?</vt:lpstr>
      <vt:lpstr>#6. Draw a counterexample.</vt:lpstr>
      <vt:lpstr>PowerPoint Presentation</vt:lpstr>
      <vt:lpstr>#7. WAIT! Isn’t the error from the empty model always bigger than error from the complex model? </vt:lpstr>
      <vt:lpstr>AGGREGATED</vt:lpstr>
      <vt:lpstr>Error at Two Levels</vt:lpstr>
      <vt:lpstr>Error at Two Levels</vt:lpstr>
      <vt:lpstr>Error at Two Levels</vt:lpstr>
      <vt:lpstr>#8. Draw a few squared residuals that go with each SS.</vt:lpstr>
      <vt:lpstr>#8. SS Total</vt:lpstr>
      <vt:lpstr>#8. SS Error</vt:lpstr>
      <vt:lpstr>#8. SS Model</vt:lpstr>
      <vt:lpstr>PowerPoint Presentation</vt:lpstr>
      <vt:lpstr>Sum of Squares: Empty Model</vt:lpstr>
      <vt:lpstr>Sum of Squares: Two-Group Model</vt:lpstr>
      <vt:lpstr>Is .311 a lot of error reduced? How should we judge that amount?</vt:lpstr>
      <vt:lpstr>PRE: Converting Squared Error Units into Proportion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</dc:title>
  <dc:creator>Microsoft Office User</dc:creator>
  <cp:lastModifiedBy>James Stigler</cp:lastModifiedBy>
  <cp:revision>975</cp:revision>
  <cp:lastPrinted>2018-10-30T20:32:36Z</cp:lastPrinted>
  <dcterms:created xsi:type="dcterms:W3CDTF">2017-01-01T20:50:07Z</dcterms:created>
  <dcterms:modified xsi:type="dcterms:W3CDTF">2019-07-24T01:51:10Z</dcterms:modified>
</cp:coreProperties>
</file>