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6" r:id="rId2"/>
    <p:sldId id="305" r:id="rId3"/>
    <p:sldId id="306" r:id="rId4"/>
    <p:sldId id="307" r:id="rId5"/>
    <p:sldId id="308" r:id="rId6"/>
    <p:sldId id="309" r:id="rId7"/>
    <p:sldId id="310" r:id="rId8"/>
    <p:sldId id="363" r:id="rId9"/>
    <p:sldId id="364" r:id="rId10"/>
    <p:sldId id="365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66" r:id="rId42"/>
    <p:sldId id="357" r:id="rId43"/>
    <p:sldId id="358" r:id="rId44"/>
    <p:sldId id="359" r:id="rId45"/>
    <p:sldId id="360" r:id="rId46"/>
    <p:sldId id="361" r:id="rId47"/>
    <p:sldId id="362" r:id="rId48"/>
    <p:sldId id="303" r:id="rId49"/>
    <p:sldId id="29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2646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127.05502" units="1/cm"/>
          <inkml:channelProperty channel="Y" name="resolution" value="59.19075" units="1/cm"/>
          <inkml:channelProperty channel="T" name="resolution" value="1" units="1/dev"/>
        </inkml:channelProperties>
      </inkml:inkSource>
      <inkml:timestamp xml:id="ts0" timeString="2022-05-08T03:27:01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16722 12514 0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2A5E7-80A1-4FF1-89B0-BAD53164DDA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AAF27-DF1D-45A5-B12D-9309D782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8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153" y="1122363"/>
            <a:ext cx="9695329" cy="2387600"/>
          </a:xfrm>
        </p:spPr>
        <p:txBody>
          <a:bodyPr anchor="b"/>
          <a:lstStyle>
            <a:lvl1pPr algn="ctr">
              <a:defRPr sz="6000" b="1">
                <a:solidFill>
                  <a:schemeClr val="tx2">
                    <a:lumMod val="50000"/>
                  </a:schemeClr>
                </a:solidFill>
                <a:latin typeface="Adobe Garamond Pro" panose="02020502060506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1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1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1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5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1FBADE-3C04-44BB-B90D-46ADEB5DD5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941" y="322169"/>
            <a:ext cx="10515600" cy="1181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941" y="17542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8A62-138A-4536-A129-FE5317EF89D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Adobe Garamond Pro" panose="02020502060506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1999" cy="1594711"/>
          </a:xfrm>
        </p:spPr>
        <p:txBody>
          <a:bodyPr>
            <a:normAutofit/>
          </a:bodyPr>
          <a:lstStyle/>
          <a:p>
            <a:r>
              <a:rPr lang="en-US" dirty="0"/>
              <a:t>Real Time Systems Applications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847703"/>
            <a:ext cx="9144000" cy="350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Petri Net Analysis</a:t>
            </a:r>
          </a:p>
          <a:p>
            <a:endParaRPr lang="en-US" dirty="0"/>
          </a:p>
          <a:p>
            <a:pPr algn="l"/>
            <a:r>
              <a:rPr lang="en-US" dirty="0"/>
              <a:t>Course Coordinator: Dr. Salama A Mostafa</a:t>
            </a:r>
          </a:p>
          <a:p>
            <a:pPr algn="l"/>
            <a:r>
              <a:rPr lang="en-US" dirty="0"/>
              <a:t>Address: FSKTM, 4</a:t>
            </a:r>
            <a:r>
              <a:rPr lang="en-US" baseline="30000" dirty="0"/>
              <a:t>th</a:t>
            </a:r>
            <a:r>
              <a:rPr lang="en-US" dirty="0"/>
              <a:t> floor, Room No. 10</a:t>
            </a:r>
          </a:p>
          <a:p>
            <a:pPr algn="l"/>
            <a:r>
              <a:rPr lang="en-US" dirty="0"/>
              <a:t>Email: salama@uthm.edu.my</a:t>
            </a:r>
          </a:p>
          <a:p>
            <a:pPr algn="l"/>
            <a:r>
              <a:rPr lang="en-US" dirty="0"/>
              <a:t>Course Code: BIE 33303</a:t>
            </a:r>
          </a:p>
        </p:txBody>
      </p:sp>
    </p:spTree>
    <p:extLst>
      <p:ext uri="{BB962C8B-B14F-4D97-AF65-F5344CB8AC3E}">
        <p14:creationId xmlns:p14="http://schemas.microsoft.com/office/powerpoint/2010/main" val="177283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Petri Nets -- </a:t>
            </a:r>
            <a:r>
              <a:rPr lang="en-US" dirty="0">
                <a:latin typeface="Times New Roman" panose="02020603050405020304" pitchFamily="18" charset="0"/>
              </a:rPr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931" y="1695450"/>
            <a:ext cx="6646532" cy="450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0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2H</a:t>
            </a:r>
            <a:r>
              <a:rPr lang="en-US" altLang="en-US" baseline="-25000"/>
              <a:t>2</a:t>
            </a:r>
            <a:r>
              <a:rPr lang="en-US" altLang="en-US"/>
              <a:t> + O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2H</a:t>
            </a:r>
            <a:r>
              <a:rPr lang="en-US" altLang="en-US" baseline="-25000"/>
              <a:t>2</a:t>
            </a:r>
            <a:r>
              <a:rPr lang="en-US" altLang="en-US"/>
              <a:t>O</a:t>
            </a:r>
          </a:p>
        </p:txBody>
      </p:sp>
      <p:sp>
        <p:nvSpPr>
          <p:cNvPr id="98308" name="Oval 4"/>
          <p:cNvSpPr>
            <a:spLocks noChangeArrowheads="1"/>
          </p:cNvSpPr>
          <p:nvPr/>
        </p:nvSpPr>
        <p:spPr bwMode="auto">
          <a:xfrm>
            <a:off x="3276600" y="3200400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3276600" y="4800600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6477000" y="4038600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5029200" y="3886200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3886200" y="3581400"/>
            <a:ext cx="1143000" cy="609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 flipV="1">
            <a:off x="3886200" y="4495800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5181600" y="43434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2819401" y="3657600"/>
            <a:ext cx="479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</a:t>
            </a:r>
            <a:r>
              <a:rPr lang="en-US" altLang="en-US" baseline="-25000"/>
              <a:t>2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2819400" y="5308600"/>
            <a:ext cx="488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</a:t>
            </a:r>
            <a:r>
              <a:rPr lang="en-US" altLang="en-US" baseline="-25000"/>
              <a:t>2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6477000" y="4851400"/>
            <a:ext cx="679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</a:t>
            </a:r>
            <a:r>
              <a:rPr lang="en-US" altLang="en-US" baseline="-25000"/>
              <a:t>2</a:t>
            </a:r>
            <a:r>
              <a:rPr lang="en-US" altLang="en-US"/>
              <a:t>O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4953001" y="3429000"/>
            <a:ext cx="479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</a:t>
            </a:r>
            <a:endParaRPr lang="en-US" altLang="en-US" baseline="-25000"/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5638801" y="3962400"/>
            <a:ext cx="479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2</a:t>
            </a:r>
            <a:endParaRPr lang="en-US" altLang="en-US" baseline="-25000"/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4267201" y="3429000"/>
            <a:ext cx="479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2</a:t>
            </a:r>
            <a:endParaRPr lang="en-US" altLang="en-US" baseline="-25000"/>
          </a:p>
        </p:txBody>
      </p:sp>
      <p:sp>
        <p:nvSpPr>
          <p:cNvPr id="98321" name="Oval 17"/>
          <p:cNvSpPr>
            <a:spLocks noChangeArrowheads="1"/>
          </p:cNvSpPr>
          <p:nvPr/>
        </p:nvSpPr>
        <p:spPr bwMode="auto">
          <a:xfrm>
            <a:off x="33528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Oval 18"/>
          <p:cNvSpPr>
            <a:spLocks noChangeArrowheads="1"/>
          </p:cNvSpPr>
          <p:nvPr/>
        </p:nvSpPr>
        <p:spPr bwMode="auto">
          <a:xfrm>
            <a:off x="3581400" y="350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Oval 19"/>
          <p:cNvSpPr>
            <a:spLocks noChangeArrowheads="1"/>
          </p:cNvSpPr>
          <p:nvPr/>
        </p:nvSpPr>
        <p:spPr bwMode="auto">
          <a:xfrm>
            <a:off x="3352800" y="4953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Oval 20"/>
          <p:cNvSpPr>
            <a:spLocks noChangeArrowheads="1"/>
          </p:cNvSpPr>
          <p:nvPr/>
        </p:nvSpPr>
        <p:spPr bwMode="auto">
          <a:xfrm>
            <a:off x="3581400" y="5105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49941" y="322169"/>
            <a:ext cx="10515600" cy="1181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50000"/>
                  </a:schemeClr>
                </a:solidFill>
                <a:latin typeface="Adobe Garamond Pro" panose="020205020605060204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Petri Nets -- </a:t>
            </a:r>
            <a:r>
              <a:rPr lang="en-US" altLang="en-US" dirty="0"/>
              <a:t>Firing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08350" y="2411968"/>
            <a:ext cx="167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505200" y="2781300"/>
            <a:ext cx="7620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19500" y="2819400"/>
            <a:ext cx="381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6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2H</a:t>
            </a:r>
            <a:r>
              <a:rPr lang="en-US" altLang="en-US" baseline="-25000" dirty="0"/>
              <a:t>2</a:t>
            </a:r>
            <a:r>
              <a:rPr lang="en-US" altLang="en-US" dirty="0"/>
              <a:t> + O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2H</a:t>
            </a:r>
            <a:r>
              <a:rPr lang="en-US" altLang="en-US" baseline="-25000" dirty="0"/>
              <a:t>2</a:t>
            </a:r>
            <a:r>
              <a:rPr lang="en-US" altLang="en-US" dirty="0"/>
              <a:t>O</a:t>
            </a:r>
          </a:p>
        </p:txBody>
      </p:sp>
      <p:sp>
        <p:nvSpPr>
          <p:cNvPr id="99332" name="Oval 4"/>
          <p:cNvSpPr>
            <a:spLocks noChangeArrowheads="1"/>
          </p:cNvSpPr>
          <p:nvPr/>
        </p:nvSpPr>
        <p:spPr bwMode="auto">
          <a:xfrm>
            <a:off x="3276600" y="3200400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Oval 5"/>
          <p:cNvSpPr>
            <a:spLocks noChangeArrowheads="1"/>
          </p:cNvSpPr>
          <p:nvPr/>
        </p:nvSpPr>
        <p:spPr bwMode="auto">
          <a:xfrm>
            <a:off x="3276600" y="4800600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Oval 6"/>
          <p:cNvSpPr>
            <a:spLocks noChangeArrowheads="1"/>
          </p:cNvSpPr>
          <p:nvPr/>
        </p:nvSpPr>
        <p:spPr bwMode="auto">
          <a:xfrm>
            <a:off x="6477000" y="4038600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5029200" y="3886200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>
            <a:off x="3886200" y="3581400"/>
            <a:ext cx="1143000" cy="609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37" name="Line 9"/>
          <p:cNvSpPr>
            <a:spLocks noChangeShapeType="1"/>
          </p:cNvSpPr>
          <p:nvPr/>
        </p:nvSpPr>
        <p:spPr bwMode="auto">
          <a:xfrm flipV="1">
            <a:off x="3886200" y="4495800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5181600" y="43434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2819401" y="3657600"/>
            <a:ext cx="479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</a:t>
            </a:r>
            <a:r>
              <a:rPr lang="en-US" altLang="en-US" baseline="-25000"/>
              <a:t>2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2819400" y="5308600"/>
            <a:ext cx="488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</a:t>
            </a:r>
            <a:r>
              <a:rPr lang="en-US" altLang="en-US" baseline="-25000"/>
              <a:t>2</a:t>
            </a:r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6477000" y="4851400"/>
            <a:ext cx="679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</a:t>
            </a:r>
            <a:r>
              <a:rPr lang="en-US" altLang="en-US" baseline="-25000"/>
              <a:t>2</a:t>
            </a:r>
            <a:r>
              <a:rPr lang="en-US" altLang="en-US"/>
              <a:t>O</a:t>
            </a:r>
          </a:p>
        </p:txBody>
      </p:sp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4953001" y="3429000"/>
            <a:ext cx="479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</a:t>
            </a:r>
            <a:endParaRPr lang="en-US" altLang="en-US" baseline="-25000"/>
          </a:p>
        </p:txBody>
      </p:sp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5638801" y="3962400"/>
            <a:ext cx="479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2</a:t>
            </a:r>
            <a:endParaRPr lang="en-US" altLang="en-US" baseline="-25000"/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4267201" y="3429000"/>
            <a:ext cx="479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2</a:t>
            </a:r>
            <a:endParaRPr lang="en-US" altLang="en-US" baseline="-25000"/>
          </a:p>
        </p:txBody>
      </p:sp>
      <p:sp>
        <p:nvSpPr>
          <p:cNvPr id="99345" name="Oval 17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Oval 18"/>
          <p:cNvSpPr>
            <a:spLocks noChangeArrowheads="1"/>
          </p:cNvSpPr>
          <p:nvPr/>
        </p:nvSpPr>
        <p:spPr bwMode="auto">
          <a:xfrm>
            <a:off x="6553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7" name="Oval 19"/>
          <p:cNvSpPr>
            <a:spLocks noChangeArrowheads="1"/>
          </p:cNvSpPr>
          <p:nvPr/>
        </p:nvSpPr>
        <p:spPr bwMode="auto">
          <a:xfrm>
            <a:off x="3352800" y="4953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Petri Nets -- </a:t>
            </a:r>
            <a:r>
              <a:rPr lang="en-US" altLang="en-US" dirty="0"/>
              <a:t>Firing example cont.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5999" y="2589768"/>
            <a:ext cx="167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marking token transition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91300" y="3395756"/>
            <a:ext cx="381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527426" y="3036332"/>
            <a:ext cx="2398059" cy="42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7"/>
          <p:cNvSpPr>
            <a:spLocks noChangeArrowheads="1"/>
          </p:cNvSpPr>
          <p:nvPr/>
        </p:nvSpPr>
        <p:spPr bwMode="auto">
          <a:xfrm>
            <a:off x="6768234" y="412160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2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862013"/>
            <a:ext cx="9908523" cy="762000"/>
          </a:xfrm>
        </p:spPr>
        <p:txBody>
          <a:bodyPr/>
          <a:lstStyle/>
          <a:p>
            <a:r>
              <a:rPr lang="en-US" altLang="en-US" dirty="0"/>
              <a:t>Some definitions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/>
              <a:t>source transition</a:t>
            </a:r>
            <a:r>
              <a:rPr lang="en-US" altLang="en-US" sz="2000" dirty="0"/>
              <a:t>: no inputs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sink transition</a:t>
            </a:r>
            <a:r>
              <a:rPr lang="en-US" altLang="en-US" sz="2000" dirty="0"/>
              <a:t>: no outputs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self-loop</a:t>
            </a:r>
            <a:r>
              <a:rPr lang="en-US" altLang="en-US" sz="2000" dirty="0"/>
              <a:t>: a pair (</a:t>
            </a:r>
            <a:r>
              <a:rPr lang="en-US" altLang="en-US" sz="2000" dirty="0" err="1"/>
              <a:t>p,t</a:t>
            </a:r>
            <a:r>
              <a:rPr lang="en-US" altLang="en-US" sz="2000" dirty="0"/>
              <a:t>) </a:t>
            </a:r>
            <a:r>
              <a:rPr lang="en-US" altLang="en-US" sz="2000" dirty="0" err="1"/>
              <a:t>s.t.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(</a:t>
            </a:r>
            <a:r>
              <a:rPr lang="en-US" altLang="en-US" sz="2000" smtClean="0"/>
              <a:t>such that) p </a:t>
            </a:r>
            <a:r>
              <a:rPr lang="en-US" altLang="en-US" sz="2000" dirty="0"/>
              <a:t>is both an input and an output of t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pure PN</a:t>
            </a:r>
            <a:r>
              <a:rPr lang="en-US" altLang="en-US" sz="2000" dirty="0"/>
              <a:t>: no self-loops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ordinary PN</a:t>
            </a:r>
            <a:r>
              <a:rPr lang="en-US" altLang="en-US" sz="2000" dirty="0"/>
              <a:t>: all arc weights are 1’s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infinite capacity net</a:t>
            </a:r>
            <a:r>
              <a:rPr lang="en-US" altLang="en-US" sz="2000" dirty="0"/>
              <a:t>: places can accommodate an unlimited number of tokens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finite capacity net</a:t>
            </a:r>
            <a:r>
              <a:rPr lang="en-US" altLang="en-US" sz="2000" dirty="0"/>
              <a:t>: each place p has a maximum capacity K(p)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strict transition rule</a:t>
            </a:r>
            <a:r>
              <a:rPr lang="en-US" altLang="en-US" sz="2000" dirty="0"/>
              <a:t>: after firing, each output place can’t have more than K(p) tokens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Theorem</a:t>
            </a:r>
            <a:r>
              <a:rPr lang="en-US" altLang="en-US" sz="2000" dirty="0"/>
              <a:t>: every pure finite-capacity net can be transformed into an equivalent infinite-capacity net</a:t>
            </a:r>
          </a:p>
        </p:txBody>
      </p:sp>
    </p:spTree>
    <p:extLst>
      <p:ext uri="{BB962C8B-B14F-4D97-AF65-F5344CB8AC3E}">
        <p14:creationId xmlns:p14="http://schemas.microsoft.com/office/powerpoint/2010/main" val="303014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70305" y="369332"/>
            <a:ext cx="9632189" cy="762000"/>
          </a:xfrm>
        </p:spPr>
        <p:txBody>
          <a:bodyPr/>
          <a:lstStyle/>
          <a:p>
            <a:r>
              <a:rPr lang="en-US" altLang="en-US" dirty="0"/>
              <a:t>Modeling Finite State Machines (FSMs)</a:t>
            </a:r>
          </a:p>
        </p:txBody>
      </p:sp>
      <p:sp>
        <p:nvSpPr>
          <p:cNvPr id="101379" name="Oval 3"/>
          <p:cNvSpPr>
            <a:spLocks noChangeArrowheads="1"/>
          </p:cNvSpPr>
          <p:nvPr/>
        </p:nvSpPr>
        <p:spPr bwMode="auto">
          <a:xfrm>
            <a:off x="3518065" y="3453740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4813465" y="2386940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6718465" y="2386940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101382" name="Oval 6"/>
          <p:cNvSpPr>
            <a:spLocks noChangeArrowheads="1"/>
          </p:cNvSpPr>
          <p:nvPr/>
        </p:nvSpPr>
        <p:spPr bwMode="auto">
          <a:xfrm>
            <a:off x="6718465" y="4368140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01383" name="Oval 7"/>
          <p:cNvSpPr>
            <a:spLocks noChangeArrowheads="1"/>
          </p:cNvSpPr>
          <p:nvPr/>
        </p:nvSpPr>
        <p:spPr bwMode="auto">
          <a:xfrm>
            <a:off x="4813465" y="4368140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 flipV="1">
            <a:off x="4051465" y="284414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>
            <a:off x="5423065" y="269174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>
            <a:off x="5118265" y="299654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87" name="Line 11"/>
          <p:cNvSpPr>
            <a:spLocks noChangeShapeType="1"/>
          </p:cNvSpPr>
          <p:nvPr/>
        </p:nvSpPr>
        <p:spPr bwMode="auto">
          <a:xfrm flipV="1">
            <a:off x="5346865" y="2920340"/>
            <a:ext cx="15240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>
            <a:off x="7023265" y="299654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>
            <a:off x="5423065" y="467294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>
            <a:off x="4051465" y="398714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91" name="Freeform 15"/>
          <p:cNvSpPr>
            <a:spLocks/>
          </p:cNvSpPr>
          <p:nvPr/>
        </p:nvSpPr>
        <p:spPr bwMode="auto">
          <a:xfrm>
            <a:off x="3505365" y="3987140"/>
            <a:ext cx="3441700" cy="1625600"/>
          </a:xfrm>
          <a:custGeom>
            <a:avLst/>
            <a:gdLst>
              <a:gd name="T0" fmla="*/ 2168 w 2168"/>
              <a:gd name="T1" fmla="*/ 624 h 1024"/>
              <a:gd name="T2" fmla="*/ 1832 w 2168"/>
              <a:gd name="T3" fmla="*/ 912 h 1024"/>
              <a:gd name="T4" fmla="*/ 728 w 2168"/>
              <a:gd name="T5" fmla="*/ 960 h 1024"/>
              <a:gd name="T6" fmla="*/ 104 w 2168"/>
              <a:gd name="T7" fmla="*/ 528 h 1024"/>
              <a:gd name="T8" fmla="*/ 104 w 2168"/>
              <a:gd name="T9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8" h="1024">
                <a:moveTo>
                  <a:pt x="2168" y="624"/>
                </a:moveTo>
                <a:cubicBezTo>
                  <a:pt x="2120" y="740"/>
                  <a:pt x="2072" y="856"/>
                  <a:pt x="1832" y="912"/>
                </a:cubicBezTo>
                <a:cubicBezTo>
                  <a:pt x="1592" y="968"/>
                  <a:pt x="1016" y="1024"/>
                  <a:pt x="728" y="960"/>
                </a:cubicBezTo>
                <a:cubicBezTo>
                  <a:pt x="440" y="896"/>
                  <a:pt x="208" y="688"/>
                  <a:pt x="104" y="528"/>
                </a:cubicBezTo>
                <a:cubicBezTo>
                  <a:pt x="0" y="368"/>
                  <a:pt x="52" y="184"/>
                  <a:pt x="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92" name="Freeform 16"/>
          <p:cNvSpPr>
            <a:spLocks/>
          </p:cNvSpPr>
          <p:nvPr/>
        </p:nvSpPr>
        <p:spPr bwMode="auto">
          <a:xfrm flipV="1">
            <a:off x="3518065" y="1853540"/>
            <a:ext cx="3289300" cy="1625600"/>
          </a:xfrm>
          <a:custGeom>
            <a:avLst/>
            <a:gdLst>
              <a:gd name="T0" fmla="*/ 2168 w 2168"/>
              <a:gd name="T1" fmla="*/ 624 h 1024"/>
              <a:gd name="T2" fmla="*/ 1832 w 2168"/>
              <a:gd name="T3" fmla="*/ 912 h 1024"/>
              <a:gd name="T4" fmla="*/ 728 w 2168"/>
              <a:gd name="T5" fmla="*/ 960 h 1024"/>
              <a:gd name="T6" fmla="*/ 104 w 2168"/>
              <a:gd name="T7" fmla="*/ 528 h 1024"/>
              <a:gd name="T8" fmla="*/ 104 w 2168"/>
              <a:gd name="T9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8" h="1024">
                <a:moveTo>
                  <a:pt x="2168" y="624"/>
                </a:moveTo>
                <a:cubicBezTo>
                  <a:pt x="2120" y="740"/>
                  <a:pt x="2072" y="856"/>
                  <a:pt x="1832" y="912"/>
                </a:cubicBezTo>
                <a:cubicBezTo>
                  <a:pt x="1592" y="968"/>
                  <a:pt x="1016" y="1024"/>
                  <a:pt x="728" y="960"/>
                </a:cubicBezTo>
                <a:cubicBezTo>
                  <a:pt x="440" y="896"/>
                  <a:pt x="208" y="688"/>
                  <a:pt x="104" y="528"/>
                </a:cubicBezTo>
                <a:cubicBezTo>
                  <a:pt x="0" y="368"/>
                  <a:pt x="52" y="184"/>
                  <a:pt x="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4111790" y="285049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1394" name="Text Box 18"/>
          <p:cNvSpPr txBox="1">
            <a:spLocks noChangeArrowheads="1"/>
          </p:cNvSpPr>
          <p:nvPr/>
        </p:nvSpPr>
        <p:spPr bwMode="auto">
          <a:xfrm>
            <a:off x="5804065" y="231074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5118266" y="1548740"/>
            <a:ext cx="16552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vend 15¢ candy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4127665" y="421574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5118265" y="337754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6032665" y="360614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5880265" y="467294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7023265" y="330134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4965866" y="5511140"/>
            <a:ext cx="16552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vend 20¢ candy</a:t>
            </a:r>
          </a:p>
        </p:txBody>
      </p:sp>
      <p:sp>
        <p:nvSpPr>
          <p:cNvPr id="101402" name="Line 26"/>
          <p:cNvSpPr>
            <a:spLocks noChangeShapeType="1"/>
          </p:cNvSpPr>
          <p:nvPr/>
        </p:nvSpPr>
        <p:spPr bwMode="auto">
          <a:xfrm flipV="1">
            <a:off x="2832265" y="383474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3654590" y="353629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4949990" y="254569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132348" y="1807026"/>
            <a:ext cx="28904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An FSM is </a:t>
            </a:r>
            <a:r>
              <a:rPr lang="en-US" sz="2000" dirty="0"/>
              <a:t>a machine that can be in a specific state from a finite set of possible states at any point in time. </a:t>
            </a: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09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3351810" y="3406239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0359" name="Oval 7"/>
          <p:cNvSpPr>
            <a:spLocks noChangeArrowheads="1"/>
          </p:cNvSpPr>
          <p:nvPr/>
        </p:nvSpPr>
        <p:spPr bwMode="auto">
          <a:xfrm>
            <a:off x="4647210" y="2339439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0360" name="Oval 8"/>
          <p:cNvSpPr>
            <a:spLocks noChangeArrowheads="1"/>
          </p:cNvSpPr>
          <p:nvPr/>
        </p:nvSpPr>
        <p:spPr bwMode="auto">
          <a:xfrm>
            <a:off x="6552210" y="2339439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0361" name="Oval 9"/>
          <p:cNvSpPr>
            <a:spLocks noChangeArrowheads="1"/>
          </p:cNvSpPr>
          <p:nvPr/>
        </p:nvSpPr>
        <p:spPr bwMode="auto">
          <a:xfrm>
            <a:off x="6552210" y="4320639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0362" name="Oval 10"/>
          <p:cNvSpPr>
            <a:spLocks noChangeArrowheads="1"/>
          </p:cNvSpPr>
          <p:nvPr/>
        </p:nvSpPr>
        <p:spPr bwMode="auto">
          <a:xfrm>
            <a:off x="4647210" y="4320639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 flipV="1">
            <a:off x="3885210" y="2796639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>
            <a:off x="5256810" y="264423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4952010" y="2949039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 flipV="1">
            <a:off x="5180610" y="2872839"/>
            <a:ext cx="15240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>
            <a:off x="6857010" y="2949039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>
            <a:off x="5256810" y="462543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>
            <a:off x="3885210" y="3939639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70" name="Freeform 18"/>
          <p:cNvSpPr>
            <a:spLocks/>
          </p:cNvSpPr>
          <p:nvPr/>
        </p:nvSpPr>
        <p:spPr bwMode="auto">
          <a:xfrm>
            <a:off x="3339110" y="3939639"/>
            <a:ext cx="3441700" cy="1625600"/>
          </a:xfrm>
          <a:custGeom>
            <a:avLst/>
            <a:gdLst>
              <a:gd name="T0" fmla="*/ 2168 w 2168"/>
              <a:gd name="T1" fmla="*/ 624 h 1024"/>
              <a:gd name="T2" fmla="*/ 1832 w 2168"/>
              <a:gd name="T3" fmla="*/ 912 h 1024"/>
              <a:gd name="T4" fmla="*/ 728 w 2168"/>
              <a:gd name="T5" fmla="*/ 960 h 1024"/>
              <a:gd name="T6" fmla="*/ 104 w 2168"/>
              <a:gd name="T7" fmla="*/ 528 h 1024"/>
              <a:gd name="T8" fmla="*/ 104 w 2168"/>
              <a:gd name="T9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8" h="1024">
                <a:moveTo>
                  <a:pt x="2168" y="624"/>
                </a:moveTo>
                <a:cubicBezTo>
                  <a:pt x="2120" y="740"/>
                  <a:pt x="2072" y="856"/>
                  <a:pt x="1832" y="912"/>
                </a:cubicBezTo>
                <a:cubicBezTo>
                  <a:pt x="1592" y="968"/>
                  <a:pt x="1016" y="1024"/>
                  <a:pt x="728" y="960"/>
                </a:cubicBezTo>
                <a:cubicBezTo>
                  <a:pt x="440" y="896"/>
                  <a:pt x="208" y="688"/>
                  <a:pt x="104" y="528"/>
                </a:cubicBezTo>
                <a:cubicBezTo>
                  <a:pt x="0" y="368"/>
                  <a:pt x="52" y="184"/>
                  <a:pt x="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71" name="Freeform 19"/>
          <p:cNvSpPr>
            <a:spLocks/>
          </p:cNvSpPr>
          <p:nvPr/>
        </p:nvSpPr>
        <p:spPr bwMode="auto">
          <a:xfrm flipV="1">
            <a:off x="3351810" y="1806039"/>
            <a:ext cx="3289300" cy="1625600"/>
          </a:xfrm>
          <a:custGeom>
            <a:avLst/>
            <a:gdLst>
              <a:gd name="T0" fmla="*/ 2168 w 2168"/>
              <a:gd name="T1" fmla="*/ 624 h 1024"/>
              <a:gd name="T2" fmla="*/ 1832 w 2168"/>
              <a:gd name="T3" fmla="*/ 912 h 1024"/>
              <a:gd name="T4" fmla="*/ 728 w 2168"/>
              <a:gd name="T5" fmla="*/ 960 h 1024"/>
              <a:gd name="T6" fmla="*/ 104 w 2168"/>
              <a:gd name="T7" fmla="*/ 528 h 1024"/>
              <a:gd name="T8" fmla="*/ 104 w 2168"/>
              <a:gd name="T9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8" h="1024">
                <a:moveTo>
                  <a:pt x="2168" y="624"/>
                </a:moveTo>
                <a:cubicBezTo>
                  <a:pt x="2120" y="740"/>
                  <a:pt x="2072" y="856"/>
                  <a:pt x="1832" y="912"/>
                </a:cubicBezTo>
                <a:cubicBezTo>
                  <a:pt x="1592" y="968"/>
                  <a:pt x="1016" y="1024"/>
                  <a:pt x="728" y="960"/>
                </a:cubicBezTo>
                <a:cubicBezTo>
                  <a:pt x="440" y="896"/>
                  <a:pt x="208" y="688"/>
                  <a:pt x="104" y="528"/>
                </a:cubicBezTo>
                <a:cubicBezTo>
                  <a:pt x="0" y="368"/>
                  <a:pt x="52" y="184"/>
                  <a:pt x="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3961410" y="2263239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5790210" y="2110839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5409211" y="1425039"/>
            <a:ext cx="16552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vend 15¢ candy</a:t>
            </a:r>
          </a:p>
        </p:txBody>
      </p: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3961410" y="4625439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5180610" y="3253839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5714010" y="3939639"/>
            <a:ext cx="454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5637810" y="4777839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7085610" y="3177639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5180611" y="5844639"/>
            <a:ext cx="16552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vend 20¢ candy</a:t>
            </a:r>
          </a:p>
        </p:txBody>
      </p:sp>
      <p:sp>
        <p:nvSpPr>
          <p:cNvPr id="100386" name="Rectangle 34"/>
          <p:cNvSpPr>
            <a:spLocks noChangeArrowheads="1"/>
          </p:cNvSpPr>
          <p:nvPr/>
        </p:nvSpPr>
        <p:spPr bwMode="auto">
          <a:xfrm rot="19421886">
            <a:off x="4113810" y="2644239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 rot="2226998">
            <a:off x="4190010" y="3787239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5714010" y="2187039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 rot="18944970">
            <a:off x="5866410" y="3253839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5561610" y="4168239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1" name="Rectangle 39"/>
          <p:cNvSpPr>
            <a:spLocks noChangeArrowheads="1"/>
          </p:cNvSpPr>
          <p:nvPr/>
        </p:nvSpPr>
        <p:spPr bwMode="auto">
          <a:xfrm rot="16200000">
            <a:off x="6780810" y="3177639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 rot="16200000">
            <a:off x="4952010" y="3253839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3" name="Oval 41"/>
          <p:cNvSpPr>
            <a:spLocks noChangeArrowheads="1"/>
          </p:cNvSpPr>
          <p:nvPr/>
        </p:nvSpPr>
        <p:spPr bwMode="auto">
          <a:xfrm>
            <a:off x="3580410" y="363483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4" name="Rectangle 42"/>
          <p:cNvSpPr>
            <a:spLocks noChangeArrowheads="1"/>
          </p:cNvSpPr>
          <p:nvPr/>
        </p:nvSpPr>
        <p:spPr bwMode="auto">
          <a:xfrm>
            <a:off x="5028210" y="5158839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5" name="Rectangle 43"/>
          <p:cNvSpPr>
            <a:spLocks noChangeArrowheads="1"/>
          </p:cNvSpPr>
          <p:nvPr/>
        </p:nvSpPr>
        <p:spPr bwMode="auto">
          <a:xfrm>
            <a:off x="5256810" y="1425039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Modeling FSMs cont.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225" y="1877811"/>
            <a:ext cx="23568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Each transition of the FSM has exactly one input and one output</a:t>
            </a:r>
          </a:p>
        </p:txBody>
      </p:sp>
    </p:spTree>
    <p:extLst>
      <p:ext uri="{BB962C8B-B14F-4D97-AF65-F5344CB8AC3E}">
        <p14:creationId xmlns:p14="http://schemas.microsoft.com/office/powerpoint/2010/main" val="426896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60" name="Oval 36"/>
          <p:cNvSpPr>
            <a:spLocks noChangeArrowheads="1"/>
          </p:cNvSpPr>
          <p:nvPr/>
        </p:nvSpPr>
        <p:spPr bwMode="auto">
          <a:xfrm>
            <a:off x="2750127" y="2534392"/>
            <a:ext cx="2547938" cy="2590800"/>
          </a:xfrm>
          <a:prstGeom prst="ellipse">
            <a:avLst/>
          </a:prstGeom>
          <a:solidFill>
            <a:srgbClr val="FF99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7" name="Oval 3"/>
          <p:cNvSpPr>
            <a:spLocks noChangeArrowheads="1"/>
          </p:cNvSpPr>
          <p:nvPr/>
        </p:nvSpPr>
        <p:spPr bwMode="auto">
          <a:xfrm>
            <a:off x="3969327" y="3524992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3428" name="Oval 4"/>
          <p:cNvSpPr>
            <a:spLocks noChangeArrowheads="1"/>
          </p:cNvSpPr>
          <p:nvPr/>
        </p:nvSpPr>
        <p:spPr bwMode="auto">
          <a:xfrm>
            <a:off x="5264727" y="2458192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3429" name="Oval 5"/>
          <p:cNvSpPr>
            <a:spLocks noChangeArrowheads="1"/>
          </p:cNvSpPr>
          <p:nvPr/>
        </p:nvSpPr>
        <p:spPr bwMode="auto">
          <a:xfrm>
            <a:off x="7169727" y="2458192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3430" name="Oval 6"/>
          <p:cNvSpPr>
            <a:spLocks noChangeArrowheads="1"/>
          </p:cNvSpPr>
          <p:nvPr/>
        </p:nvSpPr>
        <p:spPr bwMode="auto">
          <a:xfrm>
            <a:off x="7169727" y="4439392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3431" name="Oval 7"/>
          <p:cNvSpPr>
            <a:spLocks noChangeArrowheads="1"/>
          </p:cNvSpPr>
          <p:nvPr/>
        </p:nvSpPr>
        <p:spPr bwMode="auto">
          <a:xfrm>
            <a:off x="5264727" y="4439392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 flipV="1">
            <a:off x="4502727" y="2915392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874327" y="2762992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5569527" y="3067792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 flipV="1">
            <a:off x="5798127" y="2991592"/>
            <a:ext cx="15240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>
            <a:off x="7474527" y="3067792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5874327" y="4744192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38" name="Line 14"/>
          <p:cNvSpPr>
            <a:spLocks noChangeShapeType="1"/>
          </p:cNvSpPr>
          <p:nvPr/>
        </p:nvSpPr>
        <p:spPr bwMode="auto">
          <a:xfrm>
            <a:off x="4502727" y="4058392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39" name="Freeform 15"/>
          <p:cNvSpPr>
            <a:spLocks/>
          </p:cNvSpPr>
          <p:nvPr/>
        </p:nvSpPr>
        <p:spPr bwMode="auto">
          <a:xfrm>
            <a:off x="3956627" y="4058392"/>
            <a:ext cx="3441700" cy="1625600"/>
          </a:xfrm>
          <a:custGeom>
            <a:avLst/>
            <a:gdLst>
              <a:gd name="T0" fmla="*/ 2168 w 2168"/>
              <a:gd name="T1" fmla="*/ 624 h 1024"/>
              <a:gd name="T2" fmla="*/ 1832 w 2168"/>
              <a:gd name="T3" fmla="*/ 912 h 1024"/>
              <a:gd name="T4" fmla="*/ 728 w 2168"/>
              <a:gd name="T5" fmla="*/ 960 h 1024"/>
              <a:gd name="T6" fmla="*/ 104 w 2168"/>
              <a:gd name="T7" fmla="*/ 528 h 1024"/>
              <a:gd name="T8" fmla="*/ 104 w 2168"/>
              <a:gd name="T9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8" h="1024">
                <a:moveTo>
                  <a:pt x="2168" y="624"/>
                </a:moveTo>
                <a:cubicBezTo>
                  <a:pt x="2120" y="740"/>
                  <a:pt x="2072" y="856"/>
                  <a:pt x="1832" y="912"/>
                </a:cubicBezTo>
                <a:cubicBezTo>
                  <a:pt x="1592" y="968"/>
                  <a:pt x="1016" y="1024"/>
                  <a:pt x="728" y="960"/>
                </a:cubicBezTo>
                <a:cubicBezTo>
                  <a:pt x="440" y="896"/>
                  <a:pt x="208" y="688"/>
                  <a:pt x="104" y="528"/>
                </a:cubicBezTo>
                <a:cubicBezTo>
                  <a:pt x="0" y="368"/>
                  <a:pt x="52" y="184"/>
                  <a:pt x="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40" name="Freeform 16"/>
          <p:cNvSpPr>
            <a:spLocks/>
          </p:cNvSpPr>
          <p:nvPr/>
        </p:nvSpPr>
        <p:spPr bwMode="auto">
          <a:xfrm flipV="1">
            <a:off x="3969327" y="1924792"/>
            <a:ext cx="3289300" cy="1625600"/>
          </a:xfrm>
          <a:custGeom>
            <a:avLst/>
            <a:gdLst>
              <a:gd name="T0" fmla="*/ 2168 w 2168"/>
              <a:gd name="T1" fmla="*/ 624 h 1024"/>
              <a:gd name="T2" fmla="*/ 1832 w 2168"/>
              <a:gd name="T3" fmla="*/ 912 h 1024"/>
              <a:gd name="T4" fmla="*/ 728 w 2168"/>
              <a:gd name="T5" fmla="*/ 960 h 1024"/>
              <a:gd name="T6" fmla="*/ 104 w 2168"/>
              <a:gd name="T7" fmla="*/ 528 h 1024"/>
              <a:gd name="T8" fmla="*/ 104 w 2168"/>
              <a:gd name="T9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8" h="1024">
                <a:moveTo>
                  <a:pt x="2168" y="624"/>
                </a:moveTo>
                <a:cubicBezTo>
                  <a:pt x="2120" y="740"/>
                  <a:pt x="2072" y="856"/>
                  <a:pt x="1832" y="912"/>
                </a:cubicBezTo>
                <a:cubicBezTo>
                  <a:pt x="1592" y="968"/>
                  <a:pt x="1016" y="1024"/>
                  <a:pt x="728" y="960"/>
                </a:cubicBezTo>
                <a:cubicBezTo>
                  <a:pt x="440" y="896"/>
                  <a:pt x="208" y="688"/>
                  <a:pt x="104" y="528"/>
                </a:cubicBezTo>
                <a:cubicBezTo>
                  <a:pt x="0" y="368"/>
                  <a:pt x="52" y="184"/>
                  <a:pt x="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4578927" y="2381992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3442" name="Text Box 18"/>
          <p:cNvSpPr txBox="1">
            <a:spLocks noChangeArrowheads="1"/>
          </p:cNvSpPr>
          <p:nvPr/>
        </p:nvSpPr>
        <p:spPr bwMode="auto">
          <a:xfrm>
            <a:off x="6407727" y="2229592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103443" name="Text Box 19"/>
          <p:cNvSpPr txBox="1">
            <a:spLocks noChangeArrowheads="1"/>
          </p:cNvSpPr>
          <p:nvPr/>
        </p:nvSpPr>
        <p:spPr bwMode="auto">
          <a:xfrm>
            <a:off x="5112327" y="1467592"/>
            <a:ext cx="645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vend</a:t>
            </a:r>
          </a:p>
        </p:txBody>
      </p:sp>
      <p:sp>
        <p:nvSpPr>
          <p:cNvPr id="103444" name="Text Box 20"/>
          <p:cNvSpPr txBox="1">
            <a:spLocks noChangeArrowheads="1"/>
          </p:cNvSpPr>
          <p:nvPr/>
        </p:nvSpPr>
        <p:spPr bwMode="auto">
          <a:xfrm>
            <a:off x="4578927" y="4744192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103445" name="Text Box 21"/>
          <p:cNvSpPr txBox="1">
            <a:spLocks noChangeArrowheads="1"/>
          </p:cNvSpPr>
          <p:nvPr/>
        </p:nvSpPr>
        <p:spPr bwMode="auto">
          <a:xfrm>
            <a:off x="5798127" y="3372592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3446" name="Text Box 22"/>
          <p:cNvSpPr txBox="1">
            <a:spLocks noChangeArrowheads="1"/>
          </p:cNvSpPr>
          <p:nvPr/>
        </p:nvSpPr>
        <p:spPr bwMode="auto">
          <a:xfrm>
            <a:off x="6483927" y="4058392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3447" name="Text Box 23"/>
          <p:cNvSpPr txBox="1">
            <a:spLocks noChangeArrowheads="1"/>
          </p:cNvSpPr>
          <p:nvPr/>
        </p:nvSpPr>
        <p:spPr bwMode="auto">
          <a:xfrm>
            <a:off x="6255327" y="4896592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7703127" y="3296392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3449" name="Text Box 25"/>
          <p:cNvSpPr txBox="1">
            <a:spLocks noChangeArrowheads="1"/>
          </p:cNvSpPr>
          <p:nvPr/>
        </p:nvSpPr>
        <p:spPr bwMode="auto">
          <a:xfrm>
            <a:off x="5798127" y="5963392"/>
            <a:ext cx="645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vend</a:t>
            </a:r>
          </a:p>
        </p:txBody>
      </p:sp>
      <p:sp>
        <p:nvSpPr>
          <p:cNvPr id="103450" name="Rectangle 26"/>
          <p:cNvSpPr>
            <a:spLocks noChangeArrowheads="1"/>
          </p:cNvSpPr>
          <p:nvPr/>
        </p:nvSpPr>
        <p:spPr bwMode="auto">
          <a:xfrm rot="19421886">
            <a:off x="4731327" y="2762992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51" name="Rectangle 27"/>
          <p:cNvSpPr>
            <a:spLocks noChangeArrowheads="1"/>
          </p:cNvSpPr>
          <p:nvPr/>
        </p:nvSpPr>
        <p:spPr bwMode="auto">
          <a:xfrm rot="2226998">
            <a:off x="4807527" y="3905992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52" name="Rectangle 28"/>
          <p:cNvSpPr>
            <a:spLocks noChangeArrowheads="1"/>
          </p:cNvSpPr>
          <p:nvPr/>
        </p:nvSpPr>
        <p:spPr bwMode="auto">
          <a:xfrm>
            <a:off x="6331527" y="2305792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53" name="Rectangle 29"/>
          <p:cNvSpPr>
            <a:spLocks noChangeArrowheads="1"/>
          </p:cNvSpPr>
          <p:nvPr/>
        </p:nvSpPr>
        <p:spPr bwMode="auto">
          <a:xfrm rot="18944970">
            <a:off x="6483927" y="3372592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54" name="Rectangle 30"/>
          <p:cNvSpPr>
            <a:spLocks noChangeArrowheads="1"/>
          </p:cNvSpPr>
          <p:nvPr/>
        </p:nvSpPr>
        <p:spPr bwMode="auto">
          <a:xfrm>
            <a:off x="6179127" y="4286992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55" name="Rectangle 31"/>
          <p:cNvSpPr>
            <a:spLocks noChangeArrowheads="1"/>
          </p:cNvSpPr>
          <p:nvPr/>
        </p:nvSpPr>
        <p:spPr bwMode="auto">
          <a:xfrm rot="16200000">
            <a:off x="7398327" y="3296392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56" name="Rectangle 32"/>
          <p:cNvSpPr>
            <a:spLocks noChangeArrowheads="1"/>
          </p:cNvSpPr>
          <p:nvPr/>
        </p:nvSpPr>
        <p:spPr bwMode="auto">
          <a:xfrm rot="16200000">
            <a:off x="5569527" y="3372592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57" name="Oval 33"/>
          <p:cNvSpPr>
            <a:spLocks noChangeArrowheads="1"/>
          </p:cNvSpPr>
          <p:nvPr/>
        </p:nvSpPr>
        <p:spPr bwMode="auto">
          <a:xfrm>
            <a:off x="4197927" y="375359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5645727" y="5277592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59" name="Rectangle 35"/>
          <p:cNvSpPr>
            <a:spLocks noChangeArrowheads="1"/>
          </p:cNvSpPr>
          <p:nvPr/>
        </p:nvSpPr>
        <p:spPr bwMode="auto">
          <a:xfrm>
            <a:off x="5874327" y="1543792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61" name="Text Box 37"/>
          <p:cNvSpPr txBox="1">
            <a:spLocks noChangeArrowheads="1"/>
          </p:cNvSpPr>
          <p:nvPr/>
        </p:nvSpPr>
        <p:spPr bwMode="auto">
          <a:xfrm>
            <a:off x="2140527" y="3220193"/>
            <a:ext cx="133081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conflict,</a:t>
            </a:r>
          </a:p>
          <a:p>
            <a:r>
              <a:rPr lang="en-US" altLang="en-US" sz="2400"/>
              <a:t>decision</a:t>
            </a:r>
          </a:p>
          <a:p>
            <a:r>
              <a:rPr lang="en-US" altLang="en-US" sz="2400"/>
              <a:t>or choice</a:t>
            </a: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Modeling FSMs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60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8" name="Oval 8"/>
          <p:cNvSpPr>
            <a:spLocks noChangeArrowheads="1"/>
          </p:cNvSpPr>
          <p:nvPr/>
        </p:nvSpPr>
        <p:spPr bwMode="auto">
          <a:xfrm>
            <a:off x="4763984" y="3614058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5643" y="383971"/>
            <a:ext cx="10024074" cy="762000"/>
          </a:xfrm>
        </p:spPr>
        <p:txBody>
          <a:bodyPr/>
          <a:lstStyle/>
          <a:p>
            <a:r>
              <a:rPr lang="en-US" altLang="en-US" dirty="0"/>
              <a:t>Modeling concurrency</a:t>
            </a:r>
          </a:p>
        </p:txBody>
      </p:sp>
      <p:sp>
        <p:nvSpPr>
          <p:cNvPr id="102404" name="Oval 4"/>
          <p:cNvSpPr>
            <a:spLocks noChangeArrowheads="1"/>
          </p:cNvSpPr>
          <p:nvPr/>
        </p:nvSpPr>
        <p:spPr bwMode="auto">
          <a:xfrm>
            <a:off x="4763984" y="2013858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3925784" y="2699658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Oval 6"/>
          <p:cNvSpPr>
            <a:spLocks noChangeArrowheads="1"/>
          </p:cNvSpPr>
          <p:nvPr/>
        </p:nvSpPr>
        <p:spPr bwMode="auto">
          <a:xfrm>
            <a:off x="4992584" y="384265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9" name="Oval 9"/>
          <p:cNvSpPr>
            <a:spLocks noChangeArrowheads="1"/>
          </p:cNvSpPr>
          <p:nvPr/>
        </p:nvSpPr>
        <p:spPr bwMode="auto">
          <a:xfrm>
            <a:off x="4992584" y="224245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6287984" y="1861458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6287984" y="3537858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2" name="Oval 12"/>
          <p:cNvSpPr>
            <a:spLocks noChangeArrowheads="1"/>
          </p:cNvSpPr>
          <p:nvPr/>
        </p:nvSpPr>
        <p:spPr bwMode="auto">
          <a:xfrm>
            <a:off x="7278584" y="2013858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2413" name="Oval 13"/>
          <p:cNvSpPr>
            <a:spLocks noChangeArrowheads="1"/>
          </p:cNvSpPr>
          <p:nvPr/>
        </p:nvSpPr>
        <p:spPr bwMode="auto">
          <a:xfrm>
            <a:off x="7278584" y="3614058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8650184" y="2699658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 flipV="1">
            <a:off x="4078184" y="2471058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 flipV="1">
            <a:off x="5373584" y="231865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 flipV="1">
            <a:off x="6440384" y="231865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 flipV="1">
            <a:off x="5373584" y="391885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 flipV="1">
            <a:off x="6440384" y="391885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>
            <a:off x="4078184" y="3233058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 flipV="1">
            <a:off x="7888184" y="3309258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22" name="Line 22"/>
          <p:cNvSpPr>
            <a:spLocks noChangeShapeType="1"/>
          </p:cNvSpPr>
          <p:nvPr/>
        </p:nvSpPr>
        <p:spPr bwMode="auto">
          <a:xfrm>
            <a:off x="7888184" y="2394858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23" name="Oval 23"/>
          <p:cNvSpPr>
            <a:spLocks noChangeArrowheads="1"/>
          </p:cNvSpPr>
          <p:nvPr/>
        </p:nvSpPr>
        <p:spPr bwMode="auto">
          <a:xfrm>
            <a:off x="6059384" y="4909458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2425" name="Freeform 25"/>
          <p:cNvSpPr>
            <a:spLocks/>
          </p:cNvSpPr>
          <p:nvPr/>
        </p:nvSpPr>
        <p:spPr bwMode="auto">
          <a:xfrm>
            <a:off x="6668984" y="3156858"/>
            <a:ext cx="2451100" cy="2184400"/>
          </a:xfrm>
          <a:custGeom>
            <a:avLst/>
            <a:gdLst>
              <a:gd name="T0" fmla="*/ 1344 w 1544"/>
              <a:gd name="T1" fmla="*/ 0 h 1376"/>
              <a:gd name="T2" fmla="*/ 1488 w 1544"/>
              <a:gd name="T3" fmla="*/ 144 h 1376"/>
              <a:gd name="T4" fmla="*/ 1488 w 1544"/>
              <a:gd name="T5" fmla="*/ 864 h 1376"/>
              <a:gd name="T6" fmla="*/ 1152 w 1544"/>
              <a:gd name="T7" fmla="*/ 1296 h 1376"/>
              <a:gd name="T8" fmla="*/ 0 w 1544"/>
              <a:gd name="T9" fmla="*/ 1344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4" h="1376">
                <a:moveTo>
                  <a:pt x="1344" y="0"/>
                </a:moveTo>
                <a:cubicBezTo>
                  <a:pt x="1404" y="0"/>
                  <a:pt x="1464" y="0"/>
                  <a:pt x="1488" y="144"/>
                </a:cubicBezTo>
                <a:cubicBezTo>
                  <a:pt x="1512" y="288"/>
                  <a:pt x="1544" y="672"/>
                  <a:pt x="1488" y="864"/>
                </a:cubicBezTo>
                <a:cubicBezTo>
                  <a:pt x="1432" y="1056"/>
                  <a:pt x="1400" y="1216"/>
                  <a:pt x="1152" y="1296"/>
                </a:cubicBezTo>
                <a:cubicBezTo>
                  <a:pt x="904" y="1376"/>
                  <a:pt x="452" y="1360"/>
                  <a:pt x="0" y="13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26" name="Freeform 26"/>
          <p:cNvSpPr>
            <a:spLocks/>
          </p:cNvSpPr>
          <p:nvPr/>
        </p:nvSpPr>
        <p:spPr bwMode="auto">
          <a:xfrm>
            <a:off x="3239984" y="3156858"/>
            <a:ext cx="2819400" cy="2146300"/>
          </a:xfrm>
          <a:custGeom>
            <a:avLst/>
            <a:gdLst>
              <a:gd name="T0" fmla="*/ 1776 w 1776"/>
              <a:gd name="T1" fmla="*/ 1296 h 1352"/>
              <a:gd name="T2" fmla="*/ 576 w 1776"/>
              <a:gd name="T3" fmla="*/ 1296 h 1352"/>
              <a:gd name="T4" fmla="*/ 144 w 1776"/>
              <a:gd name="T5" fmla="*/ 960 h 1352"/>
              <a:gd name="T6" fmla="*/ 48 w 1776"/>
              <a:gd name="T7" fmla="*/ 192 h 1352"/>
              <a:gd name="T8" fmla="*/ 432 w 1776"/>
              <a:gd name="T9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352">
                <a:moveTo>
                  <a:pt x="1776" y="1296"/>
                </a:moveTo>
                <a:cubicBezTo>
                  <a:pt x="1312" y="1324"/>
                  <a:pt x="848" y="1352"/>
                  <a:pt x="576" y="1296"/>
                </a:cubicBezTo>
                <a:cubicBezTo>
                  <a:pt x="304" y="1240"/>
                  <a:pt x="232" y="1144"/>
                  <a:pt x="144" y="960"/>
                </a:cubicBezTo>
                <a:cubicBezTo>
                  <a:pt x="56" y="776"/>
                  <a:pt x="0" y="352"/>
                  <a:pt x="48" y="192"/>
                </a:cubicBezTo>
                <a:cubicBezTo>
                  <a:pt x="96" y="32"/>
                  <a:pt x="264" y="16"/>
                  <a:pt x="43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6119709" y="1486808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t2</a:t>
            </a: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6135584" y="3156858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t3</a:t>
            </a: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3773384" y="2242458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8497784" y="2242458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t4</a:t>
            </a:r>
          </a:p>
        </p:txBody>
      </p:sp>
      <p:sp>
        <p:nvSpPr>
          <p:cNvPr id="102431" name="Text Box 31"/>
          <p:cNvSpPr txBox="1">
            <a:spLocks noChangeArrowheads="1"/>
          </p:cNvSpPr>
          <p:nvPr/>
        </p:nvSpPr>
        <p:spPr bwMode="auto">
          <a:xfrm>
            <a:off x="758875" y="2056412"/>
            <a:ext cx="217630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marked graph:</a:t>
            </a:r>
          </a:p>
          <a:p>
            <a:r>
              <a:rPr lang="en-US" altLang="en-US" sz="2400" dirty="0"/>
              <a:t>each place has</a:t>
            </a:r>
          </a:p>
          <a:p>
            <a:r>
              <a:rPr lang="en-US" altLang="en-US" sz="2400" dirty="0"/>
              <a:t>exactly one</a:t>
            </a:r>
          </a:p>
          <a:p>
            <a:r>
              <a:rPr lang="en-US" altLang="en-US" sz="2400" dirty="0"/>
              <a:t>incoming arc </a:t>
            </a:r>
          </a:p>
          <a:p>
            <a:r>
              <a:rPr lang="en-US" altLang="en-US" sz="2400" dirty="0"/>
              <a:t>and one </a:t>
            </a:r>
          </a:p>
          <a:p>
            <a:r>
              <a:rPr lang="en-US" altLang="en-US" sz="2400" dirty="0"/>
              <a:t>outgoing</a:t>
            </a:r>
          </a:p>
          <a:p>
            <a:r>
              <a:rPr lang="en-US" altLang="en-US" sz="2400" dirty="0"/>
              <a:t>arc.</a:t>
            </a:r>
          </a:p>
        </p:txBody>
      </p:sp>
    </p:spTree>
    <p:extLst>
      <p:ext uri="{BB962C8B-B14F-4D97-AF65-F5344CB8AC3E}">
        <p14:creationId xmlns:p14="http://schemas.microsoft.com/office/powerpoint/2010/main" val="2538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77" name="Oval 29"/>
          <p:cNvSpPr>
            <a:spLocks noChangeArrowheads="1"/>
          </p:cNvSpPr>
          <p:nvPr/>
        </p:nvSpPr>
        <p:spPr bwMode="auto">
          <a:xfrm>
            <a:off x="5200403" y="1624013"/>
            <a:ext cx="1752600" cy="3429000"/>
          </a:xfrm>
          <a:prstGeom prst="ellipse">
            <a:avLst/>
          </a:prstGeom>
          <a:solidFill>
            <a:srgbClr val="FF99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0" name="Oval 2"/>
          <p:cNvSpPr>
            <a:spLocks noChangeArrowheads="1"/>
          </p:cNvSpPr>
          <p:nvPr/>
        </p:nvSpPr>
        <p:spPr bwMode="auto">
          <a:xfrm>
            <a:off x="4514603" y="3910013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439388" y="354013"/>
            <a:ext cx="10024074" cy="762000"/>
          </a:xfrm>
        </p:spPr>
        <p:txBody>
          <a:bodyPr/>
          <a:lstStyle/>
          <a:p>
            <a:r>
              <a:rPr lang="en-US" altLang="en-US" dirty="0"/>
              <a:t>Modeling concurrency cont.</a:t>
            </a:r>
          </a:p>
        </p:txBody>
      </p:sp>
      <p:sp>
        <p:nvSpPr>
          <p:cNvPr id="104452" name="Oval 4"/>
          <p:cNvSpPr>
            <a:spLocks noChangeArrowheads="1"/>
          </p:cNvSpPr>
          <p:nvPr/>
        </p:nvSpPr>
        <p:spPr bwMode="auto">
          <a:xfrm>
            <a:off x="4514603" y="2309813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3676403" y="2995613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4" name="Oval 6"/>
          <p:cNvSpPr>
            <a:spLocks noChangeArrowheads="1"/>
          </p:cNvSpPr>
          <p:nvPr/>
        </p:nvSpPr>
        <p:spPr bwMode="auto">
          <a:xfrm>
            <a:off x="4743203" y="41386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5" name="Oval 7"/>
          <p:cNvSpPr>
            <a:spLocks noChangeArrowheads="1"/>
          </p:cNvSpPr>
          <p:nvPr/>
        </p:nvSpPr>
        <p:spPr bwMode="auto">
          <a:xfrm>
            <a:off x="4743203" y="25384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6038603" y="2157413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6038603" y="3833813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8" name="Oval 10"/>
          <p:cNvSpPr>
            <a:spLocks noChangeArrowheads="1"/>
          </p:cNvSpPr>
          <p:nvPr/>
        </p:nvSpPr>
        <p:spPr bwMode="auto">
          <a:xfrm>
            <a:off x="7029203" y="2309813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4459" name="Oval 11"/>
          <p:cNvSpPr>
            <a:spLocks noChangeArrowheads="1"/>
          </p:cNvSpPr>
          <p:nvPr/>
        </p:nvSpPr>
        <p:spPr bwMode="auto">
          <a:xfrm>
            <a:off x="7029203" y="3910013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8400803" y="2995613"/>
            <a:ext cx="152400" cy="9144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1" name="Line 13"/>
          <p:cNvSpPr>
            <a:spLocks noChangeShapeType="1"/>
          </p:cNvSpPr>
          <p:nvPr/>
        </p:nvSpPr>
        <p:spPr bwMode="auto">
          <a:xfrm flipV="1">
            <a:off x="3828803" y="2767013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 flipV="1">
            <a:off x="5124203" y="26146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 flipV="1">
            <a:off x="6191003" y="26146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 flipV="1">
            <a:off x="5124203" y="42148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 flipV="1">
            <a:off x="6191003" y="42148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>
            <a:off x="3828803" y="3529013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 flipV="1">
            <a:off x="7638803" y="3605213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>
            <a:off x="7638803" y="2690813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9" name="Oval 21"/>
          <p:cNvSpPr>
            <a:spLocks noChangeArrowheads="1"/>
          </p:cNvSpPr>
          <p:nvPr/>
        </p:nvSpPr>
        <p:spPr bwMode="auto">
          <a:xfrm>
            <a:off x="5810003" y="5205413"/>
            <a:ext cx="609600" cy="6096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4470" name="Freeform 22"/>
          <p:cNvSpPr>
            <a:spLocks/>
          </p:cNvSpPr>
          <p:nvPr/>
        </p:nvSpPr>
        <p:spPr bwMode="auto">
          <a:xfrm>
            <a:off x="6419603" y="3452813"/>
            <a:ext cx="2451100" cy="2184400"/>
          </a:xfrm>
          <a:custGeom>
            <a:avLst/>
            <a:gdLst>
              <a:gd name="T0" fmla="*/ 1344 w 1544"/>
              <a:gd name="T1" fmla="*/ 0 h 1376"/>
              <a:gd name="T2" fmla="*/ 1488 w 1544"/>
              <a:gd name="T3" fmla="*/ 144 h 1376"/>
              <a:gd name="T4" fmla="*/ 1488 w 1544"/>
              <a:gd name="T5" fmla="*/ 864 h 1376"/>
              <a:gd name="T6" fmla="*/ 1152 w 1544"/>
              <a:gd name="T7" fmla="*/ 1296 h 1376"/>
              <a:gd name="T8" fmla="*/ 0 w 1544"/>
              <a:gd name="T9" fmla="*/ 1344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4" h="1376">
                <a:moveTo>
                  <a:pt x="1344" y="0"/>
                </a:moveTo>
                <a:cubicBezTo>
                  <a:pt x="1404" y="0"/>
                  <a:pt x="1464" y="0"/>
                  <a:pt x="1488" y="144"/>
                </a:cubicBezTo>
                <a:cubicBezTo>
                  <a:pt x="1512" y="288"/>
                  <a:pt x="1544" y="672"/>
                  <a:pt x="1488" y="864"/>
                </a:cubicBezTo>
                <a:cubicBezTo>
                  <a:pt x="1432" y="1056"/>
                  <a:pt x="1400" y="1216"/>
                  <a:pt x="1152" y="1296"/>
                </a:cubicBezTo>
                <a:cubicBezTo>
                  <a:pt x="904" y="1376"/>
                  <a:pt x="452" y="1360"/>
                  <a:pt x="0" y="13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1" name="Freeform 23"/>
          <p:cNvSpPr>
            <a:spLocks/>
          </p:cNvSpPr>
          <p:nvPr/>
        </p:nvSpPr>
        <p:spPr bwMode="auto">
          <a:xfrm>
            <a:off x="2990603" y="3452813"/>
            <a:ext cx="2819400" cy="2146300"/>
          </a:xfrm>
          <a:custGeom>
            <a:avLst/>
            <a:gdLst>
              <a:gd name="T0" fmla="*/ 1776 w 1776"/>
              <a:gd name="T1" fmla="*/ 1296 h 1352"/>
              <a:gd name="T2" fmla="*/ 576 w 1776"/>
              <a:gd name="T3" fmla="*/ 1296 h 1352"/>
              <a:gd name="T4" fmla="*/ 144 w 1776"/>
              <a:gd name="T5" fmla="*/ 960 h 1352"/>
              <a:gd name="T6" fmla="*/ 48 w 1776"/>
              <a:gd name="T7" fmla="*/ 192 h 1352"/>
              <a:gd name="T8" fmla="*/ 432 w 1776"/>
              <a:gd name="T9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352">
                <a:moveTo>
                  <a:pt x="1776" y="1296"/>
                </a:moveTo>
                <a:cubicBezTo>
                  <a:pt x="1312" y="1324"/>
                  <a:pt x="848" y="1352"/>
                  <a:pt x="576" y="1296"/>
                </a:cubicBezTo>
                <a:cubicBezTo>
                  <a:pt x="304" y="1240"/>
                  <a:pt x="232" y="1144"/>
                  <a:pt x="144" y="960"/>
                </a:cubicBezTo>
                <a:cubicBezTo>
                  <a:pt x="56" y="776"/>
                  <a:pt x="0" y="352"/>
                  <a:pt x="48" y="192"/>
                </a:cubicBezTo>
                <a:cubicBezTo>
                  <a:pt x="96" y="32"/>
                  <a:pt x="264" y="16"/>
                  <a:pt x="43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2" name="Text Box 24"/>
          <p:cNvSpPr txBox="1">
            <a:spLocks noChangeArrowheads="1"/>
          </p:cNvSpPr>
          <p:nvPr/>
        </p:nvSpPr>
        <p:spPr bwMode="auto">
          <a:xfrm>
            <a:off x="5870328" y="1782763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t2</a:t>
            </a:r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5886203" y="3452813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t3</a:t>
            </a:r>
          </a:p>
        </p:txBody>
      </p:sp>
      <p:sp>
        <p:nvSpPr>
          <p:cNvPr id="104474" name="Text Box 26"/>
          <p:cNvSpPr txBox="1">
            <a:spLocks noChangeArrowheads="1"/>
          </p:cNvSpPr>
          <p:nvPr/>
        </p:nvSpPr>
        <p:spPr bwMode="auto">
          <a:xfrm>
            <a:off x="3524003" y="2538413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04475" name="Text Box 27"/>
          <p:cNvSpPr txBox="1">
            <a:spLocks noChangeArrowheads="1"/>
          </p:cNvSpPr>
          <p:nvPr/>
        </p:nvSpPr>
        <p:spPr bwMode="auto">
          <a:xfrm>
            <a:off x="8248403" y="2538413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t4</a:t>
            </a:r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6343404" y="1624014"/>
            <a:ext cx="17233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3636375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dataflow computation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x = (a+b)/(a-b)</a:t>
            </a:r>
          </a:p>
        </p:txBody>
      </p:sp>
      <p:sp>
        <p:nvSpPr>
          <p:cNvPr id="105490" name="Rectangle 18"/>
          <p:cNvSpPr>
            <a:spLocks noChangeArrowheads="1"/>
          </p:cNvSpPr>
          <p:nvPr/>
        </p:nvSpPr>
        <p:spPr bwMode="auto">
          <a:xfrm>
            <a:off x="3664527" y="2830286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1" name="Oval 19"/>
          <p:cNvSpPr>
            <a:spLocks noChangeArrowheads="1"/>
          </p:cNvSpPr>
          <p:nvPr/>
        </p:nvSpPr>
        <p:spPr bwMode="auto">
          <a:xfrm>
            <a:off x="4197927" y="2449286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5492" name="Oval 20"/>
          <p:cNvSpPr>
            <a:spLocks noChangeArrowheads="1"/>
          </p:cNvSpPr>
          <p:nvPr/>
        </p:nvSpPr>
        <p:spPr bwMode="auto">
          <a:xfrm>
            <a:off x="4197927" y="3363686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5112327" y="2830286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4" name="Oval 22"/>
          <p:cNvSpPr>
            <a:spLocks noChangeArrowheads="1"/>
          </p:cNvSpPr>
          <p:nvPr/>
        </p:nvSpPr>
        <p:spPr bwMode="auto">
          <a:xfrm>
            <a:off x="5645727" y="2906486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5495" name="Line 23"/>
          <p:cNvSpPr>
            <a:spLocks noChangeShapeType="1"/>
          </p:cNvSpPr>
          <p:nvPr/>
        </p:nvSpPr>
        <p:spPr bwMode="auto">
          <a:xfrm flipV="1">
            <a:off x="3740727" y="275408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96" name="Line 24"/>
          <p:cNvSpPr>
            <a:spLocks noChangeShapeType="1"/>
          </p:cNvSpPr>
          <p:nvPr/>
        </p:nvSpPr>
        <p:spPr bwMode="auto">
          <a:xfrm>
            <a:off x="3740727" y="321128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97" name="Line 25"/>
          <p:cNvSpPr>
            <a:spLocks noChangeShapeType="1"/>
          </p:cNvSpPr>
          <p:nvPr/>
        </p:nvSpPr>
        <p:spPr bwMode="auto">
          <a:xfrm>
            <a:off x="4655127" y="267788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98" name="Line 26"/>
          <p:cNvSpPr>
            <a:spLocks noChangeShapeType="1"/>
          </p:cNvSpPr>
          <p:nvPr/>
        </p:nvSpPr>
        <p:spPr bwMode="auto">
          <a:xfrm>
            <a:off x="5188527" y="313508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99" name="Rectangle 27"/>
          <p:cNvSpPr>
            <a:spLocks noChangeArrowheads="1"/>
          </p:cNvSpPr>
          <p:nvPr/>
        </p:nvSpPr>
        <p:spPr bwMode="auto">
          <a:xfrm>
            <a:off x="3664527" y="4506686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0" name="Oval 28"/>
          <p:cNvSpPr>
            <a:spLocks noChangeArrowheads="1"/>
          </p:cNvSpPr>
          <p:nvPr/>
        </p:nvSpPr>
        <p:spPr bwMode="auto">
          <a:xfrm>
            <a:off x="4197927" y="4125686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5501" name="Oval 29"/>
          <p:cNvSpPr>
            <a:spLocks noChangeArrowheads="1"/>
          </p:cNvSpPr>
          <p:nvPr/>
        </p:nvSpPr>
        <p:spPr bwMode="auto">
          <a:xfrm>
            <a:off x="4197927" y="5040086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5502" name="Rectangle 30"/>
          <p:cNvSpPr>
            <a:spLocks noChangeArrowheads="1"/>
          </p:cNvSpPr>
          <p:nvPr/>
        </p:nvSpPr>
        <p:spPr bwMode="auto">
          <a:xfrm>
            <a:off x="5112327" y="4506686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3" name="Oval 31"/>
          <p:cNvSpPr>
            <a:spLocks noChangeArrowheads="1"/>
          </p:cNvSpPr>
          <p:nvPr/>
        </p:nvSpPr>
        <p:spPr bwMode="auto">
          <a:xfrm>
            <a:off x="5645727" y="4582886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5504" name="Line 32"/>
          <p:cNvSpPr>
            <a:spLocks noChangeShapeType="1"/>
          </p:cNvSpPr>
          <p:nvPr/>
        </p:nvSpPr>
        <p:spPr bwMode="auto">
          <a:xfrm flipV="1">
            <a:off x="3740727" y="443048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05" name="Line 33"/>
          <p:cNvSpPr>
            <a:spLocks noChangeShapeType="1"/>
          </p:cNvSpPr>
          <p:nvPr/>
        </p:nvSpPr>
        <p:spPr bwMode="auto">
          <a:xfrm>
            <a:off x="3740727" y="488768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06" name="Line 34"/>
          <p:cNvSpPr>
            <a:spLocks noChangeShapeType="1"/>
          </p:cNvSpPr>
          <p:nvPr/>
        </p:nvSpPr>
        <p:spPr bwMode="auto">
          <a:xfrm flipV="1">
            <a:off x="4578927" y="3287486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07" name="Line 35"/>
          <p:cNvSpPr>
            <a:spLocks noChangeShapeType="1"/>
          </p:cNvSpPr>
          <p:nvPr/>
        </p:nvSpPr>
        <p:spPr bwMode="auto">
          <a:xfrm>
            <a:off x="5188527" y="481148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08" name="Line 36"/>
          <p:cNvSpPr>
            <a:spLocks noChangeShapeType="1"/>
          </p:cNvSpPr>
          <p:nvPr/>
        </p:nvSpPr>
        <p:spPr bwMode="auto">
          <a:xfrm>
            <a:off x="4578927" y="3744686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09" name="Line 37"/>
          <p:cNvSpPr>
            <a:spLocks noChangeShapeType="1"/>
          </p:cNvSpPr>
          <p:nvPr/>
        </p:nvSpPr>
        <p:spPr bwMode="auto">
          <a:xfrm flipV="1">
            <a:off x="4655127" y="496388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10" name="Rectangle 38"/>
          <p:cNvSpPr>
            <a:spLocks noChangeArrowheads="1"/>
          </p:cNvSpPr>
          <p:nvPr/>
        </p:nvSpPr>
        <p:spPr bwMode="auto">
          <a:xfrm>
            <a:off x="6483927" y="4125686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11" name="Rectangle 39"/>
          <p:cNvSpPr>
            <a:spLocks noChangeArrowheads="1"/>
          </p:cNvSpPr>
          <p:nvPr/>
        </p:nvSpPr>
        <p:spPr bwMode="auto">
          <a:xfrm>
            <a:off x="7017327" y="4735286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12" name="Oval 40"/>
          <p:cNvSpPr>
            <a:spLocks noChangeArrowheads="1"/>
          </p:cNvSpPr>
          <p:nvPr/>
        </p:nvSpPr>
        <p:spPr bwMode="auto">
          <a:xfrm>
            <a:off x="7017327" y="3973286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5513" name="Oval 41"/>
          <p:cNvSpPr>
            <a:spLocks noChangeArrowheads="1"/>
          </p:cNvSpPr>
          <p:nvPr/>
        </p:nvSpPr>
        <p:spPr bwMode="auto">
          <a:xfrm>
            <a:off x="8160327" y="4811486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5514" name="Oval 42"/>
          <p:cNvSpPr>
            <a:spLocks noChangeArrowheads="1"/>
          </p:cNvSpPr>
          <p:nvPr/>
        </p:nvSpPr>
        <p:spPr bwMode="auto">
          <a:xfrm>
            <a:off x="8160327" y="2906486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5515" name="Rectangle 43"/>
          <p:cNvSpPr>
            <a:spLocks noChangeArrowheads="1"/>
          </p:cNvSpPr>
          <p:nvPr/>
        </p:nvSpPr>
        <p:spPr bwMode="auto">
          <a:xfrm>
            <a:off x="7703127" y="2830286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16" name="Line 44"/>
          <p:cNvSpPr>
            <a:spLocks noChangeShapeType="1"/>
          </p:cNvSpPr>
          <p:nvPr/>
        </p:nvSpPr>
        <p:spPr bwMode="auto">
          <a:xfrm>
            <a:off x="6102927" y="3135086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19" name="Line 47"/>
          <p:cNvSpPr>
            <a:spLocks noChangeShapeType="1"/>
          </p:cNvSpPr>
          <p:nvPr/>
        </p:nvSpPr>
        <p:spPr bwMode="auto">
          <a:xfrm flipV="1">
            <a:off x="6102927" y="4506686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20" name="Line 48"/>
          <p:cNvSpPr>
            <a:spLocks noChangeShapeType="1"/>
          </p:cNvSpPr>
          <p:nvPr/>
        </p:nvSpPr>
        <p:spPr bwMode="auto">
          <a:xfrm>
            <a:off x="6102928" y="4887687"/>
            <a:ext cx="912813" cy="1381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21" name="Line 49"/>
          <p:cNvSpPr>
            <a:spLocks noChangeShapeType="1"/>
          </p:cNvSpPr>
          <p:nvPr/>
        </p:nvSpPr>
        <p:spPr bwMode="auto">
          <a:xfrm flipV="1">
            <a:off x="6560127" y="4278086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22" name="Line 50"/>
          <p:cNvSpPr>
            <a:spLocks noChangeShapeType="1"/>
          </p:cNvSpPr>
          <p:nvPr/>
        </p:nvSpPr>
        <p:spPr bwMode="auto">
          <a:xfrm flipV="1">
            <a:off x="7322127" y="3287486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23" name="Line 51"/>
          <p:cNvSpPr>
            <a:spLocks noChangeShapeType="1"/>
          </p:cNvSpPr>
          <p:nvPr/>
        </p:nvSpPr>
        <p:spPr bwMode="auto">
          <a:xfrm>
            <a:off x="7779327" y="313508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24" name="Line 52"/>
          <p:cNvSpPr>
            <a:spLocks noChangeShapeType="1"/>
          </p:cNvSpPr>
          <p:nvPr/>
        </p:nvSpPr>
        <p:spPr bwMode="auto">
          <a:xfrm>
            <a:off x="7093527" y="5040086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25" name="Text Box 53"/>
          <p:cNvSpPr txBox="1">
            <a:spLocks noChangeArrowheads="1"/>
          </p:cNvSpPr>
          <p:nvPr/>
        </p:nvSpPr>
        <p:spPr bwMode="auto">
          <a:xfrm>
            <a:off x="4258252" y="2100036"/>
            <a:ext cx="2952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105526" name="Text Box 54"/>
          <p:cNvSpPr txBox="1">
            <a:spLocks noChangeArrowheads="1"/>
          </p:cNvSpPr>
          <p:nvPr/>
        </p:nvSpPr>
        <p:spPr bwMode="auto">
          <a:xfrm>
            <a:off x="4274127" y="3058886"/>
            <a:ext cx="2952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105527" name="Text Box 55"/>
          <p:cNvSpPr txBox="1">
            <a:spLocks noChangeArrowheads="1"/>
          </p:cNvSpPr>
          <p:nvPr/>
        </p:nvSpPr>
        <p:spPr bwMode="auto">
          <a:xfrm>
            <a:off x="4274127" y="3820886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105528" name="Text Box 56"/>
          <p:cNvSpPr txBox="1">
            <a:spLocks noChangeArrowheads="1"/>
          </p:cNvSpPr>
          <p:nvPr/>
        </p:nvSpPr>
        <p:spPr bwMode="auto">
          <a:xfrm>
            <a:off x="4274127" y="4659086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105529" name="Text Box 57"/>
          <p:cNvSpPr txBox="1">
            <a:spLocks noChangeArrowheads="1"/>
          </p:cNvSpPr>
          <p:nvPr/>
        </p:nvSpPr>
        <p:spPr bwMode="auto">
          <a:xfrm>
            <a:off x="5569527" y="2525486"/>
            <a:ext cx="532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a+b</a:t>
            </a:r>
          </a:p>
        </p:txBody>
      </p:sp>
      <p:sp>
        <p:nvSpPr>
          <p:cNvPr id="105530" name="Text Box 58"/>
          <p:cNvSpPr txBox="1">
            <a:spLocks noChangeArrowheads="1"/>
          </p:cNvSpPr>
          <p:nvPr/>
        </p:nvSpPr>
        <p:spPr bwMode="auto">
          <a:xfrm>
            <a:off x="5569527" y="4125686"/>
            <a:ext cx="4876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a-b</a:t>
            </a:r>
          </a:p>
        </p:txBody>
      </p:sp>
      <p:sp>
        <p:nvSpPr>
          <p:cNvPr id="105531" name="Text Box 59"/>
          <p:cNvSpPr txBox="1">
            <a:spLocks noChangeArrowheads="1"/>
          </p:cNvSpPr>
          <p:nvPr/>
        </p:nvSpPr>
        <p:spPr bwMode="auto">
          <a:xfrm>
            <a:off x="4959927" y="2449286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105532" name="Text Box 60"/>
          <p:cNvSpPr txBox="1">
            <a:spLocks noChangeArrowheads="1"/>
          </p:cNvSpPr>
          <p:nvPr/>
        </p:nvSpPr>
        <p:spPr bwMode="auto">
          <a:xfrm>
            <a:off x="5036127" y="4125686"/>
            <a:ext cx="2551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105533" name="Text Box 61"/>
          <p:cNvSpPr txBox="1">
            <a:spLocks noChangeArrowheads="1"/>
          </p:cNvSpPr>
          <p:nvPr/>
        </p:nvSpPr>
        <p:spPr bwMode="auto">
          <a:xfrm>
            <a:off x="7626927" y="2449286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/</a:t>
            </a:r>
          </a:p>
        </p:txBody>
      </p:sp>
      <p:sp>
        <p:nvSpPr>
          <p:cNvPr id="105534" name="Text Box 62"/>
          <p:cNvSpPr txBox="1">
            <a:spLocks noChangeArrowheads="1"/>
          </p:cNvSpPr>
          <p:nvPr/>
        </p:nvSpPr>
        <p:spPr bwMode="auto">
          <a:xfrm>
            <a:off x="6179128" y="3744686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!=0</a:t>
            </a:r>
          </a:p>
        </p:txBody>
      </p:sp>
      <p:sp>
        <p:nvSpPr>
          <p:cNvPr id="105535" name="Text Box 63"/>
          <p:cNvSpPr txBox="1">
            <a:spLocks noChangeArrowheads="1"/>
          </p:cNvSpPr>
          <p:nvPr/>
        </p:nvSpPr>
        <p:spPr bwMode="auto">
          <a:xfrm>
            <a:off x="6788727" y="5344886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=0</a:t>
            </a:r>
          </a:p>
        </p:txBody>
      </p:sp>
      <p:sp>
        <p:nvSpPr>
          <p:cNvPr id="105536" name="Text Box 64"/>
          <p:cNvSpPr txBox="1">
            <a:spLocks noChangeArrowheads="1"/>
          </p:cNvSpPr>
          <p:nvPr/>
        </p:nvSpPr>
        <p:spPr bwMode="auto">
          <a:xfrm>
            <a:off x="8236527" y="2449286"/>
            <a:ext cx="284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105537" name="Text Box 65"/>
          <p:cNvSpPr txBox="1">
            <a:spLocks noChangeArrowheads="1"/>
          </p:cNvSpPr>
          <p:nvPr/>
        </p:nvSpPr>
        <p:spPr bwMode="auto">
          <a:xfrm>
            <a:off x="8084127" y="4430486"/>
            <a:ext cx="593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NaN</a:t>
            </a:r>
          </a:p>
        </p:txBody>
      </p:sp>
      <p:sp>
        <p:nvSpPr>
          <p:cNvPr id="105538" name="Text Box 66"/>
          <p:cNvSpPr txBox="1">
            <a:spLocks noChangeArrowheads="1"/>
          </p:cNvSpPr>
          <p:nvPr/>
        </p:nvSpPr>
        <p:spPr bwMode="auto">
          <a:xfrm>
            <a:off x="3207328" y="2449286"/>
            <a:ext cx="6272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copy</a:t>
            </a:r>
          </a:p>
        </p:txBody>
      </p:sp>
      <p:sp>
        <p:nvSpPr>
          <p:cNvPr id="105539" name="Text Box 67"/>
          <p:cNvSpPr txBox="1">
            <a:spLocks noChangeArrowheads="1"/>
          </p:cNvSpPr>
          <p:nvPr/>
        </p:nvSpPr>
        <p:spPr bwMode="auto">
          <a:xfrm>
            <a:off x="3283528" y="4125686"/>
            <a:ext cx="6272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copy</a:t>
            </a:r>
          </a:p>
        </p:txBody>
      </p:sp>
      <p:sp>
        <p:nvSpPr>
          <p:cNvPr id="105540" name="Oval 68"/>
          <p:cNvSpPr>
            <a:spLocks noChangeArrowheads="1"/>
          </p:cNvSpPr>
          <p:nvPr/>
        </p:nvSpPr>
        <p:spPr bwMode="auto">
          <a:xfrm>
            <a:off x="4350327" y="260168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41" name="Oval 69"/>
          <p:cNvSpPr>
            <a:spLocks noChangeArrowheads="1"/>
          </p:cNvSpPr>
          <p:nvPr/>
        </p:nvSpPr>
        <p:spPr bwMode="auto">
          <a:xfrm>
            <a:off x="4350327" y="351608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42" name="Oval 70"/>
          <p:cNvSpPr>
            <a:spLocks noChangeArrowheads="1"/>
          </p:cNvSpPr>
          <p:nvPr/>
        </p:nvSpPr>
        <p:spPr bwMode="auto">
          <a:xfrm>
            <a:off x="4350327" y="427808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43" name="Oval 71"/>
          <p:cNvSpPr>
            <a:spLocks noChangeArrowheads="1"/>
          </p:cNvSpPr>
          <p:nvPr/>
        </p:nvSpPr>
        <p:spPr bwMode="auto">
          <a:xfrm>
            <a:off x="4350327" y="519248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5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Introduction/History</a:t>
            </a:r>
          </a:p>
          <a:p>
            <a:pPr>
              <a:lnSpc>
                <a:spcPct val="90000"/>
              </a:lnSpc>
            </a:pPr>
            <a:r>
              <a:rPr lang="en-US" altLang="en-US"/>
              <a:t>Transition enabling &amp; firing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Modeling examples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Behavioral properties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Analysis methods</a:t>
            </a:r>
          </a:p>
          <a:p>
            <a:pPr>
              <a:lnSpc>
                <a:spcPct val="90000"/>
              </a:lnSpc>
            </a:pPr>
            <a:r>
              <a:rPr lang="en-US" altLang="en-US"/>
              <a:t>Liveness, safeness &amp; reachability</a:t>
            </a:r>
          </a:p>
          <a:p>
            <a:pPr>
              <a:lnSpc>
                <a:spcPct val="90000"/>
              </a:lnSpc>
            </a:pPr>
            <a:r>
              <a:rPr lang="en-US" altLang="en-US"/>
              <a:t>Analysis &amp; synthesis of Marked Graphs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Structural properties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Modified Petri Nets</a:t>
            </a:r>
          </a:p>
        </p:txBody>
      </p:sp>
    </p:spTree>
    <p:extLst>
      <p:ext uri="{BB962C8B-B14F-4D97-AF65-F5344CB8AC3E}">
        <p14:creationId xmlns:p14="http://schemas.microsoft.com/office/powerpoint/2010/main" val="2237406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5636" y="322169"/>
            <a:ext cx="10749905" cy="1181287"/>
          </a:xfrm>
        </p:spPr>
        <p:txBody>
          <a:bodyPr/>
          <a:lstStyle/>
          <a:p>
            <a:r>
              <a:rPr lang="en-US" altLang="en-US" dirty="0"/>
              <a:t>Modeling communication protocols</a:t>
            </a:r>
          </a:p>
        </p:txBody>
      </p:sp>
      <p:sp>
        <p:nvSpPr>
          <p:cNvPr id="106500" name="Oval 4"/>
          <p:cNvSpPr>
            <a:spLocks noChangeArrowheads="1"/>
          </p:cNvSpPr>
          <p:nvPr/>
        </p:nvSpPr>
        <p:spPr bwMode="auto">
          <a:xfrm>
            <a:off x="3574473" y="2048494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031673" y="1743695"/>
            <a:ext cx="8829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ready</a:t>
            </a:r>
          </a:p>
          <a:p>
            <a:r>
              <a:rPr lang="en-US" altLang="en-US"/>
              <a:t>to send</a:t>
            </a:r>
          </a:p>
        </p:txBody>
      </p:sp>
      <p:sp>
        <p:nvSpPr>
          <p:cNvPr id="106502" name="Oval 6"/>
          <p:cNvSpPr>
            <a:spLocks noChangeArrowheads="1"/>
          </p:cNvSpPr>
          <p:nvPr/>
        </p:nvSpPr>
        <p:spPr bwMode="auto">
          <a:xfrm>
            <a:off x="3726873" y="220089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3" name="Oval 7"/>
          <p:cNvSpPr>
            <a:spLocks noChangeArrowheads="1"/>
          </p:cNvSpPr>
          <p:nvPr/>
        </p:nvSpPr>
        <p:spPr bwMode="auto">
          <a:xfrm>
            <a:off x="3574473" y="3496294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6504" name="Oval 8"/>
          <p:cNvSpPr>
            <a:spLocks noChangeArrowheads="1"/>
          </p:cNvSpPr>
          <p:nvPr/>
        </p:nvSpPr>
        <p:spPr bwMode="auto">
          <a:xfrm>
            <a:off x="3574473" y="5096494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 rot="16200000">
            <a:off x="3764973" y="2696194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 rot="16200000">
            <a:off x="3764973" y="4220194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4031673" y="3267695"/>
            <a:ext cx="8754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wait</a:t>
            </a:r>
          </a:p>
          <a:p>
            <a:r>
              <a:rPr lang="en-US" altLang="en-US"/>
              <a:t>for ack.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3955474" y="5325095"/>
            <a:ext cx="9825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ack.</a:t>
            </a:r>
          </a:p>
          <a:p>
            <a:r>
              <a:rPr lang="en-US" altLang="en-US"/>
              <a:t>received</a:t>
            </a:r>
          </a:p>
        </p:txBody>
      </p:sp>
      <p:sp>
        <p:nvSpPr>
          <p:cNvPr id="106509" name="Oval 13"/>
          <p:cNvSpPr>
            <a:spLocks noChangeArrowheads="1"/>
          </p:cNvSpPr>
          <p:nvPr/>
        </p:nvSpPr>
        <p:spPr bwMode="auto">
          <a:xfrm>
            <a:off x="7613073" y="2048494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6510" name="Oval 14"/>
          <p:cNvSpPr>
            <a:spLocks noChangeArrowheads="1"/>
          </p:cNvSpPr>
          <p:nvPr/>
        </p:nvSpPr>
        <p:spPr bwMode="auto">
          <a:xfrm>
            <a:off x="7765473" y="220089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1" name="Oval 15"/>
          <p:cNvSpPr>
            <a:spLocks noChangeArrowheads="1"/>
          </p:cNvSpPr>
          <p:nvPr/>
        </p:nvSpPr>
        <p:spPr bwMode="auto">
          <a:xfrm>
            <a:off x="7613073" y="3496294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6512" name="Oval 16"/>
          <p:cNvSpPr>
            <a:spLocks noChangeArrowheads="1"/>
          </p:cNvSpPr>
          <p:nvPr/>
        </p:nvSpPr>
        <p:spPr bwMode="auto">
          <a:xfrm>
            <a:off x="7613073" y="5096494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6513" name="Rectangle 17"/>
          <p:cNvSpPr>
            <a:spLocks noChangeArrowheads="1"/>
          </p:cNvSpPr>
          <p:nvPr/>
        </p:nvSpPr>
        <p:spPr bwMode="auto">
          <a:xfrm rot="16200000">
            <a:off x="7803573" y="2696194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4" name="Rectangle 18"/>
          <p:cNvSpPr>
            <a:spLocks noChangeArrowheads="1"/>
          </p:cNvSpPr>
          <p:nvPr/>
        </p:nvSpPr>
        <p:spPr bwMode="auto">
          <a:xfrm rot="16200000">
            <a:off x="7803573" y="4220194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6470074" y="3420095"/>
            <a:ext cx="9825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msg.</a:t>
            </a:r>
          </a:p>
          <a:p>
            <a:r>
              <a:rPr lang="en-US" altLang="en-US"/>
              <a:t>received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7003474" y="5325095"/>
            <a:ext cx="586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ack.</a:t>
            </a:r>
          </a:p>
          <a:p>
            <a:r>
              <a:rPr lang="en-US" altLang="en-US"/>
              <a:t>sent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6317673" y="1743695"/>
            <a:ext cx="11101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ready</a:t>
            </a:r>
          </a:p>
          <a:p>
            <a:r>
              <a:rPr lang="en-US" altLang="en-US"/>
              <a:t>to receive</a:t>
            </a:r>
          </a:p>
        </p:txBody>
      </p:sp>
      <p:sp>
        <p:nvSpPr>
          <p:cNvPr id="106518" name="Oval 22"/>
          <p:cNvSpPr>
            <a:spLocks noChangeArrowheads="1"/>
          </p:cNvSpPr>
          <p:nvPr/>
        </p:nvSpPr>
        <p:spPr bwMode="auto">
          <a:xfrm>
            <a:off x="5555673" y="2886694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6519" name="Oval 23"/>
          <p:cNvSpPr>
            <a:spLocks noChangeArrowheads="1"/>
          </p:cNvSpPr>
          <p:nvPr/>
        </p:nvSpPr>
        <p:spPr bwMode="auto">
          <a:xfrm>
            <a:off x="5555673" y="4258294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5250873" y="4715495"/>
            <a:ext cx="7569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buffer</a:t>
            </a:r>
          </a:p>
          <a:p>
            <a:r>
              <a:rPr lang="en-US" altLang="en-US"/>
              <a:t>full</a:t>
            </a:r>
          </a:p>
        </p:txBody>
      </p: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5250873" y="2353295"/>
            <a:ext cx="7569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buffer</a:t>
            </a:r>
          </a:p>
          <a:p>
            <a:r>
              <a:rPr lang="en-US" altLang="en-US"/>
              <a:t>full</a:t>
            </a:r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2736274" y="2658095"/>
            <a:ext cx="633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send</a:t>
            </a:r>
          </a:p>
          <a:p>
            <a:r>
              <a:rPr lang="en-US" altLang="en-US"/>
              <a:t>msg.</a:t>
            </a:r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2660074" y="4182095"/>
            <a:ext cx="8606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receive</a:t>
            </a:r>
          </a:p>
          <a:p>
            <a:r>
              <a:rPr lang="en-US" altLang="en-US"/>
              <a:t>ack.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8146474" y="2658095"/>
            <a:ext cx="8606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receive</a:t>
            </a:r>
          </a:p>
          <a:p>
            <a:r>
              <a:rPr lang="en-US" altLang="en-US"/>
              <a:t>msg.</a:t>
            </a:r>
          </a:p>
        </p:txBody>
      </p:sp>
      <p:sp>
        <p:nvSpPr>
          <p:cNvPr id="106525" name="Text Box 29"/>
          <p:cNvSpPr txBox="1">
            <a:spLocks noChangeArrowheads="1"/>
          </p:cNvSpPr>
          <p:nvPr/>
        </p:nvSpPr>
        <p:spPr bwMode="auto">
          <a:xfrm>
            <a:off x="8146474" y="4182095"/>
            <a:ext cx="633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send</a:t>
            </a:r>
          </a:p>
          <a:p>
            <a:r>
              <a:rPr lang="en-US" altLang="en-US"/>
              <a:t>ack.</a:t>
            </a:r>
          </a:p>
        </p:txBody>
      </p:sp>
      <p:sp>
        <p:nvSpPr>
          <p:cNvPr id="106526" name="Line 30"/>
          <p:cNvSpPr>
            <a:spLocks noChangeShapeType="1"/>
          </p:cNvSpPr>
          <p:nvPr/>
        </p:nvSpPr>
        <p:spPr bwMode="auto">
          <a:xfrm>
            <a:off x="3803073" y="250569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27" name="Line 31"/>
          <p:cNvSpPr>
            <a:spLocks noChangeShapeType="1"/>
          </p:cNvSpPr>
          <p:nvPr/>
        </p:nvSpPr>
        <p:spPr bwMode="auto">
          <a:xfrm>
            <a:off x="7841673" y="250569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28" name="Line 32"/>
          <p:cNvSpPr>
            <a:spLocks noChangeShapeType="1"/>
          </p:cNvSpPr>
          <p:nvPr/>
        </p:nvSpPr>
        <p:spPr bwMode="auto">
          <a:xfrm>
            <a:off x="3803073" y="303909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29" name="Line 33"/>
          <p:cNvSpPr>
            <a:spLocks noChangeShapeType="1"/>
          </p:cNvSpPr>
          <p:nvPr/>
        </p:nvSpPr>
        <p:spPr bwMode="auto">
          <a:xfrm>
            <a:off x="3803073" y="395349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30" name="Line 34"/>
          <p:cNvSpPr>
            <a:spLocks noChangeShapeType="1"/>
          </p:cNvSpPr>
          <p:nvPr/>
        </p:nvSpPr>
        <p:spPr bwMode="auto">
          <a:xfrm>
            <a:off x="3803073" y="456309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31" name="Line 35"/>
          <p:cNvSpPr>
            <a:spLocks noChangeShapeType="1"/>
          </p:cNvSpPr>
          <p:nvPr/>
        </p:nvSpPr>
        <p:spPr bwMode="auto">
          <a:xfrm>
            <a:off x="7841673" y="303909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32" name="Line 36"/>
          <p:cNvSpPr>
            <a:spLocks noChangeShapeType="1"/>
          </p:cNvSpPr>
          <p:nvPr/>
        </p:nvSpPr>
        <p:spPr bwMode="auto">
          <a:xfrm>
            <a:off x="7841673" y="395349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33" name="Line 37"/>
          <p:cNvSpPr>
            <a:spLocks noChangeShapeType="1"/>
          </p:cNvSpPr>
          <p:nvPr/>
        </p:nvSpPr>
        <p:spPr bwMode="auto">
          <a:xfrm>
            <a:off x="7841673" y="456309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34" name="Freeform 38"/>
          <p:cNvSpPr>
            <a:spLocks/>
          </p:cNvSpPr>
          <p:nvPr/>
        </p:nvSpPr>
        <p:spPr bwMode="auto">
          <a:xfrm>
            <a:off x="3879273" y="3039094"/>
            <a:ext cx="1676400" cy="304800"/>
          </a:xfrm>
          <a:custGeom>
            <a:avLst/>
            <a:gdLst>
              <a:gd name="T0" fmla="*/ 0 w 1056"/>
              <a:gd name="T1" fmla="*/ 0 h 192"/>
              <a:gd name="T2" fmla="*/ 48 w 1056"/>
              <a:gd name="T3" fmla="*/ 48 h 192"/>
              <a:gd name="T4" fmla="*/ 288 w 1056"/>
              <a:gd name="T5" fmla="*/ 144 h 192"/>
              <a:gd name="T6" fmla="*/ 720 w 1056"/>
              <a:gd name="T7" fmla="*/ 192 h 192"/>
              <a:gd name="T8" fmla="*/ 1056 w 1056"/>
              <a:gd name="T9" fmla="*/ 14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6" h="192">
                <a:moveTo>
                  <a:pt x="0" y="0"/>
                </a:moveTo>
                <a:cubicBezTo>
                  <a:pt x="0" y="12"/>
                  <a:pt x="0" y="24"/>
                  <a:pt x="48" y="48"/>
                </a:cubicBezTo>
                <a:cubicBezTo>
                  <a:pt x="96" y="72"/>
                  <a:pt x="176" y="120"/>
                  <a:pt x="288" y="144"/>
                </a:cubicBezTo>
                <a:cubicBezTo>
                  <a:pt x="400" y="168"/>
                  <a:pt x="592" y="192"/>
                  <a:pt x="720" y="192"/>
                </a:cubicBezTo>
                <a:cubicBezTo>
                  <a:pt x="848" y="192"/>
                  <a:pt x="952" y="168"/>
                  <a:pt x="1056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35" name="Freeform 39"/>
          <p:cNvSpPr>
            <a:spLocks/>
          </p:cNvSpPr>
          <p:nvPr/>
        </p:nvSpPr>
        <p:spPr bwMode="auto">
          <a:xfrm>
            <a:off x="6012873" y="2721594"/>
            <a:ext cx="1714500" cy="317500"/>
          </a:xfrm>
          <a:custGeom>
            <a:avLst/>
            <a:gdLst>
              <a:gd name="T0" fmla="*/ 0 w 1080"/>
              <a:gd name="T1" fmla="*/ 200 h 200"/>
              <a:gd name="T2" fmla="*/ 192 w 1080"/>
              <a:gd name="T3" fmla="*/ 104 h 200"/>
              <a:gd name="T4" fmla="*/ 624 w 1080"/>
              <a:gd name="T5" fmla="*/ 8 h 200"/>
              <a:gd name="T6" fmla="*/ 1008 w 1080"/>
              <a:gd name="T7" fmla="*/ 56 h 200"/>
              <a:gd name="T8" fmla="*/ 1056 w 1080"/>
              <a:gd name="T9" fmla="*/ 15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0" h="200">
                <a:moveTo>
                  <a:pt x="0" y="200"/>
                </a:moveTo>
                <a:cubicBezTo>
                  <a:pt x="44" y="168"/>
                  <a:pt x="88" y="136"/>
                  <a:pt x="192" y="104"/>
                </a:cubicBezTo>
                <a:cubicBezTo>
                  <a:pt x="296" y="72"/>
                  <a:pt x="488" y="16"/>
                  <a:pt x="624" y="8"/>
                </a:cubicBezTo>
                <a:cubicBezTo>
                  <a:pt x="760" y="0"/>
                  <a:pt x="936" y="32"/>
                  <a:pt x="1008" y="56"/>
                </a:cubicBezTo>
                <a:cubicBezTo>
                  <a:pt x="1080" y="80"/>
                  <a:pt x="1048" y="136"/>
                  <a:pt x="1056" y="1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36" name="Freeform 40"/>
          <p:cNvSpPr>
            <a:spLocks/>
          </p:cNvSpPr>
          <p:nvPr/>
        </p:nvSpPr>
        <p:spPr bwMode="auto">
          <a:xfrm>
            <a:off x="3955473" y="4182094"/>
            <a:ext cx="1676400" cy="304800"/>
          </a:xfrm>
          <a:custGeom>
            <a:avLst/>
            <a:gdLst>
              <a:gd name="T0" fmla="*/ 1056 w 1056"/>
              <a:gd name="T1" fmla="*/ 96 h 192"/>
              <a:gd name="T2" fmla="*/ 960 w 1056"/>
              <a:gd name="T3" fmla="*/ 48 h 192"/>
              <a:gd name="T4" fmla="*/ 528 w 1056"/>
              <a:gd name="T5" fmla="*/ 0 h 192"/>
              <a:gd name="T6" fmla="*/ 96 w 1056"/>
              <a:gd name="T7" fmla="*/ 48 h 192"/>
              <a:gd name="T8" fmla="*/ 0 w 1056"/>
              <a:gd name="T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6" h="192">
                <a:moveTo>
                  <a:pt x="1056" y="96"/>
                </a:moveTo>
                <a:cubicBezTo>
                  <a:pt x="1052" y="80"/>
                  <a:pt x="1048" y="64"/>
                  <a:pt x="960" y="48"/>
                </a:cubicBezTo>
                <a:cubicBezTo>
                  <a:pt x="872" y="32"/>
                  <a:pt x="672" y="0"/>
                  <a:pt x="528" y="0"/>
                </a:cubicBezTo>
                <a:cubicBezTo>
                  <a:pt x="384" y="0"/>
                  <a:pt x="184" y="16"/>
                  <a:pt x="96" y="48"/>
                </a:cubicBezTo>
                <a:cubicBezTo>
                  <a:pt x="8" y="80"/>
                  <a:pt x="4" y="136"/>
                  <a:pt x="0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37" name="Freeform 41"/>
          <p:cNvSpPr>
            <a:spLocks/>
          </p:cNvSpPr>
          <p:nvPr/>
        </p:nvSpPr>
        <p:spPr bwMode="auto">
          <a:xfrm>
            <a:off x="5936673" y="4563094"/>
            <a:ext cx="1828800" cy="254000"/>
          </a:xfrm>
          <a:custGeom>
            <a:avLst/>
            <a:gdLst>
              <a:gd name="T0" fmla="*/ 1152 w 1152"/>
              <a:gd name="T1" fmla="*/ 0 h 160"/>
              <a:gd name="T2" fmla="*/ 1104 w 1152"/>
              <a:gd name="T3" fmla="*/ 48 h 160"/>
              <a:gd name="T4" fmla="*/ 864 w 1152"/>
              <a:gd name="T5" fmla="*/ 144 h 160"/>
              <a:gd name="T6" fmla="*/ 240 w 1152"/>
              <a:gd name="T7" fmla="*/ 144 h 160"/>
              <a:gd name="T8" fmla="*/ 0 w 1152"/>
              <a:gd name="T9" fmla="*/ 4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160">
                <a:moveTo>
                  <a:pt x="1152" y="0"/>
                </a:moveTo>
                <a:cubicBezTo>
                  <a:pt x="1152" y="12"/>
                  <a:pt x="1152" y="24"/>
                  <a:pt x="1104" y="48"/>
                </a:cubicBezTo>
                <a:cubicBezTo>
                  <a:pt x="1056" y="72"/>
                  <a:pt x="1008" y="128"/>
                  <a:pt x="864" y="144"/>
                </a:cubicBezTo>
                <a:cubicBezTo>
                  <a:pt x="720" y="160"/>
                  <a:pt x="384" y="160"/>
                  <a:pt x="240" y="144"/>
                </a:cubicBezTo>
                <a:cubicBezTo>
                  <a:pt x="96" y="128"/>
                  <a:pt x="48" y="88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38" name="Rectangle 42"/>
          <p:cNvSpPr>
            <a:spLocks noChangeArrowheads="1"/>
          </p:cNvSpPr>
          <p:nvPr/>
        </p:nvSpPr>
        <p:spPr bwMode="auto">
          <a:xfrm rot="16200000">
            <a:off x="2469573" y="3458194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9" name="Rectangle 43"/>
          <p:cNvSpPr>
            <a:spLocks noChangeArrowheads="1"/>
          </p:cNvSpPr>
          <p:nvPr/>
        </p:nvSpPr>
        <p:spPr bwMode="auto">
          <a:xfrm rot="16200000">
            <a:off x="9403773" y="3381994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40" name="Freeform 44"/>
          <p:cNvSpPr>
            <a:spLocks/>
          </p:cNvSpPr>
          <p:nvPr/>
        </p:nvSpPr>
        <p:spPr bwMode="auto">
          <a:xfrm>
            <a:off x="2494973" y="3801094"/>
            <a:ext cx="1358900" cy="2209800"/>
          </a:xfrm>
          <a:custGeom>
            <a:avLst/>
            <a:gdLst>
              <a:gd name="T0" fmla="*/ 824 w 856"/>
              <a:gd name="T1" fmla="*/ 1104 h 1392"/>
              <a:gd name="T2" fmla="*/ 824 w 856"/>
              <a:gd name="T3" fmla="*/ 1200 h 1392"/>
              <a:gd name="T4" fmla="*/ 776 w 856"/>
              <a:gd name="T5" fmla="*/ 1344 h 1392"/>
              <a:gd name="T6" fmla="*/ 344 w 856"/>
              <a:gd name="T7" fmla="*/ 1392 h 1392"/>
              <a:gd name="T8" fmla="*/ 56 w 856"/>
              <a:gd name="T9" fmla="*/ 1344 h 1392"/>
              <a:gd name="T10" fmla="*/ 8 w 856"/>
              <a:gd name="T11" fmla="*/ 1152 h 1392"/>
              <a:gd name="T12" fmla="*/ 8 w 856"/>
              <a:gd name="T13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6" h="1392">
                <a:moveTo>
                  <a:pt x="824" y="1104"/>
                </a:moveTo>
                <a:cubicBezTo>
                  <a:pt x="828" y="1132"/>
                  <a:pt x="832" y="1160"/>
                  <a:pt x="824" y="1200"/>
                </a:cubicBezTo>
                <a:cubicBezTo>
                  <a:pt x="816" y="1240"/>
                  <a:pt x="856" y="1312"/>
                  <a:pt x="776" y="1344"/>
                </a:cubicBezTo>
                <a:cubicBezTo>
                  <a:pt x="696" y="1376"/>
                  <a:pt x="464" y="1392"/>
                  <a:pt x="344" y="1392"/>
                </a:cubicBezTo>
                <a:cubicBezTo>
                  <a:pt x="224" y="1392"/>
                  <a:pt x="112" y="1384"/>
                  <a:pt x="56" y="1344"/>
                </a:cubicBezTo>
                <a:cubicBezTo>
                  <a:pt x="0" y="1304"/>
                  <a:pt x="16" y="1376"/>
                  <a:pt x="8" y="1152"/>
                </a:cubicBezTo>
                <a:cubicBezTo>
                  <a:pt x="0" y="928"/>
                  <a:pt x="4" y="464"/>
                  <a:pt x="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41" name="Freeform 45"/>
          <p:cNvSpPr>
            <a:spLocks/>
          </p:cNvSpPr>
          <p:nvPr/>
        </p:nvSpPr>
        <p:spPr bwMode="auto">
          <a:xfrm>
            <a:off x="2456873" y="1730994"/>
            <a:ext cx="1346200" cy="1993900"/>
          </a:xfrm>
          <a:custGeom>
            <a:avLst/>
            <a:gdLst>
              <a:gd name="T0" fmla="*/ 32 w 848"/>
              <a:gd name="T1" fmla="*/ 1256 h 1256"/>
              <a:gd name="T2" fmla="*/ 32 w 848"/>
              <a:gd name="T3" fmla="*/ 200 h 1256"/>
              <a:gd name="T4" fmla="*/ 224 w 848"/>
              <a:gd name="T5" fmla="*/ 56 h 1256"/>
              <a:gd name="T6" fmla="*/ 733 w 848"/>
              <a:gd name="T7" fmla="*/ 47 h 1256"/>
              <a:gd name="T8" fmla="*/ 848 w 848"/>
              <a:gd name="T9" fmla="*/ 20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8" h="1256">
                <a:moveTo>
                  <a:pt x="32" y="1256"/>
                </a:moveTo>
                <a:cubicBezTo>
                  <a:pt x="16" y="828"/>
                  <a:pt x="0" y="400"/>
                  <a:pt x="32" y="200"/>
                </a:cubicBezTo>
                <a:cubicBezTo>
                  <a:pt x="64" y="0"/>
                  <a:pt x="107" y="81"/>
                  <a:pt x="224" y="56"/>
                </a:cubicBezTo>
                <a:cubicBezTo>
                  <a:pt x="341" y="31"/>
                  <a:pt x="629" y="23"/>
                  <a:pt x="733" y="47"/>
                </a:cubicBezTo>
                <a:cubicBezTo>
                  <a:pt x="837" y="71"/>
                  <a:pt x="824" y="168"/>
                  <a:pt x="848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42" name="Freeform 46"/>
          <p:cNvSpPr>
            <a:spLocks/>
          </p:cNvSpPr>
          <p:nvPr/>
        </p:nvSpPr>
        <p:spPr bwMode="auto">
          <a:xfrm>
            <a:off x="7803573" y="3724894"/>
            <a:ext cx="1714500" cy="2349500"/>
          </a:xfrm>
          <a:custGeom>
            <a:avLst/>
            <a:gdLst>
              <a:gd name="T0" fmla="*/ 24 w 1128"/>
              <a:gd name="T1" fmla="*/ 1152 h 1480"/>
              <a:gd name="T2" fmla="*/ 24 w 1128"/>
              <a:gd name="T3" fmla="*/ 1344 h 1480"/>
              <a:gd name="T4" fmla="*/ 168 w 1128"/>
              <a:gd name="T5" fmla="*/ 1392 h 1480"/>
              <a:gd name="T6" fmla="*/ 888 w 1128"/>
              <a:gd name="T7" fmla="*/ 1392 h 1480"/>
              <a:gd name="T8" fmla="*/ 1080 w 1128"/>
              <a:gd name="T9" fmla="*/ 1248 h 1480"/>
              <a:gd name="T10" fmla="*/ 1128 w 1128"/>
              <a:gd name="T11" fmla="*/ 0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8" h="1480">
                <a:moveTo>
                  <a:pt x="24" y="1152"/>
                </a:moveTo>
                <a:cubicBezTo>
                  <a:pt x="12" y="1228"/>
                  <a:pt x="0" y="1304"/>
                  <a:pt x="24" y="1344"/>
                </a:cubicBezTo>
                <a:cubicBezTo>
                  <a:pt x="48" y="1384"/>
                  <a:pt x="24" y="1384"/>
                  <a:pt x="168" y="1392"/>
                </a:cubicBezTo>
                <a:cubicBezTo>
                  <a:pt x="312" y="1400"/>
                  <a:pt x="736" y="1416"/>
                  <a:pt x="888" y="1392"/>
                </a:cubicBezTo>
                <a:cubicBezTo>
                  <a:pt x="1040" y="1368"/>
                  <a:pt x="1040" y="1480"/>
                  <a:pt x="1080" y="1248"/>
                </a:cubicBezTo>
                <a:cubicBezTo>
                  <a:pt x="1120" y="1016"/>
                  <a:pt x="1124" y="508"/>
                  <a:pt x="112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43" name="Freeform 47"/>
          <p:cNvSpPr>
            <a:spLocks/>
          </p:cNvSpPr>
          <p:nvPr/>
        </p:nvSpPr>
        <p:spPr bwMode="auto">
          <a:xfrm>
            <a:off x="7828973" y="1832594"/>
            <a:ext cx="1803400" cy="1816100"/>
          </a:xfrm>
          <a:custGeom>
            <a:avLst/>
            <a:gdLst>
              <a:gd name="T0" fmla="*/ 1064 w 1136"/>
              <a:gd name="T1" fmla="*/ 1144 h 1144"/>
              <a:gd name="T2" fmla="*/ 1064 w 1136"/>
              <a:gd name="T3" fmla="*/ 184 h 1144"/>
              <a:gd name="T4" fmla="*/ 632 w 1136"/>
              <a:gd name="T5" fmla="*/ 40 h 1144"/>
              <a:gd name="T6" fmla="*/ 104 w 1136"/>
              <a:gd name="T7" fmla="*/ 40 h 1144"/>
              <a:gd name="T8" fmla="*/ 8 w 1136"/>
              <a:gd name="T9" fmla="*/ 136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6" h="1144">
                <a:moveTo>
                  <a:pt x="1064" y="1144"/>
                </a:moveTo>
                <a:cubicBezTo>
                  <a:pt x="1100" y="756"/>
                  <a:pt x="1136" y="368"/>
                  <a:pt x="1064" y="184"/>
                </a:cubicBezTo>
                <a:cubicBezTo>
                  <a:pt x="992" y="0"/>
                  <a:pt x="792" y="64"/>
                  <a:pt x="632" y="40"/>
                </a:cubicBezTo>
                <a:cubicBezTo>
                  <a:pt x="472" y="16"/>
                  <a:pt x="208" y="24"/>
                  <a:pt x="104" y="40"/>
                </a:cubicBezTo>
                <a:cubicBezTo>
                  <a:pt x="0" y="56"/>
                  <a:pt x="4" y="96"/>
                  <a:pt x="8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44" name="Text Box 48"/>
          <p:cNvSpPr txBox="1">
            <a:spLocks noChangeArrowheads="1"/>
          </p:cNvSpPr>
          <p:nvPr/>
        </p:nvSpPr>
        <p:spPr bwMode="auto">
          <a:xfrm>
            <a:off x="1517073" y="3343894"/>
            <a:ext cx="7772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proc.1</a:t>
            </a:r>
          </a:p>
        </p:txBody>
      </p:sp>
      <p:sp>
        <p:nvSpPr>
          <p:cNvPr id="106545" name="Text Box 49"/>
          <p:cNvSpPr txBox="1">
            <a:spLocks noChangeArrowheads="1"/>
          </p:cNvSpPr>
          <p:nvPr/>
        </p:nvSpPr>
        <p:spPr bwMode="auto">
          <a:xfrm>
            <a:off x="9518073" y="3267694"/>
            <a:ext cx="7772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proc.2</a:t>
            </a:r>
          </a:p>
        </p:txBody>
      </p:sp>
    </p:spTree>
    <p:extLst>
      <p:ext uri="{BB962C8B-B14F-4D97-AF65-F5344CB8AC3E}">
        <p14:creationId xmlns:p14="http://schemas.microsoft.com/office/powerpoint/2010/main" val="1115055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synchronization control</a:t>
            </a:r>
          </a:p>
        </p:txBody>
      </p:sp>
      <p:sp>
        <p:nvSpPr>
          <p:cNvPr id="107524" name="Oval 4"/>
          <p:cNvSpPr>
            <a:spLocks noChangeArrowheads="1"/>
          </p:cNvSpPr>
          <p:nvPr/>
        </p:nvSpPr>
        <p:spPr bwMode="auto">
          <a:xfrm>
            <a:off x="3810000" y="39624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 rot="16200000">
            <a:off x="4000500" y="31623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 rot="16200000">
            <a:off x="4000500" y="46863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4267201" y="3962400"/>
            <a:ext cx="8435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writing</a:t>
            </a:r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>
            <a:off x="7467600" y="39624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 rot="16200000">
            <a:off x="7658100" y="31623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0" name="Rectangle 10"/>
          <p:cNvSpPr>
            <a:spLocks noChangeArrowheads="1"/>
          </p:cNvSpPr>
          <p:nvPr/>
        </p:nvSpPr>
        <p:spPr bwMode="auto">
          <a:xfrm rot="16200000">
            <a:off x="7658100" y="46863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1" name="Oval 11"/>
          <p:cNvSpPr>
            <a:spLocks noChangeArrowheads="1"/>
          </p:cNvSpPr>
          <p:nvPr/>
        </p:nvSpPr>
        <p:spPr bwMode="auto">
          <a:xfrm>
            <a:off x="5715000" y="39624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k</a:t>
            </a:r>
          </a:p>
        </p:txBody>
      </p:sp>
      <p:sp>
        <p:nvSpPr>
          <p:cNvPr id="107532" name="Line 12"/>
          <p:cNvSpPr>
            <a:spLocks noChangeShapeType="1"/>
          </p:cNvSpPr>
          <p:nvPr/>
        </p:nvSpPr>
        <p:spPr bwMode="auto">
          <a:xfrm>
            <a:off x="40386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33" name="Line 13"/>
          <p:cNvSpPr>
            <a:spLocks noChangeShapeType="1"/>
          </p:cNvSpPr>
          <p:nvPr/>
        </p:nvSpPr>
        <p:spPr bwMode="auto">
          <a:xfrm>
            <a:off x="40386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76962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>
            <a:off x="76962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7924800" y="3962400"/>
            <a:ext cx="893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reading</a:t>
            </a:r>
          </a:p>
        </p:txBody>
      </p:sp>
      <p:sp>
        <p:nvSpPr>
          <p:cNvPr id="107537" name="Oval 17"/>
          <p:cNvSpPr>
            <a:spLocks noChangeArrowheads="1"/>
          </p:cNvSpPr>
          <p:nvPr/>
        </p:nvSpPr>
        <p:spPr bwMode="auto">
          <a:xfrm>
            <a:off x="5715000" y="24384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k</a:t>
            </a:r>
          </a:p>
        </p:txBody>
      </p:sp>
      <p:sp>
        <p:nvSpPr>
          <p:cNvPr id="107538" name="Freeform 18"/>
          <p:cNvSpPr>
            <a:spLocks/>
          </p:cNvSpPr>
          <p:nvPr/>
        </p:nvSpPr>
        <p:spPr bwMode="auto">
          <a:xfrm>
            <a:off x="4038600" y="2667000"/>
            <a:ext cx="1676400" cy="762000"/>
          </a:xfrm>
          <a:custGeom>
            <a:avLst/>
            <a:gdLst>
              <a:gd name="T0" fmla="*/ 1056 w 1056"/>
              <a:gd name="T1" fmla="*/ 0 h 480"/>
              <a:gd name="T2" fmla="*/ 672 w 1056"/>
              <a:gd name="T3" fmla="*/ 48 h 480"/>
              <a:gd name="T4" fmla="*/ 144 w 1056"/>
              <a:gd name="T5" fmla="*/ 288 h 480"/>
              <a:gd name="T6" fmla="*/ 0 w 1056"/>
              <a:gd name="T7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480">
                <a:moveTo>
                  <a:pt x="1056" y="0"/>
                </a:moveTo>
                <a:cubicBezTo>
                  <a:pt x="940" y="0"/>
                  <a:pt x="824" y="0"/>
                  <a:pt x="672" y="48"/>
                </a:cubicBezTo>
                <a:cubicBezTo>
                  <a:pt x="520" y="96"/>
                  <a:pt x="256" y="216"/>
                  <a:pt x="144" y="288"/>
                </a:cubicBezTo>
                <a:cubicBezTo>
                  <a:pt x="32" y="360"/>
                  <a:pt x="16" y="420"/>
                  <a:pt x="0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39" name="Freeform 19"/>
          <p:cNvSpPr>
            <a:spLocks/>
          </p:cNvSpPr>
          <p:nvPr/>
        </p:nvSpPr>
        <p:spPr bwMode="auto">
          <a:xfrm flipH="1">
            <a:off x="6172200" y="2667000"/>
            <a:ext cx="1600200" cy="762000"/>
          </a:xfrm>
          <a:custGeom>
            <a:avLst/>
            <a:gdLst>
              <a:gd name="T0" fmla="*/ 1056 w 1056"/>
              <a:gd name="T1" fmla="*/ 0 h 480"/>
              <a:gd name="T2" fmla="*/ 672 w 1056"/>
              <a:gd name="T3" fmla="*/ 48 h 480"/>
              <a:gd name="T4" fmla="*/ 144 w 1056"/>
              <a:gd name="T5" fmla="*/ 288 h 480"/>
              <a:gd name="T6" fmla="*/ 0 w 1056"/>
              <a:gd name="T7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480">
                <a:moveTo>
                  <a:pt x="1056" y="0"/>
                </a:moveTo>
                <a:cubicBezTo>
                  <a:pt x="940" y="0"/>
                  <a:pt x="824" y="0"/>
                  <a:pt x="672" y="48"/>
                </a:cubicBezTo>
                <a:cubicBezTo>
                  <a:pt x="520" y="96"/>
                  <a:pt x="256" y="216"/>
                  <a:pt x="144" y="288"/>
                </a:cubicBezTo>
                <a:cubicBezTo>
                  <a:pt x="32" y="360"/>
                  <a:pt x="16" y="420"/>
                  <a:pt x="0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40" name="Freeform 20"/>
          <p:cNvSpPr>
            <a:spLocks/>
          </p:cNvSpPr>
          <p:nvPr/>
        </p:nvSpPr>
        <p:spPr bwMode="auto">
          <a:xfrm>
            <a:off x="4191000" y="3136900"/>
            <a:ext cx="1676400" cy="825500"/>
          </a:xfrm>
          <a:custGeom>
            <a:avLst/>
            <a:gdLst>
              <a:gd name="T0" fmla="*/ 1056 w 1056"/>
              <a:gd name="T1" fmla="*/ 520 h 520"/>
              <a:gd name="T2" fmla="*/ 912 w 1056"/>
              <a:gd name="T3" fmla="*/ 280 h 520"/>
              <a:gd name="T4" fmla="*/ 528 w 1056"/>
              <a:gd name="T5" fmla="*/ 40 h 520"/>
              <a:gd name="T6" fmla="*/ 144 w 1056"/>
              <a:gd name="T7" fmla="*/ 40 h 520"/>
              <a:gd name="T8" fmla="*/ 0 w 1056"/>
              <a:gd name="T9" fmla="*/ 184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6" h="520">
                <a:moveTo>
                  <a:pt x="1056" y="520"/>
                </a:moveTo>
                <a:cubicBezTo>
                  <a:pt x="1028" y="440"/>
                  <a:pt x="1000" y="360"/>
                  <a:pt x="912" y="280"/>
                </a:cubicBezTo>
                <a:cubicBezTo>
                  <a:pt x="824" y="200"/>
                  <a:pt x="656" y="80"/>
                  <a:pt x="528" y="40"/>
                </a:cubicBezTo>
                <a:cubicBezTo>
                  <a:pt x="400" y="0"/>
                  <a:pt x="232" y="16"/>
                  <a:pt x="144" y="40"/>
                </a:cubicBezTo>
                <a:cubicBezTo>
                  <a:pt x="56" y="64"/>
                  <a:pt x="28" y="124"/>
                  <a:pt x="0" y="1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41" name="Freeform 21"/>
          <p:cNvSpPr>
            <a:spLocks/>
          </p:cNvSpPr>
          <p:nvPr/>
        </p:nvSpPr>
        <p:spPr bwMode="auto">
          <a:xfrm flipH="1">
            <a:off x="6019800" y="3124200"/>
            <a:ext cx="1676400" cy="825500"/>
          </a:xfrm>
          <a:custGeom>
            <a:avLst/>
            <a:gdLst>
              <a:gd name="T0" fmla="*/ 1056 w 1056"/>
              <a:gd name="T1" fmla="*/ 520 h 520"/>
              <a:gd name="T2" fmla="*/ 912 w 1056"/>
              <a:gd name="T3" fmla="*/ 280 h 520"/>
              <a:gd name="T4" fmla="*/ 528 w 1056"/>
              <a:gd name="T5" fmla="*/ 40 h 520"/>
              <a:gd name="T6" fmla="*/ 144 w 1056"/>
              <a:gd name="T7" fmla="*/ 40 h 520"/>
              <a:gd name="T8" fmla="*/ 0 w 1056"/>
              <a:gd name="T9" fmla="*/ 184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6" h="520">
                <a:moveTo>
                  <a:pt x="1056" y="520"/>
                </a:moveTo>
                <a:cubicBezTo>
                  <a:pt x="1028" y="440"/>
                  <a:pt x="1000" y="360"/>
                  <a:pt x="912" y="280"/>
                </a:cubicBezTo>
                <a:cubicBezTo>
                  <a:pt x="824" y="200"/>
                  <a:pt x="656" y="80"/>
                  <a:pt x="528" y="40"/>
                </a:cubicBezTo>
                <a:cubicBezTo>
                  <a:pt x="400" y="0"/>
                  <a:pt x="232" y="16"/>
                  <a:pt x="144" y="40"/>
                </a:cubicBezTo>
                <a:cubicBezTo>
                  <a:pt x="56" y="64"/>
                  <a:pt x="28" y="124"/>
                  <a:pt x="0" y="1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42" name="Freeform 22"/>
          <p:cNvSpPr>
            <a:spLocks/>
          </p:cNvSpPr>
          <p:nvPr/>
        </p:nvSpPr>
        <p:spPr bwMode="auto">
          <a:xfrm>
            <a:off x="4191000" y="4419600"/>
            <a:ext cx="1676400" cy="787400"/>
          </a:xfrm>
          <a:custGeom>
            <a:avLst/>
            <a:gdLst>
              <a:gd name="T0" fmla="*/ 0 w 1056"/>
              <a:gd name="T1" fmla="*/ 384 h 496"/>
              <a:gd name="T2" fmla="*/ 96 w 1056"/>
              <a:gd name="T3" fmla="*/ 480 h 496"/>
              <a:gd name="T4" fmla="*/ 288 w 1056"/>
              <a:gd name="T5" fmla="*/ 480 h 496"/>
              <a:gd name="T6" fmla="*/ 720 w 1056"/>
              <a:gd name="T7" fmla="*/ 384 h 496"/>
              <a:gd name="T8" fmla="*/ 1056 w 1056"/>
              <a:gd name="T9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6" h="496">
                <a:moveTo>
                  <a:pt x="0" y="384"/>
                </a:moveTo>
                <a:cubicBezTo>
                  <a:pt x="24" y="424"/>
                  <a:pt x="48" y="464"/>
                  <a:pt x="96" y="480"/>
                </a:cubicBezTo>
                <a:cubicBezTo>
                  <a:pt x="144" y="496"/>
                  <a:pt x="184" y="496"/>
                  <a:pt x="288" y="480"/>
                </a:cubicBezTo>
                <a:cubicBezTo>
                  <a:pt x="392" y="464"/>
                  <a:pt x="592" y="464"/>
                  <a:pt x="720" y="384"/>
                </a:cubicBezTo>
                <a:cubicBezTo>
                  <a:pt x="848" y="304"/>
                  <a:pt x="952" y="152"/>
                  <a:pt x="105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43" name="Freeform 23"/>
          <p:cNvSpPr>
            <a:spLocks/>
          </p:cNvSpPr>
          <p:nvPr/>
        </p:nvSpPr>
        <p:spPr bwMode="auto">
          <a:xfrm flipH="1">
            <a:off x="6019800" y="4419600"/>
            <a:ext cx="1676400" cy="787400"/>
          </a:xfrm>
          <a:custGeom>
            <a:avLst/>
            <a:gdLst>
              <a:gd name="T0" fmla="*/ 0 w 1056"/>
              <a:gd name="T1" fmla="*/ 384 h 496"/>
              <a:gd name="T2" fmla="*/ 96 w 1056"/>
              <a:gd name="T3" fmla="*/ 480 h 496"/>
              <a:gd name="T4" fmla="*/ 288 w 1056"/>
              <a:gd name="T5" fmla="*/ 480 h 496"/>
              <a:gd name="T6" fmla="*/ 720 w 1056"/>
              <a:gd name="T7" fmla="*/ 384 h 496"/>
              <a:gd name="T8" fmla="*/ 1056 w 1056"/>
              <a:gd name="T9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6" h="496">
                <a:moveTo>
                  <a:pt x="0" y="384"/>
                </a:moveTo>
                <a:cubicBezTo>
                  <a:pt x="24" y="424"/>
                  <a:pt x="48" y="464"/>
                  <a:pt x="96" y="480"/>
                </a:cubicBezTo>
                <a:cubicBezTo>
                  <a:pt x="144" y="496"/>
                  <a:pt x="184" y="496"/>
                  <a:pt x="288" y="480"/>
                </a:cubicBezTo>
                <a:cubicBezTo>
                  <a:pt x="392" y="464"/>
                  <a:pt x="592" y="464"/>
                  <a:pt x="720" y="384"/>
                </a:cubicBezTo>
                <a:cubicBezTo>
                  <a:pt x="848" y="304"/>
                  <a:pt x="952" y="152"/>
                  <a:pt x="105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44" name="Freeform 24"/>
          <p:cNvSpPr>
            <a:spLocks/>
          </p:cNvSpPr>
          <p:nvPr/>
        </p:nvSpPr>
        <p:spPr bwMode="auto">
          <a:xfrm>
            <a:off x="2870200" y="2324100"/>
            <a:ext cx="2997200" cy="3048000"/>
          </a:xfrm>
          <a:custGeom>
            <a:avLst/>
            <a:gdLst>
              <a:gd name="T0" fmla="*/ 688 w 1888"/>
              <a:gd name="T1" fmla="*/ 1704 h 1920"/>
              <a:gd name="T2" fmla="*/ 640 w 1888"/>
              <a:gd name="T3" fmla="*/ 1848 h 1920"/>
              <a:gd name="T4" fmla="*/ 448 w 1888"/>
              <a:gd name="T5" fmla="*/ 1896 h 1920"/>
              <a:gd name="T6" fmla="*/ 160 w 1888"/>
              <a:gd name="T7" fmla="*/ 1800 h 1920"/>
              <a:gd name="T8" fmla="*/ 16 w 1888"/>
              <a:gd name="T9" fmla="*/ 1176 h 1920"/>
              <a:gd name="T10" fmla="*/ 256 w 1888"/>
              <a:gd name="T11" fmla="*/ 456 h 1920"/>
              <a:gd name="T12" fmla="*/ 976 w 1888"/>
              <a:gd name="T13" fmla="*/ 72 h 1920"/>
              <a:gd name="T14" fmla="*/ 1696 w 1888"/>
              <a:gd name="T15" fmla="*/ 24 h 1920"/>
              <a:gd name="T16" fmla="*/ 1888 w 1888"/>
              <a:gd name="T17" fmla="*/ 72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8" h="1920">
                <a:moveTo>
                  <a:pt x="688" y="1704"/>
                </a:moveTo>
                <a:cubicBezTo>
                  <a:pt x="684" y="1760"/>
                  <a:pt x="680" y="1816"/>
                  <a:pt x="640" y="1848"/>
                </a:cubicBezTo>
                <a:cubicBezTo>
                  <a:pt x="600" y="1880"/>
                  <a:pt x="528" y="1904"/>
                  <a:pt x="448" y="1896"/>
                </a:cubicBezTo>
                <a:cubicBezTo>
                  <a:pt x="368" y="1888"/>
                  <a:pt x="232" y="1920"/>
                  <a:pt x="160" y="1800"/>
                </a:cubicBezTo>
                <a:cubicBezTo>
                  <a:pt x="88" y="1680"/>
                  <a:pt x="0" y="1400"/>
                  <a:pt x="16" y="1176"/>
                </a:cubicBezTo>
                <a:cubicBezTo>
                  <a:pt x="32" y="952"/>
                  <a:pt x="96" y="640"/>
                  <a:pt x="256" y="456"/>
                </a:cubicBezTo>
                <a:cubicBezTo>
                  <a:pt x="416" y="272"/>
                  <a:pt x="736" y="144"/>
                  <a:pt x="976" y="72"/>
                </a:cubicBezTo>
                <a:cubicBezTo>
                  <a:pt x="1216" y="0"/>
                  <a:pt x="1544" y="24"/>
                  <a:pt x="1696" y="24"/>
                </a:cubicBezTo>
                <a:cubicBezTo>
                  <a:pt x="1848" y="24"/>
                  <a:pt x="1868" y="48"/>
                  <a:pt x="1888" y="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45" name="Freeform 25"/>
          <p:cNvSpPr>
            <a:spLocks/>
          </p:cNvSpPr>
          <p:nvPr/>
        </p:nvSpPr>
        <p:spPr bwMode="auto">
          <a:xfrm flipH="1">
            <a:off x="6019800" y="2362200"/>
            <a:ext cx="2997200" cy="3048000"/>
          </a:xfrm>
          <a:custGeom>
            <a:avLst/>
            <a:gdLst>
              <a:gd name="T0" fmla="*/ 688 w 1888"/>
              <a:gd name="T1" fmla="*/ 1704 h 1920"/>
              <a:gd name="T2" fmla="*/ 640 w 1888"/>
              <a:gd name="T3" fmla="*/ 1848 h 1920"/>
              <a:gd name="T4" fmla="*/ 448 w 1888"/>
              <a:gd name="T5" fmla="*/ 1896 h 1920"/>
              <a:gd name="T6" fmla="*/ 160 w 1888"/>
              <a:gd name="T7" fmla="*/ 1800 h 1920"/>
              <a:gd name="T8" fmla="*/ 16 w 1888"/>
              <a:gd name="T9" fmla="*/ 1176 h 1920"/>
              <a:gd name="T10" fmla="*/ 256 w 1888"/>
              <a:gd name="T11" fmla="*/ 456 h 1920"/>
              <a:gd name="T12" fmla="*/ 976 w 1888"/>
              <a:gd name="T13" fmla="*/ 72 h 1920"/>
              <a:gd name="T14" fmla="*/ 1696 w 1888"/>
              <a:gd name="T15" fmla="*/ 24 h 1920"/>
              <a:gd name="T16" fmla="*/ 1888 w 1888"/>
              <a:gd name="T17" fmla="*/ 72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8" h="1920">
                <a:moveTo>
                  <a:pt x="688" y="1704"/>
                </a:moveTo>
                <a:cubicBezTo>
                  <a:pt x="684" y="1760"/>
                  <a:pt x="680" y="1816"/>
                  <a:pt x="640" y="1848"/>
                </a:cubicBezTo>
                <a:cubicBezTo>
                  <a:pt x="600" y="1880"/>
                  <a:pt x="528" y="1904"/>
                  <a:pt x="448" y="1896"/>
                </a:cubicBezTo>
                <a:cubicBezTo>
                  <a:pt x="368" y="1888"/>
                  <a:pt x="232" y="1920"/>
                  <a:pt x="160" y="1800"/>
                </a:cubicBezTo>
                <a:cubicBezTo>
                  <a:pt x="88" y="1680"/>
                  <a:pt x="0" y="1400"/>
                  <a:pt x="16" y="1176"/>
                </a:cubicBezTo>
                <a:cubicBezTo>
                  <a:pt x="32" y="952"/>
                  <a:pt x="96" y="640"/>
                  <a:pt x="256" y="456"/>
                </a:cubicBezTo>
                <a:cubicBezTo>
                  <a:pt x="416" y="272"/>
                  <a:pt x="736" y="144"/>
                  <a:pt x="976" y="72"/>
                </a:cubicBezTo>
                <a:cubicBezTo>
                  <a:pt x="1216" y="0"/>
                  <a:pt x="1544" y="24"/>
                  <a:pt x="1696" y="24"/>
                </a:cubicBezTo>
                <a:cubicBezTo>
                  <a:pt x="1848" y="24"/>
                  <a:pt x="1868" y="48"/>
                  <a:pt x="1888" y="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46" name="Text Box 26"/>
          <p:cNvSpPr txBox="1">
            <a:spLocks noChangeArrowheads="1"/>
          </p:cNvSpPr>
          <p:nvPr/>
        </p:nvSpPr>
        <p:spPr bwMode="auto">
          <a:xfrm>
            <a:off x="5410200" y="3124200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5105400" y="5105400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805477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201881"/>
            <a:ext cx="9908523" cy="1116280"/>
          </a:xfrm>
        </p:spPr>
        <p:txBody>
          <a:bodyPr/>
          <a:lstStyle/>
          <a:p>
            <a:r>
              <a:rPr lang="en-US" altLang="en-US" dirty="0"/>
              <a:t>Behavioral properties (1)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1484416"/>
            <a:ext cx="10515600" cy="46211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Properties that depend on the initial marking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Reachability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Mn</a:t>
            </a:r>
            <a:r>
              <a:rPr lang="en-US" altLang="en-US" dirty="0"/>
              <a:t> is reachable from M0 if exists a sequence of firings that transform M0 into </a:t>
            </a:r>
            <a:r>
              <a:rPr lang="en-US" altLang="en-US" dirty="0" err="1"/>
              <a:t>Mn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reachability is </a:t>
            </a:r>
            <a:r>
              <a:rPr lang="en-US" altLang="en-US" dirty="0" smtClean="0"/>
              <a:t>decidable </a:t>
            </a:r>
            <a:r>
              <a:rPr lang="en-US" altLang="en-US" dirty="0"/>
              <a:t>but exponential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Boundedness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FF0000"/>
                </a:solidFill>
              </a:rPr>
              <a:t>the quality of being finite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PN is bounded if the number of tokens in each place doesn’t exceed a finite number k for any marking reachable from M0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PN is safe if it is 1-bounded</a:t>
            </a:r>
          </a:p>
        </p:txBody>
      </p:sp>
    </p:spTree>
    <p:extLst>
      <p:ext uri="{BB962C8B-B14F-4D97-AF65-F5344CB8AC3E}">
        <p14:creationId xmlns:p14="http://schemas.microsoft.com/office/powerpoint/2010/main" val="1013042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273133"/>
            <a:ext cx="9908523" cy="67689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Behavioral properties (2)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950027"/>
            <a:ext cx="10515600" cy="51555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Liveness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PN is live if, no matter what marking has been reached, it is possible to fire any transition with an appropriate firing sequence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equivalent to deadlock-free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strong property, different levels of liveness are defined (L0=dead, L1, L2, L3 and L4=live)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Reversibility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PN is reversible if, for each marking M reachable from M0, M0 is reachable from 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relaxed condition</a:t>
            </a:r>
            <a:r>
              <a:rPr lang="en-US" altLang="en-US" dirty="0"/>
              <a:t>: a marking M’ is a home state if, for each marking M reachable from M0, M’ is reachable from M</a:t>
            </a:r>
          </a:p>
        </p:txBody>
      </p:sp>
    </p:spTree>
    <p:extLst>
      <p:ext uri="{BB962C8B-B14F-4D97-AF65-F5344CB8AC3E}">
        <p14:creationId xmlns:p14="http://schemas.microsoft.com/office/powerpoint/2010/main" val="3625777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285008"/>
            <a:ext cx="9908523" cy="997527"/>
          </a:xfrm>
        </p:spPr>
        <p:txBody>
          <a:bodyPr/>
          <a:lstStyle/>
          <a:p>
            <a:r>
              <a:rPr lang="en-US" altLang="en-US" dirty="0"/>
              <a:t>Behavioral properties (3)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1282535"/>
            <a:ext cx="10515600" cy="4823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rgbClr val="002060"/>
                </a:solidFill>
              </a:rPr>
              <a:t>Coverability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a marking is coverable if exists M’ reachable from M0 </a:t>
            </a:r>
            <a:r>
              <a:rPr lang="en-US" altLang="en-US" dirty="0" err="1"/>
              <a:t>s.t.</a:t>
            </a:r>
            <a:r>
              <a:rPr lang="en-US" altLang="en-US" dirty="0"/>
              <a:t> M’(p)&gt;=M(p) for all places p</a:t>
            </a:r>
          </a:p>
          <a:p>
            <a:pPr lvl="1"/>
            <a:r>
              <a:rPr lang="en-US" altLang="en-US" dirty="0"/>
              <a:t>Meaning: After generating all possible firing states, remove the coverable places that </a:t>
            </a:r>
            <a:r>
              <a:rPr lang="en-US" altLang="en-US" dirty="0" smtClean="0"/>
              <a:t>lead </a:t>
            </a:r>
            <a:r>
              <a:rPr lang="en-US" altLang="en-US" dirty="0"/>
              <a:t>to an existing place to avoid redundancy in the places.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Persistence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PN is persistent if, for any two enabled transitions, the firing of one of them will not disable the other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then, once a transition is enabled, it remains enabled until it’s fired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 marked graphs are persistent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safe persistent PN can be transformed into a marked graph</a:t>
            </a:r>
          </a:p>
        </p:txBody>
      </p:sp>
    </p:spTree>
    <p:extLst>
      <p:ext uri="{BB962C8B-B14F-4D97-AF65-F5344CB8AC3E}">
        <p14:creationId xmlns:p14="http://schemas.microsoft.com/office/powerpoint/2010/main" val="478370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225631"/>
            <a:ext cx="9908523" cy="997527"/>
          </a:xfrm>
        </p:spPr>
        <p:txBody>
          <a:bodyPr/>
          <a:lstStyle/>
          <a:p>
            <a:r>
              <a:rPr lang="en-US" altLang="en-US" dirty="0"/>
              <a:t>Behavioral properties (4)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1223158"/>
            <a:ext cx="10515600" cy="48824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Synchronic distance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The maximum </a:t>
            </a:r>
            <a:r>
              <a:rPr lang="en-US" altLang="en-US" dirty="0"/>
              <a:t>difference of times two transitions are fired for any firing </a:t>
            </a:r>
            <a:r>
              <a:rPr lang="en-US" altLang="en-US" dirty="0" smtClean="0"/>
              <a:t>sequence.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The well-defined </a:t>
            </a:r>
            <a:r>
              <a:rPr lang="en-US" altLang="en-US" dirty="0"/>
              <a:t>metric for condition/event nets and marked graphs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Fairness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bounded-fairness</a:t>
            </a:r>
            <a:r>
              <a:rPr lang="en-US" altLang="en-US" dirty="0"/>
              <a:t>: the number of times one transition can fire while the other is not firing is bounded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unconditional(global)-fairness</a:t>
            </a:r>
            <a:r>
              <a:rPr lang="en-US" altLang="en-US" dirty="0"/>
              <a:t>: every transition appears infinitely often in a firing sequence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08139"/>
              </p:ext>
            </p:extLst>
          </p:nvPr>
        </p:nvGraphicFramePr>
        <p:xfrm>
          <a:off x="4345641" y="2021774"/>
          <a:ext cx="31242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1460160" imgH="291960" progId="Equation.3">
                  <p:embed/>
                </p:oleObj>
              </mc:Choice>
              <mc:Fallback>
                <p:oleObj name="Equation" r:id="rId3" imgW="1460160" imgH="291960" progId="Equation.3">
                  <p:embed/>
                  <p:pic>
                    <p:nvPicPr>
                      <p:cNvPr id="114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641" y="2021774"/>
                        <a:ext cx="31242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544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213756"/>
            <a:ext cx="9908523" cy="831273"/>
          </a:xfrm>
        </p:spPr>
        <p:txBody>
          <a:bodyPr/>
          <a:lstStyle/>
          <a:p>
            <a:r>
              <a:rPr lang="en-US" altLang="en-US" dirty="0"/>
              <a:t>Analysis methods (1)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1045029"/>
            <a:ext cx="10515600" cy="506054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Coverability tree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tree representation of all possible markings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root = M0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nodes = markings reachable from M0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arcs = transition firings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the net is </a:t>
            </a:r>
            <a:r>
              <a:rPr lang="en-US" altLang="en-US" dirty="0">
                <a:solidFill>
                  <a:srgbClr val="FF0000"/>
                </a:solidFill>
              </a:rPr>
              <a:t>unbounded</a:t>
            </a:r>
            <a:r>
              <a:rPr lang="en-US" altLang="en-US" dirty="0"/>
              <a:t>, then the tree is kept finite by introducing the symbol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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Properties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a PN is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bounded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 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un</a:t>
            </a:r>
            <a:r>
              <a:rPr lang="en-US" altLang="en-US" dirty="0" smtClean="0">
                <a:solidFill>
                  <a:srgbClr val="FF0000"/>
                </a:solidFill>
              </a:rPr>
              <a:t>bounded</a:t>
            </a:r>
            <a:r>
              <a:rPr lang="en-US" altLang="en-US" dirty="0" smtClean="0">
                <a:sym typeface="Symbol" panose="05050102010706020507" pitchFamily="18" charset="2"/>
              </a:rPr>
              <a:t>) doesn’t </a:t>
            </a:r>
            <a:r>
              <a:rPr lang="en-US" altLang="en-US" dirty="0">
                <a:sym typeface="Symbol" panose="05050102010706020507" pitchFamily="18" charset="2"/>
              </a:rPr>
              <a:t>appear in any node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a PN is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safe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only 0’s and 1’s appear in nodes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a transition is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dead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it doesn’t appear in any arc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if M is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reachable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from </a:t>
            </a:r>
            <a:r>
              <a:rPr lang="en-US" altLang="en-US" dirty="0">
                <a:sym typeface="Symbol" panose="05050102010706020507" pitchFamily="18" charset="2"/>
              </a:rPr>
              <a:t>M0, then exists a node M’ that covers M</a:t>
            </a:r>
          </a:p>
        </p:txBody>
      </p:sp>
    </p:spTree>
    <p:extLst>
      <p:ext uri="{BB962C8B-B14F-4D97-AF65-F5344CB8AC3E}">
        <p14:creationId xmlns:p14="http://schemas.microsoft.com/office/powerpoint/2010/main" val="2573104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67" y="862013"/>
            <a:ext cx="9964698" cy="762000"/>
          </a:xfrm>
        </p:spPr>
        <p:txBody>
          <a:bodyPr/>
          <a:lstStyle/>
          <a:p>
            <a:r>
              <a:rPr lang="en-US" altLang="en-US" dirty="0"/>
              <a:t>Coverability tree example</a:t>
            </a:r>
          </a:p>
        </p:txBody>
      </p:sp>
      <p:sp>
        <p:nvSpPr>
          <p:cNvPr id="116740" name="Oval 4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 rot="16200000">
            <a:off x="2857500" y="2933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 rot="16200000">
            <a:off x="2857500" y="4457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Oval 7"/>
          <p:cNvSpPr>
            <a:spLocks noChangeArrowheads="1"/>
          </p:cNvSpPr>
          <p:nvPr/>
        </p:nvSpPr>
        <p:spPr bwMode="auto">
          <a:xfrm>
            <a:off x="3581400" y="3048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16744" name="Oval 8"/>
          <p:cNvSpPr>
            <a:spLocks noChangeArrowheads="1"/>
          </p:cNvSpPr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3581400" y="4495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 rot="16200000">
            <a:off x="3771900" y="3695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2133600" y="3048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t3</a:t>
            </a:r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>
            <a:off x="3810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>
            <a:off x="2895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>
            <a:off x="2895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51" name="Line 15"/>
          <p:cNvSpPr>
            <a:spLocks noChangeShapeType="1"/>
          </p:cNvSpPr>
          <p:nvPr/>
        </p:nvSpPr>
        <p:spPr bwMode="auto">
          <a:xfrm>
            <a:off x="38100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2133600" y="37338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p2</a:t>
            </a:r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2133600" y="4572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t2</a:t>
            </a: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3962400" y="28956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p1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4114800" y="3810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3962400" y="47244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p3</a:t>
            </a: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 rot="10800000">
            <a:off x="4800600" y="37338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4953000" y="3810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t0</a:t>
            </a:r>
          </a:p>
        </p:txBody>
      </p:sp>
      <p:sp>
        <p:nvSpPr>
          <p:cNvPr id="116759" name="Freeform 23"/>
          <p:cNvSpPr>
            <a:spLocks/>
          </p:cNvSpPr>
          <p:nvPr/>
        </p:nvSpPr>
        <p:spPr bwMode="auto">
          <a:xfrm>
            <a:off x="2819400" y="2806700"/>
            <a:ext cx="914400" cy="393700"/>
          </a:xfrm>
          <a:custGeom>
            <a:avLst/>
            <a:gdLst>
              <a:gd name="T0" fmla="*/ 576 w 576"/>
              <a:gd name="T1" fmla="*/ 152 h 248"/>
              <a:gd name="T2" fmla="*/ 528 w 576"/>
              <a:gd name="T3" fmla="*/ 56 h 248"/>
              <a:gd name="T4" fmla="*/ 288 w 576"/>
              <a:gd name="T5" fmla="*/ 8 h 248"/>
              <a:gd name="T6" fmla="*/ 48 w 576"/>
              <a:gd name="T7" fmla="*/ 104 h 248"/>
              <a:gd name="T8" fmla="*/ 0 w 576"/>
              <a:gd name="T9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248">
                <a:moveTo>
                  <a:pt x="576" y="152"/>
                </a:moveTo>
                <a:cubicBezTo>
                  <a:pt x="576" y="116"/>
                  <a:pt x="576" y="80"/>
                  <a:pt x="528" y="56"/>
                </a:cubicBezTo>
                <a:cubicBezTo>
                  <a:pt x="480" y="32"/>
                  <a:pt x="368" y="0"/>
                  <a:pt x="288" y="8"/>
                </a:cubicBezTo>
                <a:cubicBezTo>
                  <a:pt x="208" y="16"/>
                  <a:pt x="96" y="64"/>
                  <a:pt x="48" y="104"/>
                </a:cubicBezTo>
                <a:cubicBezTo>
                  <a:pt x="0" y="144"/>
                  <a:pt x="0" y="196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60" name="Freeform 24"/>
          <p:cNvSpPr>
            <a:spLocks/>
          </p:cNvSpPr>
          <p:nvPr/>
        </p:nvSpPr>
        <p:spPr bwMode="auto">
          <a:xfrm>
            <a:off x="2971800" y="3276600"/>
            <a:ext cx="609600" cy="177800"/>
          </a:xfrm>
          <a:custGeom>
            <a:avLst/>
            <a:gdLst>
              <a:gd name="T0" fmla="*/ 0 w 384"/>
              <a:gd name="T1" fmla="*/ 0 h 112"/>
              <a:gd name="T2" fmla="*/ 96 w 384"/>
              <a:gd name="T3" fmla="*/ 96 h 112"/>
              <a:gd name="T4" fmla="*/ 336 w 384"/>
              <a:gd name="T5" fmla="*/ 96 h 112"/>
              <a:gd name="T6" fmla="*/ 384 w 384"/>
              <a:gd name="T7" fmla="*/ 4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04"/>
                  <a:pt x="336" y="96"/>
                </a:cubicBezTo>
                <a:cubicBezTo>
                  <a:pt x="384" y="88"/>
                  <a:pt x="384" y="68"/>
                  <a:pt x="384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61" name="Freeform 25"/>
          <p:cNvSpPr>
            <a:spLocks/>
          </p:cNvSpPr>
          <p:nvPr/>
        </p:nvSpPr>
        <p:spPr bwMode="auto">
          <a:xfrm>
            <a:off x="3048000" y="4368800"/>
            <a:ext cx="609600" cy="355600"/>
          </a:xfrm>
          <a:custGeom>
            <a:avLst/>
            <a:gdLst>
              <a:gd name="T0" fmla="*/ 384 w 384"/>
              <a:gd name="T1" fmla="*/ 128 h 224"/>
              <a:gd name="T2" fmla="*/ 336 w 384"/>
              <a:gd name="T3" fmla="*/ 32 h 224"/>
              <a:gd name="T4" fmla="*/ 144 w 384"/>
              <a:gd name="T5" fmla="*/ 32 h 224"/>
              <a:gd name="T6" fmla="*/ 0 w 384"/>
              <a:gd name="T7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224">
                <a:moveTo>
                  <a:pt x="384" y="128"/>
                </a:moveTo>
                <a:cubicBezTo>
                  <a:pt x="380" y="88"/>
                  <a:pt x="376" y="48"/>
                  <a:pt x="336" y="32"/>
                </a:cubicBezTo>
                <a:cubicBezTo>
                  <a:pt x="296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62" name="Freeform 26"/>
          <p:cNvSpPr>
            <a:spLocks/>
          </p:cNvSpPr>
          <p:nvPr/>
        </p:nvSpPr>
        <p:spPr bwMode="auto">
          <a:xfrm>
            <a:off x="2895600" y="4800600"/>
            <a:ext cx="762000" cy="228600"/>
          </a:xfrm>
          <a:custGeom>
            <a:avLst/>
            <a:gdLst>
              <a:gd name="T0" fmla="*/ 0 w 480"/>
              <a:gd name="T1" fmla="*/ 0 h 144"/>
              <a:gd name="T2" fmla="*/ 48 w 480"/>
              <a:gd name="T3" fmla="*/ 96 h 144"/>
              <a:gd name="T4" fmla="*/ 288 w 480"/>
              <a:gd name="T5" fmla="*/ 144 h 144"/>
              <a:gd name="T6" fmla="*/ 480 w 480"/>
              <a:gd name="T7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44">
                <a:moveTo>
                  <a:pt x="0" y="0"/>
                </a:moveTo>
                <a:cubicBezTo>
                  <a:pt x="0" y="36"/>
                  <a:pt x="0" y="72"/>
                  <a:pt x="48" y="96"/>
                </a:cubicBezTo>
                <a:cubicBezTo>
                  <a:pt x="96" y="120"/>
                  <a:pt x="216" y="144"/>
                  <a:pt x="288" y="144"/>
                </a:cubicBezTo>
                <a:cubicBezTo>
                  <a:pt x="360" y="144"/>
                  <a:pt x="420" y="120"/>
                  <a:pt x="48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63" name="Line 27"/>
          <p:cNvSpPr>
            <a:spLocks noChangeShapeType="1"/>
          </p:cNvSpPr>
          <p:nvPr/>
        </p:nvSpPr>
        <p:spPr bwMode="auto">
          <a:xfrm>
            <a:off x="4038600" y="3352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64" name="Line 28"/>
          <p:cNvSpPr>
            <a:spLocks noChangeShapeType="1"/>
          </p:cNvSpPr>
          <p:nvPr/>
        </p:nvSpPr>
        <p:spPr bwMode="auto">
          <a:xfrm flipV="1">
            <a:off x="4038600" y="4191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65" name="Text Box 29"/>
          <p:cNvSpPr txBox="1">
            <a:spLocks noChangeArrowheads="1"/>
          </p:cNvSpPr>
          <p:nvPr/>
        </p:nvSpPr>
        <p:spPr bwMode="auto">
          <a:xfrm>
            <a:off x="7086601" y="2209800"/>
            <a:ext cx="11063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M0=(100)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019920" y="45050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0560" y="44956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3450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8" name="Oval 8"/>
          <p:cNvSpPr>
            <a:spLocks noChangeArrowheads="1"/>
          </p:cNvSpPr>
          <p:nvPr/>
        </p:nvSpPr>
        <p:spPr bwMode="auto">
          <a:xfrm>
            <a:off x="3581400" y="4495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6889" y="862013"/>
            <a:ext cx="10071576" cy="762000"/>
          </a:xfrm>
        </p:spPr>
        <p:txBody>
          <a:bodyPr/>
          <a:lstStyle/>
          <a:p>
            <a:r>
              <a:rPr lang="en-US" altLang="en-US" dirty="0"/>
              <a:t>Coverability tree example</a:t>
            </a:r>
          </a:p>
        </p:txBody>
      </p:sp>
      <p:sp>
        <p:nvSpPr>
          <p:cNvPr id="117763" name="Oval 3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 rot="16200000">
            <a:off x="2857500" y="2933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 rot="16200000">
            <a:off x="2857500" y="4457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Oval 6"/>
          <p:cNvSpPr>
            <a:spLocks noChangeArrowheads="1"/>
          </p:cNvSpPr>
          <p:nvPr/>
        </p:nvSpPr>
        <p:spPr bwMode="auto">
          <a:xfrm>
            <a:off x="3581400" y="3048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17767" name="Oval 7"/>
          <p:cNvSpPr>
            <a:spLocks noChangeArrowheads="1"/>
          </p:cNvSpPr>
          <p:nvPr/>
        </p:nvSpPr>
        <p:spPr bwMode="auto">
          <a:xfrm>
            <a:off x="3733800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 rot="16200000">
            <a:off x="3771900" y="3695700"/>
            <a:ext cx="76200" cy="6096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2133600" y="3048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t3</a:t>
            </a:r>
          </a:p>
        </p:txBody>
      </p:sp>
      <p:sp>
        <p:nvSpPr>
          <p:cNvPr id="117771" name="Line 11"/>
          <p:cNvSpPr>
            <a:spLocks noChangeShapeType="1"/>
          </p:cNvSpPr>
          <p:nvPr/>
        </p:nvSpPr>
        <p:spPr bwMode="auto">
          <a:xfrm>
            <a:off x="3810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772" name="Line 12"/>
          <p:cNvSpPr>
            <a:spLocks noChangeShapeType="1"/>
          </p:cNvSpPr>
          <p:nvPr/>
        </p:nvSpPr>
        <p:spPr bwMode="auto">
          <a:xfrm>
            <a:off x="2895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>
            <a:off x="2895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>
            <a:off x="38100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775" name="Text Box 15"/>
          <p:cNvSpPr txBox="1">
            <a:spLocks noChangeArrowheads="1"/>
          </p:cNvSpPr>
          <p:nvPr/>
        </p:nvSpPr>
        <p:spPr bwMode="auto">
          <a:xfrm>
            <a:off x="2133600" y="37338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p2</a:t>
            </a:r>
          </a:p>
        </p:txBody>
      </p:sp>
      <p:sp>
        <p:nvSpPr>
          <p:cNvPr id="117776" name="Text Box 16"/>
          <p:cNvSpPr txBox="1">
            <a:spLocks noChangeArrowheads="1"/>
          </p:cNvSpPr>
          <p:nvPr/>
        </p:nvSpPr>
        <p:spPr bwMode="auto">
          <a:xfrm>
            <a:off x="2133600" y="4572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t2</a:t>
            </a:r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3962400" y="28956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p1</a:t>
            </a: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4114800" y="3810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3962400" y="47244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p3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 rot="10800000">
            <a:off x="4800600" y="37338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4953000" y="3810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t0</a:t>
            </a:r>
          </a:p>
        </p:txBody>
      </p:sp>
      <p:sp>
        <p:nvSpPr>
          <p:cNvPr id="117782" name="Freeform 22"/>
          <p:cNvSpPr>
            <a:spLocks/>
          </p:cNvSpPr>
          <p:nvPr/>
        </p:nvSpPr>
        <p:spPr bwMode="auto">
          <a:xfrm>
            <a:off x="2819400" y="2806700"/>
            <a:ext cx="914400" cy="393700"/>
          </a:xfrm>
          <a:custGeom>
            <a:avLst/>
            <a:gdLst>
              <a:gd name="T0" fmla="*/ 576 w 576"/>
              <a:gd name="T1" fmla="*/ 152 h 248"/>
              <a:gd name="T2" fmla="*/ 528 w 576"/>
              <a:gd name="T3" fmla="*/ 56 h 248"/>
              <a:gd name="T4" fmla="*/ 288 w 576"/>
              <a:gd name="T5" fmla="*/ 8 h 248"/>
              <a:gd name="T6" fmla="*/ 48 w 576"/>
              <a:gd name="T7" fmla="*/ 104 h 248"/>
              <a:gd name="T8" fmla="*/ 0 w 576"/>
              <a:gd name="T9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248">
                <a:moveTo>
                  <a:pt x="576" y="152"/>
                </a:moveTo>
                <a:cubicBezTo>
                  <a:pt x="576" y="116"/>
                  <a:pt x="576" y="80"/>
                  <a:pt x="528" y="56"/>
                </a:cubicBezTo>
                <a:cubicBezTo>
                  <a:pt x="480" y="32"/>
                  <a:pt x="368" y="0"/>
                  <a:pt x="288" y="8"/>
                </a:cubicBezTo>
                <a:cubicBezTo>
                  <a:pt x="208" y="16"/>
                  <a:pt x="96" y="64"/>
                  <a:pt x="48" y="104"/>
                </a:cubicBezTo>
                <a:cubicBezTo>
                  <a:pt x="0" y="144"/>
                  <a:pt x="0" y="196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783" name="Freeform 23"/>
          <p:cNvSpPr>
            <a:spLocks/>
          </p:cNvSpPr>
          <p:nvPr/>
        </p:nvSpPr>
        <p:spPr bwMode="auto">
          <a:xfrm>
            <a:off x="2971800" y="3276600"/>
            <a:ext cx="609600" cy="177800"/>
          </a:xfrm>
          <a:custGeom>
            <a:avLst/>
            <a:gdLst>
              <a:gd name="T0" fmla="*/ 0 w 384"/>
              <a:gd name="T1" fmla="*/ 0 h 112"/>
              <a:gd name="T2" fmla="*/ 96 w 384"/>
              <a:gd name="T3" fmla="*/ 96 h 112"/>
              <a:gd name="T4" fmla="*/ 336 w 384"/>
              <a:gd name="T5" fmla="*/ 96 h 112"/>
              <a:gd name="T6" fmla="*/ 384 w 384"/>
              <a:gd name="T7" fmla="*/ 4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04"/>
                  <a:pt x="336" y="96"/>
                </a:cubicBezTo>
                <a:cubicBezTo>
                  <a:pt x="384" y="88"/>
                  <a:pt x="384" y="68"/>
                  <a:pt x="384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784" name="Freeform 24"/>
          <p:cNvSpPr>
            <a:spLocks/>
          </p:cNvSpPr>
          <p:nvPr/>
        </p:nvSpPr>
        <p:spPr bwMode="auto">
          <a:xfrm>
            <a:off x="3048000" y="4368800"/>
            <a:ext cx="609600" cy="355600"/>
          </a:xfrm>
          <a:custGeom>
            <a:avLst/>
            <a:gdLst>
              <a:gd name="T0" fmla="*/ 384 w 384"/>
              <a:gd name="T1" fmla="*/ 128 h 224"/>
              <a:gd name="T2" fmla="*/ 336 w 384"/>
              <a:gd name="T3" fmla="*/ 32 h 224"/>
              <a:gd name="T4" fmla="*/ 144 w 384"/>
              <a:gd name="T5" fmla="*/ 32 h 224"/>
              <a:gd name="T6" fmla="*/ 0 w 384"/>
              <a:gd name="T7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224">
                <a:moveTo>
                  <a:pt x="384" y="128"/>
                </a:moveTo>
                <a:cubicBezTo>
                  <a:pt x="380" y="88"/>
                  <a:pt x="376" y="48"/>
                  <a:pt x="336" y="32"/>
                </a:cubicBezTo>
                <a:cubicBezTo>
                  <a:pt x="296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785" name="Freeform 25"/>
          <p:cNvSpPr>
            <a:spLocks/>
          </p:cNvSpPr>
          <p:nvPr/>
        </p:nvSpPr>
        <p:spPr bwMode="auto">
          <a:xfrm>
            <a:off x="2895600" y="4800600"/>
            <a:ext cx="762000" cy="228600"/>
          </a:xfrm>
          <a:custGeom>
            <a:avLst/>
            <a:gdLst>
              <a:gd name="T0" fmla="*/ 0 w 480"/>
              <a:gd name="T1" fmla="*/ 0 h 144"/>
              <a:gd name="T2" fmla="*/ 48 w 480"/>
              <a:gd name="T3" fmla="*/ 96 h 144"/>
              <a:gd name="T4" fmla="*/ 288 w 480"/>
              <a:gd name="T5" fmla="*/ 144 h 144"/>
              <a:gd name="T6" fmla="*/ 480 w 480"/>
              <a:gd name="T7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44">
                <a:moveTo>
                  <a:pt x="0" y="0"/>
                </a:moveTo>
                <a:cubicBezTo>
                  <a:pt x="0" y="36"/>
                  <a:pt x="0" y="72"/>
                  <a:pt x="48" y="96"/>
                </a:cubicBezTo>
                <a:cubicBezTo>
                  <a:pt x="96" y="120"/>
                  <a:pt x="216" y="144"/>
                  <a:pt x="288" y="144"/>
                </a:cubicBezTo>
                <a:cubicBezTo>
                  <a:pt x="360" y="144"/>
                  <a:pt x="420" y="120"/>
                  <a:pt x="48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>
            <a:off x="4038600" y="3352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787" name="Line 27"/>
          <p:cNvSpPr>
            <a:spLocks noChangeShapeType="1"/>
          </p:cNvSpPr>
          <p:nvPr/>
        </p:nvSpPr>
        <p:spPr bwMode="auto">
          <a:xfrm flipV="1">
            <a:off x="4038600" y="4191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7086601" y="2209800"/>
            <a:ext cx="11063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M0=(100)</a:t>
            </a:r>
          </a:p>
        </p:txBody>
      </p:sp>
      <p:sp>
        <p:nvSpPr>
          <p:cNvPr id="117789" name="Line 29"/>
          <p:cNvSpPr>
            <a:spLocks noChangeShapeType="1"/>
          </p:cNvSpPr>
          <p:nvPr/>
        </p:nvSpPr>
        <p:spPr bwMode="auto">
          <a:xfrm flipH="1">
            <a:off x="67818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6019801" y="3124201"/>
            <a:ext cx="12482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M1=(001)</a:t>
            </a:r>
          </a:p>
          <a:p>
            <a:r>
              <a:rPr lang="en-US" altLang="en-US"/>
              <a:t>“dead end”</a:t>
            </a:r>
          </a:p>
        </p:txBody>
      </p:sp>
      <p:sp>
        <p:nvSpPr>
          <p:cNvPr id="117791" name="Text Box 31"/>
          <p:cNvSpPr txBox="1">
            <a:spLocks noChangeArrowheads="1"/>
          </p:cNvSpPr>
          <p:nvPr/>
        </p:nvSpPr>
        <p:spPr bwMode="auto">
          <a:xfrm>
            <a:off x="6781800" y="25146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2909803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Oval 2"/>
          <p:cNvSpPr>
            <a:spLocks noChangeArrowheads="1"/>
          </p:cNvSpPr>
          <p:nvPr/>
        </p:nvSpPr>
        <p:spPr bwMode="auto">
          <a:xfrm>
            <a:off x="3581400" y="4495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581891" y="862013"/>
            <a:ext cx="9976573" cy="762000"/>
          </a:xfrm>
        </p:spPr>
        <p:txBody>
          <a:bodyPr/>
          <a:lstStyle/>
          <a:p>
            <a:r>
              <a:rPr lang="en-US" altLang="en-US" dirty="0"/>
              <a:t>Coverability tree example</a:t>
            </a:r>
          </a:p>
        </p:txBody>
      </p:sp>
      <p:sp>
        <p:nvSpPr>
          <p:cNvPr id="118788" name="Oval 4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 rot="16200000">
            <a:off x="2857500" y="2933700"/>
            <a:ext cx="76200" cy="6096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 rot="16200000">
            <a:off x="2857500" y="4457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1" name="Oval 7"/>
          <p:cNvSpPr>
            <a:spLocks noChangeArrowheads="1"/>
          </p:cNvSpPr>
          <p:nvPr/>
        </p:nvSpPr>
        <p:spPr bwMode="auto">
          <a:xfrm>
            <a:off x="3581400" y="3048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18792" name="Oval 8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 rot="16200000">
            <a:off x="3771900" y="3695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2133600" y="3048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t3</a:t>
            </a:r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3810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>
            <a:off x="2895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>
            <a:off x="2895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798" name="Line 14"/>
          <p:cNvSpPr>
            <a:spLocks noChangeShapeType="1"/>
          </p:cNvSpPr>
          <p:nvPr/>
        </p:nvSpPr>
        <p:spPr bwMode="auto">
          <a:xfrm>
            <a:off x="38100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2133600" y="37338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p2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2133600" y="4572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t2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3962400" y="28956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p1</a:t>
            </a:r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4114800" y="3810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3962400" y="47244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p3</a:t>
            </a:r>
          </a:p>
        </p:txBody>
      </p:sp>
      <p:sp>
        <p:nvSpPr>
          <p:cNvPr id="118804" name="Rectangle 20"/>
          <p:cNvSpPr>
            <a:spLocks noChangeArrowheads="1"/>
          </p:cNvSpPr>
          <p:nvPr/>
        </p:nvSpPr>
        <p:spPr bwMode="auto">
          <a:xfrm rot="10800000">
            <a:off x="4800600" y="37338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4953000" y="3810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t0</a:t>
            </a:r>
          </a:p>
        </p:txBody>
      </p:sp>
      <p:sp>
        <p:nvSpPr>
          <p:cNvPr id="118806" name="Freeform 22"/>
          <p:cNvSpPr>
            <a:spLocks/>
          </p:cNvSpPr>
          <p:nvPr/>
        </p:nvSpPr>
        <p:spPr bwMode="auto">
          <a:xfrm>
            <a:off x="2819400" y="2806700"/>
            <a:ext cx="914400" cy="393700"/>
          </a:xfrm>
          <a:custGeom>
            <a:avLst/>
            <a:gdLst>
              <a:gd name="T0" fmla="*/ 576 w 576"/>
              <a:gd name="T1" fmla="*/ 152 h 248"/>
              <a:gd name="T2" fmla="*/ 528 w 576"/>
              <a:gd name="T3" fmla="*/ 56 h 248"/>
              <a:gd name="T4" fmla="*/ 288 w 576"/>
              <a:gd name="T5" fmla="*/ 8 h 248"/>
              <a:gd name="T6" fmla="*/ 48 w 576"/>
              <a:gd name="T7" fmla="*/ 104 h 248"/>
              <a:gd name="T8" fmla="*/ 0 w 576"/>
              <a:gd name="T9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248">
                <a:moveTo>
                  <a:pt x="576" y="152"/>
                </a:moveTo>
                <a:cubicBezTo>
                  <a:pt x="576" y="116"/>
                  <a:pt x="576" y="80"/>
                  <a:pt x="528" y="56"/>
                </a:cubicBezTo>
                <a:cubicBezTo>
                  <a:pt x="480" y="32"/>
                  <a:pt x="368" y="0"/>
                  <a:pt x="288" y="8"/>
                </a:cubicBezTo>
                <a:cubicBezTo>
                  <a:pt x="208" y="16"/>
                  <a:pt x="96" y="64"/>
                  <a:pt x="48" y="104"/>
                </a:cubicBezTo>
                <a:cubicBezTo>
                  <a:pt x="0" y="144"/>
                  <a:pt x="0" y="196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807" name="Freeform 23"/>
          <p:cNvSpPr>
            <a:spLocks/>
          </p:cNvSpPr>
          <p:nvPr/>
        </p:nvSpPr>
        <p:spPr bwMode="auto">
          <a:xfrm>
            <a:off x="2971800" y="3276600"/>
            <a:ext cx="609600" cy="177800"/>
          </a:xfrm>
          <a:custGeom>
            <a:avLst/>
            <a:gdLst>
              <a:gd name="T0" fmla="*/ 0 w 384"/>
              <a:gd name="T1" fmla="*/ 0 h 112"/>
              <a:gd name="T2" fmla="*/ 96 w 384"/>
              <a:gd name="T3" fmla="*/ 96 h 112"/>
              <a:gd name="T4" fmla="*/ 336 w 384"/>
              <a:gd name="T5" fmla="*/ 96 h 112"/>
              <a:gd name="T6" fmla="*/ 384 w 384"/>
              <a:gd name="T7" fmla="*/ 4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04"/>
                  <a:pt x="336" y="96"/>
                </a:cubicBezTo>
                <a:cubicBezTo>
                  <a:pt x="384" y="88"/>
                  <a:pt x="384" y="68"/>
                  <a:pt x="384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808" name="Freeform 24"/>
          <p:cNvSpPr>
            <a:spLocks/>
          </p:cNvSpPr>
          <p:nvPr/>
        </p:nvSpPr>
        <p:spPr bwMode="auto">
          <a:xfrm>
            <a:off x="3048000" y="4368800"/>
            <a:ext cx="609600" cy="355600"/>
          </a:xfrm>
          <a:custGeom>
            <a:avLst/>
            <a:gdLst>
              <a:gd name="T0" fmla="*/ 384 w 384"/>
              <a:gd name="T1" fmla="*/ 128 h 224"/>
              <a:gd name="T2" fmla="*/ 336 w 384"/>
              <a:gd name="T3" fmla="*/ 32 h 224"/>
              <a:gd name="T4" fmla="*/ 144 w 384"/>
              <a:gd name="T5" fmla="*/ 32 h 224"/>
              <a:gd name="T6" fmla="*/ 0 w 384"/>
              <a:gd name="T7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224">
                <a:moveTo>
                  <a:pt x="384" y="128"/>
                </a:moveTo>
                <a:cubicBezTo>
                  <a:pt x="380" y="88"/>
                  <a:pt x="376" y="48"/>
                  <a:pt x="336" y="32"/>
                </a:cubicBezTo>
                <a:cubicBezTo>
                  <a:pt x="296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809" name="Freeform 25"/>
          <p:cNvSpPr>
            <a:spLocks/>
          </p:cNvSpPr>
          <p:nvPr/>
        </p:nvSpPr>
        <p:spPr bwMode="auto">
          <a:xfrm>
            <a:off x="2895600" y="4800600"/>
            <a:ext cx="762000" cy="228600"/>
          </a:xfrm>
          <a:custGeom>
            <a:avLst/>
            <a:gdLst>
              <a:gd name="T0" fmla="*/ 0 w 480"/>
              <a:gd name="T1" fmla="*/ 0 h 144"/>
              <a:gd name="T2" fmla="*/ 48 w 480"/>
              <a:gd name="T3" fmla="*/ 96 h 144"/>
              <a:gd name="T4" fmla="*/ 288 w 480"/>
              <a:gd name="T5" fmla="*/ 144 h 144"/>
              <a:gd name="T6" fmla="*/ 480 w 480"/>
              <a:gd name="T7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44">
                <a:moveTo>
                  <a:pt x="0" y="0"/>
                </a:moveTo>
                <a:cubicBezTo>
                  <a:pt x="0" y="36"/>
                  <a:pt x="0" y="72"/>
                  <a:pt x="48" y="96"/>
                </a:cubicBezTo>
                <a:cubicBezTo>
                  <a:pt x="96" y="120"/>
                  <a:pt x="216" y="144"/>
                  <a:pt x="288" y="144"/>
                </a:cubicBezTo>
                <a:cubicBezTo>
                  <a:pt x="360" y="144"/>
                  <a:pt x="420" y="120"/>
                  <a:pt x="48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810" name="Line 26"/>
          <p:cNvSpPr>
            <a:spLocks noChangeShapeType="1"/>
          </p:cNvSpPr>
          <p:nvPr/>
        </p:nvSpPr>
        <p:spPr bwMode="auto">
          <a:xfrm>
            <a:off x="4038600" y="3352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811" name="Line 27"/>
          <p:cNvSpPr>
            <a:spLocks noChangeShapeType="1"/>
          </p:cNvSpPr>
          <p:nvPr/>
        </p:nvSpPr>
        <p:spPr bwMode="auto">
          <a:xfrm flipV="1">
            <a:off x="4038600" y="4191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7086601" y="2209800"/>
            <a:ext cx="11063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M0=(100)</a:t>
            </a:r>
          </a:p>
        </p:txBody>
      </p:sp>
      <p:sp>
        <p:nvSpPr>
          <p:cNvPr id="118813" name="Line 29"/>
          <p:cNvSpPr>
            <a:spLocks noChangeShapeType="1"/>
          </p:cNvSpPr>
          <p:nvPr/>
        </p:nvSpPr>
        <p:spPr bwMode="auto">
          <a:xfrm flipH="1">
            <a:off x="67818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6019801" y="3124201"/>
            <a:ext cx="12482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M1=(001)</a:t>
            </a:r>
          </a:p>
          <a:p>
            <a:r>
              <a:rPr lang="en-US" altLang="en-US"/>
              <a:t>“dead end”</a:t>
            </a:r>
          </a:p>
        </p:txBody>
      </p:sp>
      <p:sp>
        <p:nvSpPr>
          <p:cNvPr id="118815" name="Text Box 31"/>
          <p:cNvSpPr txBox="1">
            <a:spLocks noChangeArrowheads="1"/>
          </p:cNvSpPr>
          <p:nvPr/>
        </p:nvSpPr>
        <p:spPr bwMode="auto">
          <a:xfrm>
            <a:off x="6781800" y="25146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18816" name="Oval 32"/>
          <p:cNvSpPr>
            <a:spLocks noChangeArrowheads="1"/>
          </p:cNvSpPr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17" name="Line 33"/>
          <p:cNvSpPr>
            <a:spLocks noChangeShapeType="1"/>
          </p:cNvSpPr>
          <p:nvPr/>
        </p:nvSpPr>
        <p:spPr bwMode="auto">
          <a:xfrm>
            <a:off x="78486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8382000" y="25146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t3</a:t>
            </a:r>
          </a:p>
        </p:txBody>
      </p:sp>
      <p:sp>
        <p:nvSpPr>
          <p:cNvPr id="118819" name="Text Box 35"/>
          <p:cNvSpPr txBox="1">
            <a:spLocks noChangeArrowheads="1"/>
          </p:cNvSpPr>
          <p:nvPr/>
        </p:nvSpPr>
        <p:spPr bwMode="auto">
          <a:xfrm>
            <a:off x="8153401" y="3125788"/>
            <a:ext cx="1148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M3=(1</a:t>
            </a:r>
            <a:r>
              <a:rPr lang="en-US" altLang="en-US" b="1" dirty="0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en-US" dirty="0"/>
              <a:t>0)</a:t>
            </a:r>
          </a:p>
        </p:txBody>
      </p:sp>
    </p:spTree>
    <p:extLst>
      <p:ext uri="{BB962C8B-B14F-4D97-AF65-F5344CB8AC3E}">
        <p14:creationId xmlns:p14="http://schemas.microsoft.com/office/powerpoint/2010/main" val="137179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Petri Nets</a:t>
            </a:r>
          </a:p>
          <a:p>
            <a:pPr lvl="1"/>
            <a:r>
              <a:rPr lang="en-US" altLang="en-US" dirty="0"/>
              <a:t>A visualization method for RTS runs using a graph. </a:t>
            </a:r>
          </a:p>
          <a:p>
            <a:pPr lvl="1"/>
            <a:r>
              <a:rPr lang="en-US" altLang="en-US" dirty="0"/>
              <a:t>It can show concurrent, asynchronous, distributed, parallel, nondeterministic and/or stochastic systems</a:t>
            </a:r>
          </a:p>
          <a:p>
            <a:pPr lvl="1"/>
            <a:r>
              <a:rPr lang="en-US" altLang="en-US" dirty="0"/>
              <a:t>graphical tool</a:t>
            </a:r>
          </a:p>
          <a:p>
            <a:pPr lvl="2"/>
            <a:r>
              <a:rPr lang="en-US" altLang="en-US" dirty="0"/>
              <a:t>visual communication aid</a:t>
            </a:r>
          </a:p>
          <a:p>
            <a:pPr lvl="1"/>
            <a:r>
              <a:rPr lang="en-US" altLang="en-US" dirty="0"/>
              <a:t>mathematical tool</a:t>
            </a:r>
          </a:p>
          <a:p>
            <a:pPr lvl="2"/>
            <a:r>
              <a:rPr lang="en-US" altLang="en-US" dirty="0"/>
              <a:t>state equations, algebraic equations, etc.</a:t>
            </a:r>
          </a:p>
          <a:p>
            <a:pPr lvl="1"/>
            <a:r>
              <a:rPr lang="en-US" altLang="en-US" dirty="0"/>
              <a:t>communication between theoreticians and practitioners</a:t>
            </a:r>
          </a:p>
        </p:txBody>
      </p:sp>
    </p:spTree>
    <p:extLst>
      <p:ext uri="{BB962C8B-B14F-4D97-AF65-F5344CB8AC3E}">
        <p14:creationId xmlns:p14="http://schemas.microsoft.com/office/powerpoint/2010/main" val="950076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3581400" y="4495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title"/>
          </p:nvPr>
        </p:nvSpPr>
        <p:spPr>
          <a:xfrm>
            <a:off x="522515" y="862013"/>
            <a:ext cx="10035950" cy="762000"/>
          </a:xfrm>
        </p:spPr>
        <p:txBody>
          <a:bodyPr/>
          <a:lstStyle/>
          <a:p>
            <a:r>
              <a:rPr lang="en-US" altLang="en-US" dirty="0"/>
              <a:t>Coverability tree example</a:t>
            </a:r>
          </a:p>
        </p:txBody>
      </p:sp>
      <p:sp>
        <p:nvSpPr>
          <p:cNvPr id="119812" name="Oval 4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 rot="16200000">
            <a:off x="2857500" y="2933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 rot="16200000">
            <a:off x="2857500" y="4457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5" name="Oval 7"/>
          <p:cNvSpPr>
            <a:spLocks noChangeArrowheads="1"/>
          </p:cNvSpPr>
          <p:nvPr/>
        </p:nvSpPr>
        <p:spPr bwMode="auto">
          <a:xfrm>
            <a:off x="3581400" y="3048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19816" name="Oval 8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 rot="16200000">
            <a:off x="3771900" y="3695700"/>
            <a:ext cx="76200" cy="6096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2133600" y="3048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t3</a:t>
            </a:r>
          </a:p>
        </p:txBody>
      </p:sp>
      <p:sp>
        <p:nvSpPr>
          <p:cNvPr id="119819" name="Line 11"/>
          <p:cNvSpPr>
            <a:spLocks noChangeShapeType="1"/>
          </p:cNvSpPr>
          <p:nvPr/>
        </p:nvSpPr>
        <p:spPr bwMode="auto">
          <a:xfrm>
            <a:off x="3810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>
            <a:off x="2895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821" name="Line 13"/>
          <p:cNvSpPr>
            <a:spLocks noChangeShapeType="1"/>
          </p:cNvSpPr>
          <p:nvPr/>
        </p:nvSpPr>
        <p:spPr bwMode="auto">
          <a:xfrm>
            <a:off x="2895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822" name="Line 14"/>
          <p:cNvSpPr>
            <a:spLocks noChangeShapeType="1"/>
          </p:cNvSpPr>
          <p:nvPr/>
        </p:nvSpPr>
        <p:spPr bwMode="auto">
          <a:xfrm>
            <a:off x="38100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2133600" y="37338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p2</a:t>
            </a:r>
          </a:p>
        </p:txBody>
      </p:sp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2133600" y="4572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t2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3962400" y="28956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p1</a:t>
            </a:r>
          </a:p>
        </p:txBody>
      </p: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4114800" y="3810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3962400" y="47244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p3</a:t>
            </a:r>
          </a:p>
        </p:txBody>
      </p:sp>
      <p:sp>
        <p:nvSpPr>
          <p:cNvPr id="119828" name="Rectangle 20"/>
          <p:cNvSpPr>
            <a:spLocks noChangeArrowheads="1"/>
          </p:cNvSpPr>
          <p:nvPr/>
        </p:nvSpPr>
        <p:spPr bwMode="auto">
          <a:xfrm rot="10800000">
            <a:off x="4800600" y="37338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4953000" y="3810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t0</a:t>
            </a:r>
          </a:p>
        </p:txBody>
      </p:sp>
      <p:sp>
        <p:nvSpPr>
          <p:cNvPr id="119830" name="Freeform 22"/>
          <p:cNvSpPr>
            <a:spLocks/>
          </p:cNvSpPr>
          <p:nvPr/>
        </p:nvSpPr>
        <p:spPr bwMode="auto">
          <a:xfrm>
            <a:off x="2819400" y="2806700"/>
            <a:ext cx="914400" cy="393700"/>
          </a:xfrm>
          <a:custGeom>
            <a:avLst/>
            <a:gdLst>
              <a:gd name="T0" fmla="*/ 576 w 576"/>
              <a:gd name="T1" fmla="*/ 152 h 248"/>
              <a:gd name="T2" fmla="*/ 528 w 576"/>
              <a:gd name="T3" fmla="*/ 56 h 248"/>
              <a:gd name="T4" fmla="*/ 288 w 576"/>
              <a:gd name="T5" fmla="*/ 8 h 248"/>
              <a:gd name="T6" fmla="*/ 48 w 576"/>
              <a:gd name="T7" fmla="*/ 104 h 248"/>
              <a:gd name="T8" fmla="*/ 0 w 576"/>
              <a:gd name="T9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248">
                <a:moveTo>
                  <a:pt x="576" y="152"/>
                </a:moveTo>
                <a:cubicBezTo>
                  <a:pt x="576" y="116"/>
                  <a:pt x="576" y="80"/>
                  <a:pt x="528" y="56"/>
                </a:cubicBezTo>
                <a:cubicBezTo>
                  <a:pt x="480" y="32"/>
                  <a:pt x="368" y="0"/>
                  <a:pt x="288" y="8"/>
                </a:cubicBezTo>
                <a:cubicBezTo>
                  <a:pt x="208" y="16"/>
                  <a:pt x="96" y="64"/>
                  <a:pt x="48" y="104"/>
                </a:cubicBezTo>
                <a:cubicBezTo>
                  <a:pt x="0" y="144"/>
                  <a:pt x="0" y="196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831" name="Freeform 23"/>
          <p:cNvSpPr>
            <a:spLocks/>
          </p:cNvSpPr>
          <p:nvPr/>
        </p:nvSpPr>
        <p:spPr bwMode="auto">
          <a:xfrm>
            <a:off x="2971800" y="3276600"/>
            <a:ext cx="609600" cy="177800"/>
          </a:xfrm>
          <a:custGeom>
            <a:avLst/>
            <a:gdLst>
              <a:gd name="T0" fmla="*/ 0 w 384"/>
              <a:gd name="T1" fmla="*/ 0 h 112"/>
              <a:gd name="T2" fmla="*/ 96 w 384"/>
              <a:gd name="T3" fmla="*/ 96 h 112"/>
              <a:gd name="T4" fmla="*/ 336 w 384"/>
              <a:gd name="T5" fmla="*/ 96 h 112"/>
              <a:gd name="T6" fmla="*/ 384 w 384"/>
              <a:gd name="T7" fmla="*/ 4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04"/>
                  <a:pt x="336" y="96"/>
                </a:cubicBezTo>
                <a:cubicBezTo>
                  <a:pt x="384" y="88"/>
                  <a:pt x="384" y="68"/>
                  <a:pt x="384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832" name="Freeform 24"/>
          <p:cNvSpPr>
            <a:spLocks/>
          </p:cNvSpPr>
          <p:nvPr/>
        </p:nvSpPr>
        <p:spPr bwMode="auto">
          <a:xfrm>
            <a:off x="3048000" y="4368800"/>
            <a:ext cx="609600" cy="355600"/>
          </a:xfrm>
          <a:custGeom>
            <a:avLst/>
            <a:gdLst>
              <a:gd name="T0" fmla="*/ 384 w 384"/>
              <a:gd name="T1" fmla="*/ 128 h 224"/>
              <a:gd name="T2" fmla="*/ 336 w 384"/>
              <a:gd name="T3" fmla="*/ 32 h 224"/>
              <a:gd name="T4" fmla="*/ 144 w 384"/>
              <a:gd name="T5" fmla="*/ 32 h 224"/>
              <a:gd name="T6" fmla="*/ 0 w 384"/>
              <a:gd name="T7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224">
                <a:moveTo>
                  <a:pt x="384" y="128"/>
                </a:moveTo>
                <a:cubicBezTo>
                  <a:pt x="380" y="88"/>
                  <a:pt x="376" y="48"/>
                  <a:pt x="336" y="32"/>
                </a:cubicBezTo>
                <a:cubicBezTo>
                  <a:pt x="296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833" name="Freeform 25"/>
          <p:cNvSpPr>
            <a:spLocks/>
          </p:cNvSpPr>
          <p:nvPr/>
        </p:nvSpPr>
        <p:spPr bwMode="auto">
          <a:xfrm>
            <a:off x="2895600" y="4800600"/>
            <a:ext cx="762000" cy="228600"/>
          </a:xfrm>
          <a:custGeom>
            <a:avLst/>
            <a:gdLst>
              <a:gd name="T0" fmla="*/ 0 w 480"/>
              <a:gd name="T1" fmla="*/ 0 h 144"/>
              <a:gd name="T2" fmla="*/ 48 w 480"/>
              <a:gd name="T3" fmla="*/ 96 h 144"/>
              <a:gd name="T4" fmla="*/ 288 w 480"/>
              <a:gd name="T5" fmla="*/ 144 h 144"/>
              <a:gd name="T6" fmla="*/ 480 w 480"/>
              <a:gd name="T7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44">
                <a:moveTo>
                  <a:pt x="0" y="0"/>
                </a:moveTo>
                <a:cubicBezTo>
                  <a:pt x="0" y="36"/>
                  <a:pt x="0" y="72"/>
                  <a:pt x="48" y="96"/>
                </a:cubicBezTo>
                <a:cubicBezTo>
                  <a:pt x="96" y="120"/>
                  <a:pt x="216" y="144"/>
                  <a:pt x="288" y="144"/>
                </a:cubicBezTo>
                <a:cubicBezTo>
                  <a:pt x="360" y="144"/>
                  <a:pt x="420" y="120"/>
                  <a:pt x="48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4038600" y="3352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835" name="Line 27"/>
          <p:cNvSpPr>
            <a:spLocks noChangeShapeType="1"/>
          </p:cNvSpPr>
          <p:nvPr/>
        </p:nvSpPr>
        <p:spPr bwMode="auto">
          <a:xfrm flipV="1">
            <a:off x="4038600" y="4191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7086601" y="2209800"/>
            <a:ext cx="11063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M0=(100)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 flipH="1">
            <a:off x="67818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838" name="Text Box 30"/>
          <p:cNvSpPr txBox="1">
            <a:spLocks noChangeArrowheads="1"/>
          </p:cNvSpPr>
          <p:nvPr/>
        </p:nvSpPr>
        <p:spPr bwMode="auto">
          <a:xfrm>
            <a:off x="6019801" y="3124201"/>
            <a:ext cx="12482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M1=(001)</a:t>
            </a:r>
          </a:p>
          <a:p>
            <a:r>
              <a:rPr lang="en-US" altLang="en-US"/>
              <a:t>“dead end”</a:t>
            </a:r>
          </a:p>
        </p:txBody>
      </p:sp>
      <p:sp>
        <p:nvSpPr>
          <p:cNvPr id="119839" name="Text Box 31"/>
          <p:cNvSpPr txBox="1">
            <a:spLocks noChangeArrowheads="1"/>
          </p:cNvSpPr>
          <p:nvPr/>
        </p:nvSpPr>
        <p:spPr bwMode="auto">
          <a:xfrm>
            <a:off x="6781800" y="25146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19840" name="Oval 32"/>
          <p:cNvSpPr>
            <a:spLocks noChangeArrowheads="1"/>
          </p:cNvSpPr>
          <p:nvPr/>
        </p:nvSpPr>
        <p:spPr bwMode="auto">
          <a:xfrm>
            <a:off x="3733800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41" name="Line 33"/>
          <p:cNvSpPr>
            <a:spLocks noChangeShapeType="1"/>
          </p:cNvSpPr>
          <p:nvPr/>
        </p:nvSpPr>
        <p:spPr bwMode="auto">
          <a:xfrm>
            <a:off x="78486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842" name="Text Box 34"/>
          <p:cNvSpPr txBox="1">
            <a:spLocks noChangeArrowheads="1"/>
          </p:cNvSpPr>
          <p:nvPr/>
        </p:nvSpPr>
        <p:spPr bwMode="auto">
          <a:xfrm>
            <a:off x="8382000" y="25146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t3</a:t>
            </a:r>
          </a:p>
        </p:txBody>
      </p:sp>
      <p:sp>
        <p:nvSpPr>
          <p:cNvPr id="119843" name="Text Box 35"/>
          <p:cNvSpPr txBox="1">
            <a:spLocks noChangeArrowheads="1"/>
          </p:cNvSpPr>
          <p:nvPr/>
        </p:nvSpPr>
        <p:spPr bwMode="auto">
          <a:xfrm>
            <a:off x="8153401" y="3125788"/>
            <a:ext cx="1148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M3=(1</a:t>
            </a:r>
            <a:r>
              <a:rPr lang="en-US" altLang="en-US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en-US"/>
              <a:t>0)</a:t>
            </a:r>
          </a:p>
        </p:txBody>
      </p:sp>
      <p:sp>
        <p:nvSpPr>
          <p:cNvPr id="119844" name="Line 36"/>
          <p:cNvSpPr>
            <a:spLocks noChangeShapeType="1"/>
          </p:cNvSpPr>
          <p:nvPr/>
        </p:nvSpPr>
        <p:spPr bwMode="auto">
          <a:xfrm flipH="1">
            <a:off x="7772400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845" name="Text Box 37"/>
          <p:cNvSpPr txBox="1">
            <a:spLocks noChangeArrowheads="1"/>
          </p:cNvSpPr>
          <p:nvPr/>
        </p:nvSpPr>
        <p:spPr bwMode="auto">
          <a:xfrm>
            <a:off x="7772400" y="35814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19846" name="Text Box 38"/>
          <p:cNvSpPr txBox="1">
            <a:spLocks noChangeArrowheads="1"/>
          </p:cNvSpPr>
          <p:nvPr/>
        </p:nvSpPr>
        <p:spPr bwMode="auto">
          <a:xfrm>
            <a:off x="6934201" y="4191000"/>
            <a:ext cx="1148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M4=(0</a:t>
            </a:r>
            <a:r>
              <a:rPr lang="en-US" altLang="en-US" b="1" dirty="0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en-US" dirty="0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01070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rrowheads="1"/>
          </p:cNvSpPr>
          <p:nvPr/>
        </p:nvSpPr>
        <p:spPr bwMode="auto">
          <a:xfrm>
            <a:off x="3581400" y="4495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>
          <a:xfrm>
            <a:off x="522515" y="862013"/>
            <a:ext cx="10035950" cy="762000"/>
          </a:xfrm>
        </p:spPr>
        <p:txBody>
          <a:bodyPr/>
          <a:lstStyle/>
          <a:p>
            <a:r>
              <a:rPr lang="en-US" altLang="en-US" dirty="0"/>
              <a:t>Coverability tree example</a:t>
            </a:r>
          </a:p>
        </p:txBody>
      </p:sp>
      <p:sp>
        <p:nvSpPr>
          <p:cNvPr id="120836" name="Oval 4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 rot="16200000">
            <a:off x="2857500" y="2933700"/>
            <a:ext cx="76200" cy="6096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 rot="16200000">
            <a:off x="2857500" y="4457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39" name="Oval 7"/>
          <p:cNvSpPr>
            <a:spLocks noChangeArrowheads="1"/>
          </p:cNvSpPr>
          <p:nvPr/>
        </p:nvSpPr>
        <p:spPr bwMode="auto">
          <a:xfrm>
            <a:off x="3581400" y="3048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20840" name="Oval 8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 rot="16200000">
            <a:off x="3771900" y="3695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2133600" y="3048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t3</a:t>
            </a:r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3810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2895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2895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38100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2133600" y="37338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p2</a:t>
            </a:r>
          </a:p>
        </p:txBody>
      </p:sp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2133600" y="4572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t2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3962400" y="28956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p1</a:t>
            </a: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4114800" y="3810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20851" name="Text Box 19"/>
          <p:cNvSpPr txBox="1">
            <a:spLocks noChangeArrowheads="1"/>
          </p:cNvSpPr>
          <p:nvPr/>
        </p:nvSpPr>
        <p:spPr bwMode="auto">
          <a:xfrm>
            <a:off x="3962400" y="47244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p3</a:t>
            </a:r>
          </a:p>
        </p:txBody>
      </p:sp>
      <p:sp>
        <p:nvSpPr>
          <p:cNvPr id="120852" name="Rectangle 20"/>
          <p:cNvSpPr>
            <a:spLocks noChangeArrowheads="1"/>
          </p:cNvSpPr>
          <p:nvPr/>
        </p:nvSpPr>
        <p:spPr bwMode="auto">
          <a:xfrm rot="10800000">
            <a:off x="4800600" y="37338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4953000" y="3810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t0</a:t>
            </a:r>
          </a:p>
        </p:txBody>
      </p:sp>
      <p:sp>
        <p:nvSpPr>
          <p:cNvPr id="120854" name="Freeform 22"/>
          <p:cNvSpPr>
            <a:spLocks/>
          </p:cNvSpPr>
          <p:nvPr/>
        </p:nvSpPr>
        <p:spPr bwMode="auto">
          <a:xfrm>
            <a:off x="2819400" y="2806700"/>
            <a:ext cx="914400" cy="393700"/>
          </a:xfrm>
          <a:custGeom>
            <a:avLst/>
            <a:gdLst>
              <a:gd name="T0" fmla="*/ 576 w 576"/>
              <a:gd name="T1" fmla="*/ 152 h 248"/>
              <a:gd name="T2" fmla="*/ 528 w 576"/>
              <a:gd name="T3" fmla="*/ 56 h 248"/>
              <a:gd name="T4" fmla="*/ 288 w 576"/>
              <a:gd name="T5" fmla="*/ 8 h 248"/>
              <a:gd name="T6" fmla="*/ 48 w 576"/>
              <a:gd name="T7" fmla="*/ 104 h 248"/>
              <a:gd name="T8" fmla="*/ 0 w 576"/>
              <a:gd name="T9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248">
                <a:moveTo>
                  <a:pt x="576" y="152"/>
                </a:moveTo>
                <a:cubicBezTo>
                  <a:pt x="576" y="116"/>
                  <a:pt x="576" y="80"/>
                  <a:pt x="528" y="56"/>
                </a:cubicBezTo>
                <a:cubicBezTo>
                  <a:pt x="480" y="32"/>
                  <a:pt x="368" y="0"/>
                  <a:pt x="288" y="8"/>
                </a:cubicBezTo>
                <a:cubicBezTo>
                  <a:pt x="208" y="16"/>
                  <a:pt x="96" y="64"/>
                  <a:pt x="48" y="104"/>
                </a:cubicBezTo>
                <a:cubicBezTo>
                  <a:pt x="0" y="144"/>
                  <a:pt x="0" y="196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55" name="Freeform 23"/>
          <p:cNvSpPr>
            <a:spLocks/>
          </p:cNvSpPr>
          <p:nvPr/>
        </p:nvSpPr>
        <p:spPr bwMode="auto">
          <a:xfrm>
            <a:off x="2971800" y="3276600"/>
            <a:ext cx="609600" cy="177800"/>
          </a:xfrm>
          <a:custGeom>
            <a:avLst/>
            <a:gdLst>
              <a:gd name="T0" fmla="*/ 0 w 384"/>
              <a:gd name="T1" fmla="*/ 0 h 112"/>
              <a:gd name="T2" fmla="*/ 96 w 384"/>
              <a:gd name="T3" fmla="*/ 96 h 112"/>
              <a:gd name="T4" fmla="*/ 336 w 384"/>
              <a:gd name="T5" fmla="*/ 96 h 112"/>
              <a:gd name="T6" fmla="*/ 384 w 384"/>
              <a:gd name="T7" fmla="*/ 4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04"/>
                  <a:pt x="336" y="96"/>
                </a:cubicBezTo>
                <a:cubicBezTo>
                  <a:pt x="384" y="88"/>
                  <a:pt x="384" y="68"/>
                  <a:pt x="384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56" name="Freeform 24"/>
          <p:cNvSpPr>
            <a:spLocks/>
          </p:cNvSpPr>
          <p:nvPr/>
        </p:nvSpPr>
        <p:spPr bwMode="auto">
          <a:xfrm>
            <a:off x="3048000" y="4368800"/>
            <a:ext cx="609600" cy="355600"/>
          </a:xfrm>
          <a:custGeom>
            <a:avLst/>
            <a:gdLst>
              <a:gd name="T0" fmla="*/ 384 w 384"/>
              <a:gd name="T1" fmla="*/ 128 h 224"/>
              <a:gd name="T2" fmla="*/ 336 w 384"/>
              <a:gd name="T3" fmla="*/ 32 h 224"/>
              <a:gd name="T4" fmla="*/ 144 w 384"/>
              <a:gd name="T5" fmla="*/ 32 h 224"/>
              <a:gd name="T6" fmla="*/ 0 w 384"/>
              <a:gd name="T7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224">
                <a:moveTo>
                  <a:pt x="384" y="128"/>
                </a:moveTo>
                <a:cubicBezTo>
                  <a:pt x="380" y="88"/>
                  <a:pt x="376" y="48"/>
                  <a:pt x="336" y="32"/>
                </a:cubicBezTo>
                <a:cubicBezTo>
                  <a:pt x="296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57" name="Freeform 25"/>
          <p:cNvSpPr>
            <a:spLocks/>
          </p:cNvSpPr>
          <p:nvPr/>
        </p:nvSpPr>
        <p:spPr bwMode="auto">
          <a:xfrm>
            <a:off x="2895600" y="4800600"/>
            <a:ext cx="762000" cy="228600"/>
          </a:xfrm>
          <a:custGeom>
            <a:avLst/>
            <a:gdLst>
              <a:gd name="T0" fmla="*/ 0 w 480"/>
              <a:gd name="T1" fmla="*/ 0 h 144"/>
              <a:gd name="T2" fmla="*/ 48 w 480"/>
              <a:gd name="T3" fmla="*/ 96 h 144"/>
              <a:gd name="T4" fmla="*/ 288 w 480"/>
              <a:gd name="T5" fmla="*/ 144 h 144"/>
              <a:gd name="T6" fmla="*/ 480 w 480"/>
              <a:gd name="T7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44">
                <a:moveTo>
                  <a:pt x="0" y="0"/>
                </a:moveTo>
                <a:cubicBezTo>
                  <a:pt x="0" y="36"/>
                  <a:pt x="0" y="72"/>
                  <a:pt x="48" y="96"/>
                </a:cubicBezTo>
                <a:cubicBezTo>
                  <a:pt x="96" y="120"/>
                  <a:pt x="216" y="144"/>
                  <a:pt x="288" y="144"/>
                </a:cubicBezTo>
                <a:cubicBezTo>
                  <a:pt x="360" y="144"/>
                  <a:pt x="420" y="120"/>
                  <a:pt x="48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4038600" y="3352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 flipV="1">
            <a:off x="4038600" y="4191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60" name="Text Box 28"/>
          <p:cNvSpPr txBox="1">
            <a:spLocks noChangeArrowheads="1"/>
          </p:cNvSpPr>
          <p:nvPr/>
        </p:nvSpPr>
        <p:spPr bwMode="auto">
          <a:xfrm>
            <a:off x="7086601" y="2209800"/>
            <a:ext cx="11063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M0=(100)</a:t>
            </a:r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 flipH="1">
            <a:off x="67818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62" name="Text Box 30"/>
          <p:cNvSpPr txBox="1">
            <a:spLocks noChangeArrowheads="1"/>
          </p:cNvSpPr>
          <p:nvPr/>
        </p:nvSpPr>
        <p:spPr bwMode="auto">
          <a:xfrm>
            <a:off x="6019801" y="3124201"/>
            <a:ext cx="12482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M1=(001)</a:t>
            </a:r>
          </a:p>
          <a:p>
            <a:r>
              <a:rPr lang="en-US" altLang="en-US"/>
              <a:t>“dead end”</a:t>
            </a:r>
          </a:p>
        </p:txBody>
      </p: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6781800" y="25146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20864" name="Oval 32"/>
          <p:cNvSpPr>
            <a:spLocks noChangeArrowheads="1"/>
          </p:cNvSpPr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78486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66" name="Text Box 34"/>
          <p:cNvSpPr txBox="1">
            <a:spLocks noChangeArrowheads="1"/>
          </p:cNvSpPr>
          <p:nvPr/>
        </p:nvSpPr>
        <p:spPr bwMode="auto">
          <a:xfrm>
            <a:off x="8382000" y="25146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t3</a:t>
            </a:r>
          </a:p>
        </p:txBody>
      </p:sp>
      <p:sp>
        <p:nvSpPr>
          <p:cNvPr id="120867" name="Text Box 35"/>
          <p:cNvSpPr txBox="1">
            <a:spLocks noChangeArrowheads="1"/>
          </p:cNvSpPr>
          <p:nvPr/>
        </p:nvSpPr>
        <p:spPr bwMode="auto">
          <a:xfrm>
            <a:off x="8153401" y="3125788"/>
            <a:ext cx="1148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M3=(1</a:t>
            </a:r>
            <a:r>
              <a:rPr lang="en-US" altLang="en-US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en-US"/>
              <a:t>0)</a:t>
            </a:r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 flipH="1">
            <a:off x="7772400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69" name="Text Box 37"/>
          <p:cNvSpPr txBox="1">
            <a:spLocks noChangeArrowheads="1"/>
          </p:cNvSpPr>
          <p:nvPr/>
        </p:nvSpPr>
        <p:spPr bwMode="auto">
          <a:xfrm>
            <a:off x="7772400" y="35814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20870" name="Text Box 38"/>
          <p:cNvSpPr txBox="1">
            <a:spLocks noChangeArrowheads="1"/>
          </p:cNvSpPr>
          <p:nvPr/>
        </p:nvSpPr>
        <p:spPr bwMode="auto">
          <a:xfrm>
            <a:off x="6934201" y="4191000"/>
            <a:ext cx="1148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M4=(0</a:t>
            </a:r>
            <a:r>
              <a:rPr lang="en-US" altLang="en-US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en-US"/>
              <a:t>1)</a:t>
            </a:r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8915400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72" name="Text Box 40"/>
          <p:cNvSpPr txBox="1">
            <a:spLocks noChangeArrowheads="1"/>
          </p:cNvSpPr>
          <p:nvPr/>
        </p:nvSpPr>
        <p:spPr bwMode="auto">
          <a:xfrm>
            <a:off x="9448800" y="35814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t3</a:t>
            </a:r>
          </a:p>
        </p:txBody>
      </p:sp>
      <p:sp>
        <p:nvSpPr>
          <p:cNvPr id="120873" name="Text Box 41"/>
          <p:cNvSpPr txBox="1">
            <a:spLocks noChangeArrowheads="1"/>
          </p:cNvSpPr>
          <p:nvPr/>
        </p:nvSpPr>
        <p:spPr bwMode="auto">
          <a:xfrm>
            <a:off x="9067801" y="4191001"/>
            <a:ext cx="11480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M3=(1</a:t>
            </a:r>
            <a:r>
              <a:rPr lang="en-US" altLang="en-US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en-US"/>
              <a:t>0)</a:t>
            </a:r>
          </a:p>
          <a:p>
            <a:r>
              <a:rPr lang="en-US" altLang="en-US"/>
              <a:t>    “old”</a:t>
            </a:r>
          </a:p>
        </p:txBody>
      </p:sp>
    </p:spTree>
    <p:extLst>
      <p:ext uri="{BB962C8B-B14F-4D97-AF65-F5344CB8AC3E}">
        <p14:creationId xmlns:p14="http://schemas.microsoft.com/office/powerpoint/2010/main" val="2097481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3581400" y="4495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498765" y="862013"/>
            <a:ext cx="10059700" cy="762000"/>
          </a:xfrm>
        </p:spPr>
        <p:txBody>
          <a:bodyPr/>
          <a:lstStyle/>
          <a:p>
            <a:r>
              <a:rPr lang="en-US" altLang="en-US" dirty="0"/>
              <a:t>Coverability tree example</a:t>
            </a:r>
          </a:p>
        </p:txBody>
      </p:sp>
      <p:sp>
        <p:nvSpPr>
          <p:cNvPr id="121860" name="Oval 4"/>
          <p:cNvSpPr>
            <a:spLocks noChangeArrowheads="1"/>
          </p:cNvSpPr>
          <p:nvPr/>
        </p:nvSpPr>
        <p:spPr bwMode="auto">
          <a:xfrm>
            <a:off x="2667000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 rot="16200000">
            <a:off x="2857500" y="2933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 rot="16200000">
            <a:off x="2857500" y="4457700"/>
            <a:ext cx="76200" cy="6096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3" name="Oval 7"/>
          <p:cNvSpPr>
            <a:spLocks noChangeArrowheads="1"/>
          </p:cNvSpPr>
          <p:nvPr/>
        </p:nvSpPr>
        <p:spPr bwMode="auto">
          <a:xfrm>
            <a:off x="3581400" y="3048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21864" name="Oval 8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 rot="16200000">
            <a:off x="3771900" y="3695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2133600" y="3048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t3</a:t>
            </a:r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>
            <a:off x="3810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2895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2895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>
            <a:off x="38100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2133600" y="37338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p2</a:t>
            </a:r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2133600" y="4572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t2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3962400" y="28956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p1</a:t>
            </a:r>
          </a:p>
        </p:txBody>
      </p: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4114800" y="3810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3962400" y="47244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p3</a:t>
            </a:r>
          </a:p>
        </p:txBody>
      </p:sp>
      <p:sp>
        <p:nvSpPr>
          <p:cNvPr id="121876" name="Rectangle 20"/>
          <p:cNvSpPr>
            <a:spLocks noChangeArrowheads="1"/>
          </p:cNvSpPr>
          <p:nvPr/>
        </p:nvSpPr>
        <p:spPr bwMode="auto">
          <a:xfrm rot="10800000">
            <a:off x="4800600" y="37338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953000" y="38100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t0</a:t>
            </a:r>
          </a:p>
        </p:txBody>
      </p:sp>
      <p:sp>
        <p:nvSpPr>
          <p:cNvPr id="121878" name="Freeform 22"/>
          <p:cNvSpPr>
            <a:spLocks/>
          </p:cNvSpPr>
          <p:nvPr/>
        </p:nvSpPr>
        <p:spPr bwMode="auto">
          <a:xfrm>
            <a:off x="2819400" y="2806700"/>
            <a:ext cx="914400" cy="393700"/>
          </a:xfrm>
          <a:custGeom>
            <a:avLst/>
            <a:gdLst>
              <a:gd name="T0" fmla="*/ 576 w 576"/>
              <a:gd name="T1" fmla="*/ 152 h 248"/>
              <a:gd name="T2" fmla="*/ 528 w 576"/>
              <a:gd name="T3" fmla="*/ 56 h 248"/>
              <a:gd name="T4" fmla="*/ 288 w 576"/>
              <a:gd name="T5" fmla="*/ 8 h 248"/>
              <a:gd name="T6" fmla="*/ 48 w 576"/>
              <a:gd name="T7" fmla="*/ 104 h 248"/>
              <a:gd name="T8" fmla="*/ 0 w 576"/>
              <a:gd name="T9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248">
                <a:moveTo>
                  <a:pt x="576" y="152"/>
                </a:moveTo>
                <a:cubicBezTo>
                  <a:pt x="576" y="116"/>
                  <a:pt x="576" y="80"/>
                  <a:pt x="528" y="56"/>
                </a:cubicBezTo>
                <a:cubicBezTo>
                  <a:pt x="480" y="32"/>
                  <a:pt x="368" y="0"/>
                  <a:pt x="288" y="8"/>
                </a:cubicBezTo>
                <a:cubicBezTo>
                  <a:pt x="208" y="16"/>
                  <a:pt x="96" y="64"/>
                  <a:pt x="48" y="104"/>
                </a:cubicBezTo>
                <a:cubicBezTo>
                  <a:pt x="0" y="144"/>
                  <a:pt x="0" y="196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1879" name="Freeform 23"/>
          <p:cNvSpPr>
            <a:spLocks/>
          </p:cNvSpPr>
          <p:nvPr/>
        </p:nvSpPr>
        <p:spPr bwMode="auto">
          <a:xfrm>
            <a:off x="2971800" y="3276600"/>
            <a:ext cx="609600" cy="177800"/>
          </a:xfrm>
          <a:custGeom>
            <a:avLst/>
            <a:gdLst>
              <a:gd name="T0" fmla="*/ 0 w 384"/>
              <a:gd name="T1" fmla="*/ 0 h 112"/>
              <a:gd name="T2" fmla="*/ 96 w 384"/>
              <a:gd name="T3" fmla="*/ 96 h 112"/>
              <a:gd name="T4" fmla="*/ 336 w 384"/>
              <a:gd name="T5" fmla="*/ 96 h 112"/>
              <a:gd name="T6" fmla="*/ 384 w 384"/>
              <a:gd name="T7" fmla="*/ 4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04"/>
                  <a:pt x="336" y="96"/>
                </a:cubicBezTo>
                <a:cubicBezTo>
                  <a:pt x="384" y="88"/>
                  <a:pt x="384" y="68"/>
                  <a:pt x="384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1880" name="Freeform 24"/>
          <p:cNvSpPr>
            <a:spLocks/>
          </p:cNvSpPr>
          <p:nvPr/>
        </p:nvSpPr>
        <p:spPr bwMode="auto">
          <a:xfrm>
            <a:off x="3048000" y="4368800"/>
            <a:ext cx="609600" cy="355600"/>
          </a:xfrm>
          <a:custGeom>
            <a:avLst/>
            <a:gdLst>
              <a:gd name="T0" fmla="*/ 384 w 384"/>
              <a:gd name="T1" fmla="*/ 128 h 224"/>
              <a:gd name="T2" fmla="*/ 336 w 384"/>
              <a:gd name="T3" fmla="*/ 32 h 224"/>
              <a:gd name="T4" fmla="*/ 144 w 384"/>
              <a:gd name="T5" fmla="*/ 32 h 224"/>
              <a:gd name="T6" fmla="*/ 0 w 384"/>
              <a:gd name="T7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224">
                <a:moveTo>
                  <a:pt x="384" y="128"/>
                </a:moveTo>
                <a:cubicBezTo>
                  <a:pt x="380" y="88"/>
                  <a:pt x="376" y="48"/>
                  <a:pt x="336" y="32"/>
                </a:cubicBezTo>
                <a:cubicBezTo>
                  <a:pt x="296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1881" name="Freeform 25"/>
          <p:cNvSpPr>
            <a:spLocks/>
          </p:cNvSpPr>
          <p:nvPr/>
        </p:nvSpPr>
        <p:spPr bwMode="auto">
          <a:xfrm>
            <a:off x="2895600" y="4800600"/>
            <a:ext cx="762000" cy="228600"/>
          </a:xfrm>
          <a:custGeom>
            <a:avLst/>
            <a:gdLst>
              <a:gd name="T0" fmla="*/ 0 w 480"/>
              <a:gd name="T1" fmla="*/ 0 h 144"/>
              <a:gd name="T2" fmla="*/ 48 w 480"/>
              <a:gd name="T3" fmla="*/ 96 h 144"/>
              <a:gd name="T4" fmla="*/ 288 w 480"/>
              <a:gd name="T5" fmla="*/ 144 h 144"/>
              <a:gd name="T6" fmla="*/ 480 w 480"/>
              <a:gd name="T7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44">
                <a:moveTo>
                  <a:pt x="0" y="0"/>
                </a:moveTo>
                <a:cubicBezTo>
                  <a:pt x="0" y="36"/>
                  <a:pt x="0" y="72"/>
                  <a:pt x="48" y="96"/>
                </a:cubicBezTo>
                <a:cubicBezTo>
                  <a:pt x="96" y="120"/>
                  <a:pt x="216" y="144"/>
                  <a:pt x="288" y="144"/>
                </a:cubicBezTo>
                <a:cubicBezTo>
                  <a:pt x="360" y="144"/>
                  <a:pt x="420" y="120"/>
                  <a:pt x="48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1882" name="Line 26"/>
          <p:cNvSpPr>
            <a:spLocks noChangeShapeType="1"/>
          </p:cNvSpPr>
          <p:nvPr/>
        </p:nvSpPr>
        <p:spPr bwMode="auto">
          <a:xfrm>
            <a:off x="4038600" y="3352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1883" name="Line 27"/>
          <p:cNvSpPr>
            <a:spLocks noChangeShapeType="1"/>
          </p:cNvSpPr>
          <p:nvPr/>
        </p:nvSpPr>
        <p:spPr bwMode="auto">
          <a:xfrm flipV="1">
            <a:off x="4038600" y="4191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1884" name="Text Box 28"/>
          <p:cNvSpPr txBox="1">
            <a:spLocks noChangeArrowheads="1"/>
          </p:cNvSpPr>
          <p:nvPr/>
        </p:nvSpPr>
        <p:spPr bwMode="auto">
          <a:xfrm>
            <a:off x="7086601" y="2209800"/>
            <a:ext cx="11063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M0=(100)</a:t>
            </a:r>
          </a:p>
        </p:txBody>
      </p:sp>
      <p:sp>
        <p:nvSpPr>
          <p:cNvPr id="121885" name="Line 29"/>
          <p:cNvSpPr>
            <a:spLocks noChangeShapeType="1"/>
          </p:cNvSpPr>
          <p:nvPr/>
        </p:nvSpPr>
        <p:spPr bwMode="auto">
          <a:xfrm flipH="1">
            <a:off x="67818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1886" name="Text Box 30"/>
          <p:cNvSpPr txBox="1">
            <a:spLocks noChangeArrowheads="1"/>
          </p:cNvSpPr>
          <p:nvPr/>
        </p:nvSpPr>
        <p:spPr bwMode="auto">
          <a:xfrm>
            <a:off x="6019801" y="3124201"/>
            <a:ext cx="12482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M1=(001)</a:t>
            </a:r>
          </a:p>
          <a:p>
            <a:r>
              <a:rPr lang="en-US" altLang="en-US"/>
              <a:t>“dead end”</a:t>
            </a:r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6781800" y="25146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21888" name="Oval 32"/>
          <p:cNvSpPr>
            <a:spLocks noChangeArrowheads="1"/>
          </p:cNvSpPr>
          <p:nvPr/>
        </p:nvSpPr>
        <p:spPr bwMode="auto">
          <a:xfrm>
            <a:off x="3733800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89" name="Line 33"/>
          <p:cNvSpPr>
            <a:spLocks noChangeShapeType="1"/>
          </p:cNvSpPr>
          <p:nvPr/>
        </p:nvSpPr>
        <p:spPr bwMode="auto">
          <a:xfrm>
            <a:off x="78486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1890" name="Text Box 34"/>
          <p:cNvSpPr txBox="1">
            <a:spLocks noChangeArrowheads="1"/>
          </p:cNvSpPr>
          <p:nvPr/>
        </p:nvSpPr>
        <p:spPr bwMode="auto">
          <a:xfrm>
            <a:off x="8382000" y="25146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t3</a:t>
            </a:r>
          </a:p>
        </p:txBody>
      </p:sp>
      <p:sp>
        <p:nvSpPr>
          <p:cNvPr id="121891" name="Text Box 35"/>
          <p:cNvSpPr txBox="1">
            <a:spLocks noChangeArrowheads="1"/>
          </p:cNvSpPr>
          <p:nvPr/>
        </p:nvSpPr>
        <p:spPr bwMode="auto">
          <a:xfrm>
            <a:off x="8153401" y="3125788"/>
            <a:ext cx="1148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M3=(1</a:t>
            </a:r>
            <a:r>
              <a:rPr lang="en-US" altLang="en-US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en-US"/>
              <a:t>0)</a:t>
            </a:r>
          </a:p>
        </p:txBody>
      </p:sp>
      <p:sp>
        <p:nvSpPr>
          <p:cNvPr id="121892" name="Line 36"/>
          <p:cNvSpPr>
            <a:spLocks noChangeShapeType="1"/>
          </p:cNvSpPr>
          <p:nvPr/>
        </p:nvSpPr>
        <p:spPr bwMode="auto">
          <a:xfrm flipH="1">
            <a:off x="7772400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1893" name="Text Box 37"/>
          <p:cNvSpPr txBox="1">
            <a:spLocks noChangeArrowheads="1"/>
          </p:cNvSpPr>
          <p:nvPr/>
        </p:nvSpPr>
        <p:spPr bwMode="auto">
          <a:xfrm>
            <a:off x="7772400" y="35814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21894" name="Text Box 38"/>
          <p:cNvSpPr txBox="1">
            <a:spLocks noChangeArrowheads="1"/>
          </p:cNvSpPr>
          <p:nvPr/>
        </p:nvSpPr>
        <p:spPr bwMode="auto">
          <a:xfrm>
            <a:off x="6934201" y="4191000"/>
            <a:ext cx="1148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M4=(0</a:t>
            </a:r>
            <a:r>
              <a:rPr lang="en-US" altLang="en-US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en-US"/>
              <a:t>1)</a:t>
            </a:r>
          </a:p>
        </p:txBody>
      </p:sp>
      <p:sp>
        <p:nvSpPr>
          <p:cNvPr id="121895" name="Line 39"/>
          <p:cNvSpPr>
            <a:spLocks noChangeShapeType="1"/>
          </p:cNvSpPr>
          <p:nvPr/>
        </p:nvSpPr>
        <p:spPr bwMode="auto">
          <a:xfrm>
            <a:off x="8915400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1896" name="Text Box 40"/>
          <p:cNvSpPr txBox="1">
            <a:spLocks noChangeArrowheads="1"/>
          </p:cNvSpPr>
          <p:nvPr/>
        </p:nvSpPr>
        <p:spPr bwMode="auto">
          <a:xfrm>
            <a:off x="9448800" y="35814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t3</a:t>
            </a:r>
          </a:p>
        </p:txBody>
      </p:sp>
      <p:sp>
        <p:nvSpPr>
          <p:cNvPr id="121897" name="Text Box 41"/>
          <p:cNvSpPr txBox="1">
            <a:spLocks noChangeArrowheads="1"/>
          </p:cNvSpPr>
          <p:nvPr/>
        </p:nvSpPr>
        <p:spPr bwMode="auto">
          <a:xfrm>
            <a:off x="9067801" y="4191001"/>
            <a:ext cx="11480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M6=(1</a:t>
            </a:r>
            <a:r>
              <a:rPr lang="en-US" altLang="en-US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en-US"/>
              <a:t>0)</a:t>
            </a:r>
          </a:p>
          <a:p>
            <a:r>
              <a:rPr lang="en-US" altLang="en-US"/>
              <a:t>    “old”</a:t>
            </a:r>
          </a:p>
        </p:txBody>
      </p:sp>
      <p:sp>
        <p:nvSpPr>
          <p:cNvPr id="121898" name="Line 42"/>
          <p:cNvSpPr>
            <a:spLocks noChangeShapeType="1"/>
          </p:cNvSpPr>
          <p:nvPr/>
        </p:nvSpPr>
        <p:spPr bwMode="auto">
          <a:xfrm>
            <a:off x="76200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1899" name="Text Box 43"/>
          <p:cNvSpPr txBox="1">
            <a:spLocks noChangeArrowheads="1"/>
          </p:cNvSpPr>
          <p:nvPr/>
        </p:nvSpPr>
        <p:spPr bwMode="auto">
          <a:xfrm>
            <a:off x="7086600" y="46482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t2</a:t>
            </a:r>
          </a:p>
        </p:txBody>
      </p:sp>
      <p:sp>
        <p:nvSpPr>
          <p:cNvPr id="121900" name="Text Box 44"/>
          <p:cNvSpPr txBox="1">
            <a:spLocks noChangeArrowheads="1"/>
          </p:cNvSpPr>
          <p:nvPr/>
        </p:nvSpPr>
        <p:spPr bwMode="auto">
          <a:xfrm>
            <a:off x="6934201" y="5334001"/>
            <a:ext cx="11480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M5=(0</a:t>
            </a:r>
            <a:r>
              <a:rPr lang="en-US" altLang="en-US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en-US"/>
              <a:t>1)</a:t>
            </a:r>
          </a:p>
          <a:p>
            <a:r>
              <a:rPr lang="en-US" altLang="en-US"/>
              <a:t>    “old”</a:t>
            </a:r>
          </a:p>
        </p:txBody>
      </p:sp>
    </p:spTree>
    <p:extLst>
      <p:ext uri="{BB962C8B-B14F-4D97-AF65-F5344CB8AC3E}">
        <p14:creationId xmlns:p14="http://schemas.microsoft.com/office/powerpoint/2010/main" val="29723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title"/>
          </p:nvPr>
        </p:nvSpPr>
        <p:spPr>
          <a:xfrm>
            <a:off x="415637" y="237503"/>
            <a:ext cx="10142828" cy="838200"/>
          </a:xfrm>
        </p:spPr>
        <p:txBody>
          <a:bodyPr/>
          <a:lstStyle/>
          <a:p>
            <a:r>
              <a:rPr lang="en-US" altLang="en-US" dirty="0"/>
              <a:t>Coverability tree example</a:t>
            </a: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3429000" y="2286000"/>
            <a:ext cx="533400" cy="5334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7086601" y="2209800"/>
            <a:ext cx="11063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M0=(100)</a:t>
            </a:r>
          </a:p>
        </p:txBody>
      </p:sp>
      <p:sp>
        <p:nvSpPr>
          <p:cNvPr id="123933" name="Line 29"/>
          <p:cNvSpPr>
            <a:spLocks noChangeShapeType="1"/>
          </p:cNvSpPr>
          <p:nvPr/>
        </p:nvSpPr>
        <p:spPr bwMode="auto">
          <a:xfrm flipH="1">
            <a:off x="67818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6019801" y="3124201"/>
            <a:ext cx="12482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M1=(001)</a:t>
            </a:r>
          </a:p>
          <a:p>
            <a:r>
              <a:rPr lang="en-US" altLang="en-US"/>
              <a:t>“dead end”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6781800" y="25146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23937" name="Line 33"/>
          <p:cNvSpPr>
            <a:spLocks noChangeShapeType="1"/>
          </p:cNvSpPr>
          <p:nvPr/>
        </p:nvSpPr>
        <p:spPr bwMode="auto">
          <a:xfrm>
            <a:off x="78486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8382000" y="25146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t3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8153401" y="3125788"/>
            <a:ext cx="1148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M3=(1</a:t>
            </a:r>
            <a:r>
              <a:rPr lang="en-US" altLang="en-US" b="1" dirty="0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en-US" dirty="0"/>
              <a:t>0)</a:t>
            </a:r>
          </a:p>
        </p:txBody>
      </p:sp>
      <p:sp>
        <p:nvSpPr>
          <p:cNvPr id="123940" name="Line 36"/>
          <p:cNvSpPr>
            <a:spLocks noChangeShapeType="1"/>
          </p:cNvSpPr>
          <p:nvPr/>
        </p:nvSpPr>
        <p:spPr bwMode="auto">
          <a:xfrm flipH="1">
            <a:off x="7772400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41" name="Text Box 37"/>
          <p:cNvSpPr txBox="1">
            <a:spLocks noChangeArrowheads="1"/>
          </p:cNvSpPr>
          <p:nvPr/>
        </p:nvSpPr>
        <p:spPr bwMode="auto">
          <a:xfrm>
            <a:off x="7772400" y="35814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23942" name="Text Box 38"/>
          <p:cNvSpPr txBox="1">
            <a:spLocks noChangeArrowheads="1"/>
          </p:cNvSpPr>
          <p:nvPr/>
        </p:nvSpPr>
        <p:spPr bwMode="auto">
          <a:xfrm>
            <a:off x="6934201" y="4191000"/>
            <a:ext cx="1148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M4=(0</a:t>
            </a:r>
            <a:r>
              <a:rPr lang="en-US" altLang="en-US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en-US"/>
              <a:t>1)</a:t>
            </a:r>
          </a:p>
        </p:txBody>
      </p:sp>
      <p:sp>
        <p:nvSpPr>
          <p:cNvPr id="123943" name="Line 39"/>
          <p:cNvSpPr>
            <a:spLocks noChangeShapeType="1"/>
          </p:cNvSpPr>
          <p:nvPr/>
        </p:nvSpPr>
        <p:spPr bwMode="auto">
          <a:xfrm>
            <a:off x="8915400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44" name="Text Box 40"/>
          <p:cNvSpPr txBox="1">
            <a:spLocks noChangeArrowheads="1"/>
          </p:cNvSpPr>
          <p:nvPr/>
        </p:nvSpPr>
        <p:spPr bwMode="auto">
          <a:xfrm>
            <a:off x="9448800" y="35814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t3</a:t>
            </a:r>
          </a:p>
        </p:txBody>
      </p:sp>
      <p:sp>
        <p:nvSpPr>
          <p:cNvPr id="123945" name="Text Box 41"/>
          <p:cNvSpPr txBox="1">
            <a:spLocks noChangeArrowheads="1"/>
          </p:cNvSpPr>
          <p:nvPr/>
        </p:nvSpPr>
        <p:spPr bwMode="auto">
          <a:xfrm>
            <a:off x="9067801" y="4191001"/>
            <a:ext cx="11480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M6=(1</a:t>
            </a:r>
            <a:r>
              <a:rPr lang="en-US" altLang="en-US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en-US"/>
              <a:t>0)</a:t>
            </a:r>
          </a:p>
          <a:p>
            <a:r>
              <a:rPr lang="en-US" altLang="en-US"/>
              <a:t>    “old”</a:t>
            </a:r>
          </a:p>
        </p:txBody>
      </p:sp>
      <p:sp>
        <p:nvSpPr>
          <p:cNvPr id="123946" name="Line 42"/>
          <p:cNvSpPr>
            <a:spLocks noChangeShapeType="1"/>
          </p:cNvSpPr>
          <p:nvPr/>
        </p:nvSpPr>
        <p:spPr bwMode="auto">
          <a:xfrm>
            <a:off x="76200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47" name="Text Box 43"/>
          <p:cNvSpPr txBox="1">
            <a:spLocks noChangeArrowheads="1"/>
          </p:cNvSpPr>
          <p:nvPr/>
        </p:nvSpPr>
        <p:spPr bwMode="auto">
          <a:xfrm>
            <a:off x="7086600" y="46482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t2</a:t>
            </a:r>
          </a:p>
        </p:txBody>
      </p:sp>
      <p:sp>
        <p:nvSpPr>
          <p:cNvPr id="123948" name="Text Box 44"/>
          <p:cNvSpPr txBox="1">
            <a:spLocks noChangeArrowheads="1"/>
          </p:cNvSpPr>
          <p:nvPr/>
        </p:nvSpPr>
        <p:spPr bwMode="auto">
          <a:xfrm>
            <a:off x="6934201" y="5334001"/>
            <a:ext cx="11480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M5=(0</a:t>
            </a:r>
            <a:r>
              <a:rPr lang="en-US" altLang="en-US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en-US"/>
              <a:t>1)</a:t>
            </a:r>
          </a:p>
          <a:p>
            <a:r>
              <a:rPr lang="en-US" altLang="en-US"/>
              <a:t>    “old”</a:t>
            </a:r>
          </a:p>
        </p:txBody>
      </p:sp>
      <p:sp>
        <p:nvSpPr>
          <p:cNvPr id="123949" name="Line 45"/>
          <p:cNvSpPr>
            <a:spLocks noChangeShapeType="1"/>
          </p:cNvSpPr>
          <p:nvPr/>
        </p:nvSpPr>
        <p:spPr bwMode="auto">
          <a:xfrm flipH="1">
            <a:off x="2667000" y="2819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50" name="Text Box 46"/>
          <p:cNvSpPr txBox="1">
            <a:spLocks noChangeArrowheads="1"/>
          </p:cNvSpPr>
          <p:nvPr/>
        </p:nvSpPr>
        <p:spPr bwMode="auto">
          <a:xfrm>
            <a:off x="2667000" y="28194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23951" name="Line 47"/>
          <p:cNvSpPr>
            <a:spLocks noChangeShapeType="1"/>
          </p:cNvSpPr>
          <p:nvPr/>
        </p:nvSpPr>
        <p:spPr bwMode="auto">
          <a:xfrm>
            <a:off x="3886200" y="2819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52" name="Text Box 48"/>
          <p:cNvSpPr txBox="1">
            <a:spLocks noChangeArrowheads="1"/>
          </p:cNvSpPr>
          <p:nvPr/>
        </p:nvSpPr>
        <p:spPr bwMode="auto">
          <a:xfrm>
            <a:off x="4419600" y="28194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t3</a:t>
            </a:r>
          </a:p>
        </p:txBody>
      </p:sp>
      <p:sp>
        <p:nvSpPr>
          <p:cNvPr id="123953" name="Line 49"/>
          <p:cNvSpPr>
            <a:spLocks noChangeShapeType="1"/>
          </p:cNvSpPr>
          <p:nvPr/>
        </p:nvSpPr>
        <p:spPr bwMode="auto">
          <a:xfrm flipH="1">
            <a:off x="3886200" y="38100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54" name="Text Box 50"/>
          <p:cNvSpPr txBox="1">
            <a:spLocks noChangeArrowheads="1"/>
          </p:cNvSpPr>
          <p:nvPr/>
        </p:nvSpPr>
        <p:spPr bwMode="auto">
          <a:xfrm>
            <a:off x="3886200" y="37338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23955" name="Oval 51"/>
          <p:cNvSpPr>
            <a:spLocks noChangeArrowheads="1"/>
          </p:cNvSpPr>
          <p:nvPr/>
        </p:nvSpPr>
        <p:spPr bwMode="auto">
          <a:xfrm>
            <a:off x="4648200" y="3276600"/>
            <a:ext cx="533400" cy="5334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  <a:r>
              <a:rPr lang="en-US" altLang="en-US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en-US"/>
              <a:t>0</a:t>
            </a:r>
          </a:p>
        </p:txBody>
      </p:sp>
      <p:sp>
        <p:nvSpPr>
          <p:cNvPr id="123956" name="Oval 52"/>
          <p:cNvSpPr>
            <a:spLocks noChangeArrowheads="1"/>
          </p:cNvSpPr>
          <p:nvPr/>
        </p:nvSpPr>
        <p:spPr bwMode="auto">
          <a:xfrm>
            <a:off x="2209800" y="3276600"/>
            <a:ext cx="533400" cy="5334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001</a:t>
            </a:r>
          </a:p>
        </p:txBody>
      </p:sp>
      <p:sp>
        <p:nvSpPr>
          <p:cNvPr id="123957" name="Oval 53"/>
          <p:cNvSpPr>
            <a:spLocks noChangeArrowheads="1"/>
          </p:cNvSpPr>
          <p:nvPr/>
        </p:nvSpPr>
        <p:spPr bwMode="auto">
          <a:xfrm>
            <a:off x="3429000" y="4267200"/>
            <a:ext cx="533400" cy="5334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  <a:r>
              <a:rPr lang="en-US" altLang="en-US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en-US"/>
              <a:t>1</a:t>
            </a:r>
          </a:p>
        </p:txBody>
      </p:sp>
      <p:sp>
        <p:nvSpPr>
          <p:cNvPr id="123958" name="Freeform 54"/>
          <p:cNvSpPr>
            <a:spLocks/>
          </p:cNvSpPr>
          <p:nvPr/>
        </p:nvSpPr>
        <p:spPr bwMode="auto">
          <a:xfrm>
            <a:off x="5105400" y="3276600"/>
            <a:ext cx="457200" cy="533400"/>
          </a:xfrm>
          <a:custGeom>
            <a:avLst/>
            <a:gdLst>
              <a:gd name="T0" fmla="*/ 0 w 288"/>
              <a:gd name="T1" fmla="*/ 288 h 336"/>
              <a:gd name="T2" fmla="*/ 96 w 288"/>
              <a:gd name="T3" fmla="*/ 336 h 336"/>
              <a:gd name="T4" fmla="*/ 240 w 288"/>
              <a:gd name="T5" fmla="*/ 288 h 336"/>
              <a:gd name="T6" fmla="*/ 288 w 288"/>
              <a:gd name="T7" fmla="*/ 192 h 336"/>
              <a:gd name="T8" fmla="*/ 240 w 288"/>
              <a:gd name="T9" fmla="*/ 48 h 336"/>
              <a:gd name="T10" fmla="*/ 96 w 288"/>
              <a:gd name="T11" fmla="*/ 0 h 336"/>
              <a:gd name="T12" fmla="*/ 0 w 288"/>
              <a:gd name="T13" fmla="*/ 4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8" h="336">
                <a:moveTo>
                  <a:pt x="0" y="288"/>
                </a:moveTo>
                <a:cubicBezTo>
                  <a:pt x="28" y="312"/>
                  <a:pt x="56" y="336"/>
                  <a:pt x="96" y="336"/>
                </a:cubicBezTo>
                <a:cubicBezTo>
                  <a:pt x="136" y="336"/>
                  <a:pt x="208" y="312"/>
                  <a:pt x="240" y="288"/>
                </a:cubicBezTo>
                <a:cubicBezTo>
                  <a:pt x="272" y="264"/>
                  <a:pt x="288" y="232"/>
                  <a:pt x="288" y="192"/>
                </a:cubicBezTo>
                <a:cubicBezTo>
                  <a:pt x="288" y="152"/>
                  <a:pt x="272" y="80"/>
                  <a:pt x="240" y="48"/>
                </a:cubicBezTo>
                <a:cubicBezTo>
                  <a:pt x="208" y="16"/>
                  <a:pt x="136" y="0"/>
                  <a:pt x="96" y="0"/>
                </a:cubicBezTo>
                <a:cubicBezTo>
                  <a:pt x="56" y="0"/>
                  <a:pt x="28" y="24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59" name="Freeform 55"/>
          <p:cNvSpPr>
            <a:spLocks/>
          </p:cNvSpPr>
          <p:nvPr/>
        </p:nvSpPr>
        <p:spPr bwMode="auto">
          <a:xfrm flipH="1">
            <a:off x="3048000" y="4267200"/>
            <a:ext cx="457200" cy="533400"/>
          </a:xfrm>
          <a:custGeom>
            <a:avLst/>
            <a:gdLst>
              <a:gd name="T0" fmla="*/ 0 w 288"/>
              <a:gd name="T1" fmla="*/ 288 h 336"/>
              <a:gd name="T2" fmla="*/ 96 w 288"/>
              <a:gd name="T3" fmla="*/ 336 h 336"/>
              <a:gd name="T4" fmla="*/ 240 w 288"/>
              <a:gd name="T5" fmla="*/ 288 h 336"/>
              <a:gd name="T6" fmla="*/ 288 w 288"/>
              <a:gd name="T7" fmla="*/ 192 h 336"/>
              <a:gd name="T8" fmla="*/ 240 w 288"/>
              <a:gd name="T9" fmla="*/ 48 h 336"/>
              <a:gd name="T10" fmla="*/ 96 w 288"/>
              <a:gd name="T11" fmla="*/ 0 h 336"/>
              <a:gd name="T12" fmla="*/ 0 w 288"/>
              <a:gd name="T13" fmla="*/ 4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8" h="336">
                <a:moveTo>
                  <a:pt x="0" y="288"/>
                </a:moveTo>
                <a:cubicBezTo>
                  <a:pt x="28" y="312"/>
                  <a:pt x="56" y="336"/>
                  <a:pt x="96" y="336"/>
                </a:cubicBezTo>
                <a:cubicBezTo>
                  <a:pt x="136" y="336"/>
                  <a:pt x="208" y="312"/>
                  <a:pt x="240" y="288"/>
                </a:cubicBezTo>
                <a:cubicBezTo>
                  <a:pt x="272" y="264"/>
                  <a:pt x="288" y="232"/>
                  <a:pt x="288" y="192"/>
                </a:cubicBezTo>
                <a:cubicBezTo>
                  <a:pt x="288" y="152"/>
                  <a:pt x="272" y="80"/>
                  <a:pt x="240" y="48"/>
                </a:cubicBezTo>
                <a:cubicBezTo>
                  <a:pt x="208" y="16"/>
                  <a:pt x="136" y="0"/>
                  <a:pt x="96" y="0"/>
                </a:cubicBezTo>
                <a:cubicBezTo>
                  <a:pt x="56" y="0"/>
                  <a:pt x="28" y="24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60" name="Text Box 56"/>
          <p:cNvSpPr txBox="1">
            <a:spLocks noChangeArrowheads="1"/>
          </p:cNvSpPr>
          <p:nvPr/>
        </p:nvSpPr>
        <p:spPr bwMode="auto">
          <a:xfrm>
            <a:off x="5334000" y="37338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t3</a:t>
            </a:r>
          </a:p>
        </p:txBody>
      </p:sp>
      <p:sp>
        <p:nvSpPr>
          <p:cNvPr id="123961" name="Text Box 57"/>
          <p:cNvSpPr txBox="1">
            <a:spLocks noChangeArrowheads="1"/>
          </p:cNvSpPr>
          <p:nvPr/>
        </p:nvSpPr>
        <p:spPr bwMode="auto">
          <a:xfrm>
            <a:off x="2667000" y="449580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t2</a:t>
            </a:r>
          </a:p>
        </p:txBody>
      </p:sp>
      <p:sp>
        <p:nvSpPr>
          <p:cNvPr id="123962" name="Text Box 58"/>
          <p:cNvSpPr txBox="1">
            <a:spLocks noChangeArrowheads="1"/>
          </p:cNvSpPr>
          <p:nvPr/>
        </p:nvSpPr>
        <p:spPr bwMode="auto">
          <a:xfrm>
            <a:off x="2590801" y="5934698"/>
            <a:ext cx="1895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coverability graph</a:t>
            </a:r>
          </a:p>
        </p:txBody>
      </p:sp>
      <p:sp>
        <p:nvSpPr>
          <p:cNvPr id="123963" name="Text Box 59"/>
          <p:cNvSpPr txBox="1">
            <a:spLocks noChangeArrowheads="1"/>
          </p:cNvSpPr>
          <p:nvPr/>
        </p:nvSpPr>
        <p:spPr bwMode="auto">
          <a:xfrm>
            <a:off x="6629400" y="5934698"/>
            <a:ext cx="17391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coverability tree</a:t>
            </a:r>
          </a:p>
        </p:txBody>
      </p:sp>
      <p:sp>
        <p:nvSpPr>
          <p:cNvPr id="2" name="Rectangle 1"/>
          <p:cNvSpPr/>
          <p:nvPr/>
        </p:nvSpPr>
        <p:spPr>
          <a:xfrm>
            <a:off x="777925" y="1343785"/>
            <a:ext cx="4156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Is the net unbounded (</a:t>
            </a:r>
            <a:r>
              <a:rPr lang="en-US" altLang="en-US" b="1" dirty="0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423443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178131"/>
            <a:ext cx="9908523" cy="985652"/>
          </a:xfrm>
        </p:spPr>
        <p:txBody>
          <a:bodyPr/>
          <a:lstStyle/>
          <a:p>
            <a:r>
              <a:rPr lang="en-US" altLang="en-US" dirty="0"/>
              <a:t>Analysis methods (2</a:t>
            </a:r>
            <a:r>
              <a:rPr lang="en-US" altLang="en-US" dirty="0" smtClean="0"/>
              <a:t>) </a:t>
            </a:r>
            <a:r>
              <a:rPr lang="en-US" altLang="en-US" dirty="0" smtClean="0">
                <a:solidFill>
                  <a:srgbClr val="FF0000"/>
                </a:solidFill>
              </a:rPr>
              <a:t>(for your own reading)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1163783"/>
            <a:ext cx="10515600" cy="49417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Incidence matrix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 transitions, m places, A is n x m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a</a:t>
            </a:r>
            <a:r>
              <a:rPr lang="en-US" altLang="en-US" baseline="-25000" dirty="0" err="1"/>
              <a:t>ij</a:t>
            </a:r>
            <a:r>
              <a:rPr lang="en-US" altLang="en-US" baseline="-25000" dirty="0"/>
              <a:t> </a:t>
            </a:r>
            <a:r>
              <a:rPr lang="en-US" altLang="en-US" dirty="0"/>
              <a:t>=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ij</a:t>
            </a:r>
            <a:r>
              <a:rPr lang="en-US" altLang="en-US" baseline="30000" dirty="0"/>
              <a:t>+</a:t>
            </a:r>
            <a:r>
              <a:rPr lang="en-US" altLang="en-US" dirty="0"/>
              <a:t> -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ij</a:t>
            </a:r>
            <a:r>
              <a:rPr lang="en-US" altLang="en-US" baseline="30000" dirty="0"/>
              <a:t>-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a</a:t>
            </a:r>
            <a:r>
              <a:rPr lang="en-US" altLang="en-US" baseline="-25000" dirty="0" err="1"/>
              <a:t>ij</a:t>
            </a:r>
            <a:r>
              <a:rPr lang="en-US" altLang="en-US" baseline="-25000" dirty="0"/>
              <a:t> </a:t>
            </a:r>
            <a:r>
              <a:rPr lang="en-US" altLang="en-US" dirty="0"/>
              <a:t>is the number of tokens changed in place j when transition </a:t>
            </a:r>
            <a:r>
              <a:rPr lang="en-US" altLang="en-US" dirty="0" err="1"/>
              <a:t>i</a:t>
            </a:r>
            <a:r>
              <a:rPr lang="en-US" altLang="en-US" dirty="0"/>
              <a:t> fires once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State equation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</a:t>
            </a:r>
            <a:r>
              <a:rPr lang="en-US" altLang="en-US" baseline="-25000" dirty="0"/>
              <a:t>k</a:t>
            </a:r>
            <a:r>
              <a:rPr lang="en-US" altLang="en-US" dirty="0"/>
              <a:t> = M</a:t>
            </a:r>
            <a:r>
              <a:rPr lang="en-US" altLang="en-US" baseline="-25000" dirty="0"/>
              <a:t>k-1</a:t>
            </a:r>
            <a:r>
              <a:rPr lang="en-US" altLang="en-US" dirty="0"/>
              <a:t> + </a:t>
            </a:r>
            <a:r>
              <a:rPr lang="en-US" altLang="en-US" dirty="0" err="1"/>
              <a:t>A</a:t>
            </a:r>
            <a:r>
              <a:rPr lang="en-US" altLang="en-US" baseline="30000" dirty="0" err="1"/>
              <a:t>T</a:t>
            </a:r>
            <a:r>
              <a:rPr lang="en-US" altLang="en-US" dirty="0" err="1"/>
              <a:t>u</a:t>
            </a:r>
            <a:r>
              <a:rPr lang="en-US" altLang="en-US" baseline="-25000" dirty="0" err="1"/>
              <a:t>k</a:t>
            </a:r>
            <a:endParaRPr lang="en-US" altLang="en-US" baseline="-25000" dirty="0"/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u</a:t>
            </a:r>
            <a:r>
              <a:rPr lang="en-US" altLang="en-US" baseline="-25000" dirty="0" err="1"/>
              <a:t>k</a:t>
            </a:r>
            <a:r>
              <a:rPr lang="en-US" altLang="en-US" dirty="0"/>
              <a:t>=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unit vector indicating transition </a:t>
            </a:r>
            <a:r>
              <a:rPr lang="en-US" altLang="en-US" dirty="0" err="1"/>
              <a:t>i</a:t>
            </a:r>
            <a:r>
              <a:rPr lang="en-US" altLang="en-US" dirty="0"/>
              <a:t> fires</a:t>
            </a:r>
          </a:p>
        </p:txBody>
      </p:sp>
    </p:spTree>
    <p:extLst>
      <p:ext uri="{BB962C8B-B14F-4D97-AF65-F5344CB8AC3E}">
        <p14:creationId xmlns:p14="http://schemas.microsoft.com/office/powerpoint/2010/main" val="466259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178131"/>
            <a:ext cx="10515600" cy="902524"/>
          </a:xfrm>
        </p:spPr>
        <p:txBody>
          <a:bodyPr/>
          <a:lstStyle/>
          <a:p>
            <a:r>
              <a:rPr lang="en-US" altLang="en-US" dirty="0"/>
              <a:t>Necessary reachability condition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1235034"/>
            <a:ext cx="10515600" cy="4870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M</a:t>
            </a:r>
            <a:r>
              <a:rPr lang="en-US" altLang="en-US" baseline="-25000" dirty="0" err="1"/>
              <a:t>d</a:t>
            </a:r>
            <a:r>
              <a:rPr lang="en-US" altLang="en-US" dirty="0"/>
              <a:t> reachable from M</a:t>
            </a:r>
            <a:r>
              <a:rPr lang="en-US" altLang="en-US" baseline="-25000" dirty="0"/>
              <a:t>0</a:t>
            </a:r>
            <a:r>
              <a:rPr lang="en-US" altLang="en-US" dirty="0"/>
              <a:t>, then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M</a:t>
            </a:r>
            <a:r>
              <a:rPr lang="en-US" altLang="en-US" baseline="-25000" dirty="0" err="1"/>
              <a:t>d</a:t>
            </a:r>
            <a:r>
              <a:rPr lang="en-US" altLang="en-US" dirty="0"/>
              <a:t> = M</a:t>
            </a:r>
            <a:r>
              <a:rPr lang="en-US" altLang="en-US" baseline="-25000" dirty="0"/>
              <a:t>0</a:t>
            </a:r>
            <a:r>
              <a:rPr lang="en-US" altLang="en-US" dirty="0"/>
              <a:t> + A</a:t>
            </a:r>
            <a:r>
              <a:rPr lang="en-US" altLang="en-US" baseline="30000" dirty="0"/>
              <a:t>T</a:t>
            </a:r>
            <a:r>
              <a:rPr lang="en-US" altLang="en-US" dirty="0"/>
              <a:t> (u</a:t>
            </a:r>
            <a:r>
              <a:rPr lang="en-US" altLang="en-US" baseline="-25000" dirty="0"/>
              <a:t>1</a:t>
            </a:r>
            <a:r>
              <a:rPr lang="en-US" altLang="en-US" dirty="0"/>
              <a:t>+u</a:t>
            </a:r>
            <a:r>
              <a:rPr lang="en-US" altLang="en-US" baseline="-25000" dirty="0"/>
              <a:t>2</a:t>
            </a:r>
            <a:r>
              <a:rPr lang="en-US" altLang="en-US" dirty="0"/>
              <a:t>+...+</a:t>
            </a:r>
            <a:r>
              <a:rPr lang="en-US" altLang="en-US" dirty="0" err="1"/>
              <a:t>u</a:t>
            </a:r>
            <a:r>
              <a:rPr lang="en-US" altLang="en-US" baseline="-25000" dirty="0" err="1"/>
              <a:t>d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A</a:t>
            </a:r>
            <a:r>
              <a:rPr lang="en-US" altLang="en-US" baseline="30000" dirty="0"/>
              <a:t>T</a:t>
            </a:r>
            <a:r>
              <a:rPr lang="en-US" altLang="en-US" dirty="0"/>
              <a:t> x = </a:t>
            </a:r>
            <a:r>
              <a:rPr lang="en-US" altLang="en-US" dirty="0">
                <a:sym typeface="Symbol" panose="05050102010706020507" pitchFamily="18" charset="2"/>
              </a:rPr>
              <a:t>M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then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M  range(</a:t>
            </a:r>
            <a:r>
              <a:rPr lang="en-US" altLang="en-US" dirty="0"/>
              <a:t>A</a:t>
            </a:r>
            <a:r>
              <a:rPr lang="en-US" altLang="en-US" baseline="30000" dirty="0"/>
              <a:t>T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M  null(A)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B</a:t>
            </a:r>
            <a:r>
              <a:rPr lang="en-US" altLang="en-US" baseline="-25000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M = 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where the rows of B</a:t>
            </a:r>
            <a:r>
              <a:rPr lang="en-US" altLang="en-US" baseline="-25000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span null(A)</a:t>
            </a:r>
          </a:p>
        </p:txBody>
      </p:sp>
    </p:spTree>
    <p:extLst>
      <p:ext uri="{BB962C8B-B14F-4D97-AF65-F5344CB8AC3E}">
        <p14:creationId xmlns:p14="http://schemas.microsoft.com/office/powerpoint/2010/main" val="2767394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178131"/>
            <a:ext cx="9908523" cy="973776"/>
          </a:xfrm>
        </p:spPr>
        <p:txBody>
          <a:bodyPr/>
          <a:lstStyle/>
          <a:p>
            <a:r>
              <a:rPr lang="en-US" altLang="en-US" dirty="0"/>
              <a:t>Analysis methods (3)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1151907"/>
            <a:ext cx="10515600" cy="4953665"/>
          </a:xfrm>
        </p:spPr>
        <p:txBody>
          <a:bodyPr/>
          <a:lstStyle/>
          <a:p>
            <a:r>
              <a:rPr lang="en-US" altLang="en-US" dirty="0"/>
              <a:t>Reduction rules that preserve liveness, safeness and boundedness</a:t>
            </a:r>
          </a:p>
          <a:p>
            <a:pPr lvl="1"/>
            <a:r>
              <a:rPr lang="en-US" altLang="en-US" dirty="0"/>
              <a:t>Fusion of Series Places</a:t>
            </a:r>
          </a:p>
          <a:p>
            <a:pPr lvl="1"/>
            <a:r>
              <a:rPr lang="en-US" altLang="en-US" dirty="0"/>
              <a:t>Fusion of Series Transitions</a:t>
            </a:r>
          </a:p>
          <a:p>
            <a:pPr lvl="1"/>
            <a:r>
              <a:rPr lang="en-US" altLang="en-US" dirty="0"/>
              <a:t>Fusion of Parallel Places</a:t>
            </a:r>
          </a:p>
          <a:p>
            <a:pPr lvl="1"/>
            <a:r>
              <a:rPr lang="en-US" altLang="en-US" dirty="0"/>
              <a:t>Fusion of Parallel Transitions</a:t>
            </a:r>
          </a:p>
          <a:p>
            <a:pPr lvl="1"/>
            <a:r>
              <a:rPr lang="en-US" altLang="en-US" dirty="0"/>
              <a:t>Elimination of Self-loop Places</a:t>
            </a:r>
          </a:p>
          <a:p>
            <a:pPr lvl="1"/>
            <a:r>
              <a:rPr lang="en-US" altLang="en-US" dirty="0"/>
              <a:t>Elimination of Self-loop Transitions</a:t>
            </a:r>
          </a:p>
          <a:p>
            <a:r>
              <a:rPr lang="en-US" altLang="en-US" dirty="0"/>
              <a:t>Help to cope with the complexity problem</a:t>
            </a:r>
          </a:p>
        </p:txBody>
      </p:sp>
    </p:spTree>
    <p:extLst>
      <p:ext uri="{BB962C8B-B14F-4D97-AF65-F5344CB8AC3E}">
        <p14:creationId xmlns:p14="http://schemas.microsoft.com/office/powerpoint/2010/main" val="3700512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249382"/>
            <a:ext cx="9908523" cy="831273"/>
          </a:xfrm>
        </p:spPr>
        <p:txBody>
          <a:bodyPr/>
          <a:lstStyle/>
          <a:p>
            <a:r>
              <a:rPr lang="en-US" altLang="en-US" dirty="0"/>
              <a:t>Subclasses of Petri Nets (1)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1080655"/>
            <a:ext cx="10515600" cy="502491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Ordinary PNs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 arc weights are 1’s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same modeling power as general PN, more convenient for analysis but less efficient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State Machine (SM)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transition has exactly one input place and exactly one output place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Marked Graph (MG)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place has exactly one input transition and exactly one output transition</a:t>
            </a:r>
          </a:p>
        </p:txBody>
      </p:sp>
    </p:spTree>
    <p:extLst>
      <p:ext uri="{BB962C8B-B14F-4D97-AF65-F5344CB8AC3E}">
        <p14:creationId xmlns:p14="http://schemas.microsoft.com/office/powerpoint/2010/main" val="2509905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862013"/>
            <a:ext cx="9908523" cy="762000"/>
          </a:xfrm>
        </p:spPr>
        <p:txBody>
          <a:bodyPr/>
          <a:lstStyle/>
          <a:p>
            <a:r>
              <a:rPr lang="en-US" altLang="en-US" dirty="0"/>
              <a:t>Subclasses of Petri Nets (2)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Free Choice (FC)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every outgoing arc from a place is either unique or is a unique incoming arc to a transition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Extended Free Choice (EFC)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two places have some common output transition, then they have all their output transitions in common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Asymmetric Choice (AC)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two places have some common output transition, then one of them has all the output transitions of the other (and possibly more)</a:t>
            </a:r>
          </a:p>
        </p:txBody>
      </p:sp>
    </p:spTree>
    <p:extLst>
      <p:ext uri="{BB962C8B-B14F-4D97-AF65-F5344CB8AC3E}">
        <p14:creationId xmlns:p14="http://schemas.microsoft.com/office/powerpoint/2010/main" val="1182058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513" y="862013"/>
            <a:ext cx="10130952" cy="762000"/>
          </a:xfrm>
        </p:spPr>
        <p:txBody>
          <a:bodyPr/>
          <a:lstStyle/>
          <a:p>
            <a:r>
              <a:rPr lang="en-US" altLang="en-US" dirty="0"/>
              <a:t>Subclasses of Petri Nets (3)</a:t>
            </a:r>
          </a:p>
        </p:txBody>
      </p:sp>
      <p:sp>
        <p:nvSpPr>
          <p:cNvPr id="129029" name="AutoShape 5"/>
          <p:cNvSpPr>
            <a:spLocks noChangeArrowheads="1"/>
          </p:cNvSpPr>
          <p:nvPr/>
        </p:nvSpPr>
        <p:spPr bwMode="auto">
          <a:xfrm>
            <a:off x="1994065" y="1806039"/>
            <a:ext cx="7543800" cy="403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PN</a:t>
            </a:r>
          </a:p>
        </p:txBody>
      </p:sp>
      <p:sp>
        <p:nvSpPr>
          <p:cNvPr id="129030" name="Oval 6"/>
          <p:cNvSpPr>
            <a:spLocks noChangeArrowheads="1"/>
          </p:cNvSpPr>
          <p:nvPr/>
        </p:nvSpPr>
        <p:spPr bwMode="auto">
          <a:xfrm>
            <a:off x="2070265" y="1958439"/>
            <a:ext cx="7391400" cy="3733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1" name="Oval 7"/>
          <p:cNvSpPr>
            <a:spLocks noChangeArrowheads="1"/>
          </p:cNvSpPr>
          <p:nvPr/>
        </p:nvSpPr>
        <p:spPr bwMode="auto">
          <a:xfrm>
            <a:off x="3365665" y="2263239"/>
            <a:ext cx="6019800" cy="31242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2" name="Oval 8"/>
          <p:cNvSpPr>
            <a:spLocks noChangeArrowheads="1"/>
          </p:cNvSpPr>
          <p:nvPr/>
        </p:nvSpPr>
        <p:spPr bwMode="auto">
          <a:xfrm>
            <a:off x="4584865" y="2491839"/>
            <a:ext cx="4724400" cy="2667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2298865" y="2034639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PN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2603665" y="2949039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AC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3822865" y="2949039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EFC</a:t>
            </a:r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5194465" y="2949039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FC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956465" y="2872839"/>
            <a:ext cx="1905000" cy="19812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7099465" y="2872839"/>
            <a:ext cx="1905000" cy="1981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6489865" y="2949039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SM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7785265" y="2949039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MG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566065" y="3787239"/>
            <a:ext cx="76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3" name="Oval 19"/>
          <p:cNvSpPr>
            <a:spLocks noChangeArrowheads="1"/>
          </p:cNvSpPr>
          <p:nvPr/>
        </p:nvSpPr>
        <p:spPr bwMode="auto">
          <a:xfrm>
            <a:off x="8242465" y="3863439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>
            <a:off x="6337465" y="40158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>
            <a:off x="6642265" y="40158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8013865" y="40158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047" name="Line 23"/>
          <p:cNvSpPr>
            <a:spLocks noChangeShapeType="1"/>
          </p:cNvSpPr>
          <p:nvPr/>
        </p:nvSpPr>
        <p:spPr bwMode="auto">
          <a:xfrm>
            <a:off x="8547265" y="40158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048" name="Oval 24"/>
          <p:cNvSpPr>
            <a:spLocks noChangeArrowheads="1"/>
          </p:cNvSpPr>
          <p:nvPr/>
        </p:nvSpPr>
        <p:spPr bwMode="auto">
          <a:xfrm>
            <a:off x="5042065" y="3482439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9" name="Line 25"/>
          <p:cNvSpPr>
            <a:spLocks noChangeShapeType="1"/>
          </p:cNvSpPr>
          <p:nvPr/>
        </p:nvSpPr>
        <p:spPr bwMode="auto">
          <a:xfrm>
            <a:off x="5346865" y="36348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050" name="Oval 26"/>
          <p:cNvSpPr>
            <a:spLocks noChangeArrowheads="1"/>
          </p:cNvSpPr>
          <p:nvPr/>
        </p:nvSpPr>
        <p:spPr bwMode="auto">
          <a:xfrm>
            <a:off x="5042065" y="4168239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1" name="Line 27"/>
          <p:cNvSpPr>
            <a:spLocks noChangeShapeType="1"/>
          </p:cNvSpPr>
          <p:nvPr/>
        </p:nvSpPr>
        <p:spPr bwMode="auto">
          <a:xfrm flipV="1">
            <a:off x="5346865" y="4168239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5651665" y="3863439"/>
            <a:ext cx="76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3" name="Rectangle 29"/>
          <p:cNvSpPr>
            <a:spLocks noChangeArrowheads="1"/>
          </p:cNvSpPr>
          <p:nvPr/>
        </p:nvSpPr>
        <p:spPr bwMode="auto">
          <a:xfrm>
            <a:off x="5651665" y="4396839"/>
            <a:ext cx="76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5346865" y="4396839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055" name="Oval 31"/>
          <p:cNvSpPr>
            <a:spLocks noChangeArrowheads="1"/>
          </p:cNvSpPr>
          <p:nvPr/>
        </p:nvSpPr>
        <p:spPr bwMode="auto">
          <a:xfrm>
            <a:off x="3670465" y="3634839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6" name="Line 32"/>
          <p:cNvSpPr>
            <a:spLocks noChangeShapeType="1"/>
          </p:cNvSpPr>
          <p:nvPr/>
        </p:nvSpPr>
        <p:spPr bwMode="auto">
          <a:xfrm>
            <a:off x="3975265" y="37872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057" name="Rectangle 33"/>
          <p:cNvSpPr>
            <a:spLocks noChangeArrowheads="1"/>
          </p:cNvSpPr>
          <p:nvPr/>
        </p:nvSpPr>
        <p:spPr bwMode="auto">
          <a:xfrm>
            <a:off x="4203865" y="3558639"/>
            <a:ext cx="76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8" name="Oval 34"/>
          <p:cNvSpPr>
            <a:spLocks noChangeArrowheads="1"/>
          </p:cNvSpPr>
          <p:nvPr/>
        </p:nvSpPr>
        <p:spPr bwMode="auto">
          <a:xfrm>
            <a:off x="3670465" y="4168239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9" name="Line 35"/>
          <p:cNvSpPr>
            <a:spLocks noChangeShapeType="1"/>
          </p:cNvSpPr>
          <p:nvPr/>
        </p:nvSpPr>
        <p:spPr bwMode="auto">
          <a:xfrm>
            <a:off x="3975265" y="43206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060" name="Rectangle 36"/>
          <p:cNvSpPr>
            <a:spLocks noChangeArrowheads="1"/>
          </p:cNvSpPr>
          <p:nvPr/>
        </p:nvSpPr>
        <p:spPr bwMode="auto">
          <a:xfrm>
            <a:off x="4203865" y="4092039"/>
            <a:ext cx="76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 flipV="1">
            <a:off x="3975265" y="3939639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062" name="Line 38"/>
          <p:cNvSpPr>
            <a:spLocks noChangeShapeType="1"/>
          </p:cNvSpPr>
          <p:nvPr/>
        </p:nvSpPr>
        <p:spPr bwMode="auto">
          <a:xfrm>
            <a:off x="3975265" y="3863439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063" name="Oval 39"/>
          <p:cNvSpPr>
            <a:spLocks noChangeArrowheads="1"/>
          </p:cNvSpPr>
          <p:nvPr/>
        </p:nvSpPr>
        <p:spPr bwMode="auto">
          <a:xfrm>
            <a:off x="2527465" y="3634839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64" name="Line 40"/>
          <p:cNvSpPr>
            <a:spLocks noChangeShapeType="1"/>
          </p:cNvSpPr>
          <p:nvPr/>
        </p:nvSpPr>
        <p:spPr bwMode="auto">
          <a:xfrm>
            <a:off x="2832265" y="37872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065" name="Rectangle 41"/>
          <p:cNvSpPr>
            <a:spLocks noChangeArrowheads="1"/>
          </p:cNvSpPr>
          <p:nvPr/>
        </p:nvSpPr>
        <p:spPr bwMode="auto">
          <a:xfrm>
            <a:off x="3060865" y="3558639"/>
            <a:ext cx="76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66" name="Oval 42"/>
          <p:cNvSpPr>
            <a:spLocks noChangeArrowheads="1"/>
          </p:cNvSpPr>
          <p:nvPr/>
        </p:nvSpPr>
        <p:spPr bwMode="auto">
          <a:xfrm>
            <a:off x="2527465" y="4168239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67" name="Line 43"/>
          <p:cNvSpPr>
            <a:spLocks noChangeShapeType="1"/>
          </p:cNvSpPr>
          <p:nvPr/>
        </p:nvSpPr>
        <p:spPr bwMode="auto">
          <a:xfrm>
            <a:off x="2832265" y="43206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068" name="Rectangle 44"/>
          <p:cNvSpPr>
            <a:spLocks noChangeArrowheads="1"/>
          </p:cNvSpPr>
          <p:nvPr/>
        </p:nvSpPr>
        <p:spPr bwMode="auto">
          <a:xfrm>
            <a:off x="3060865" y="4092039"/>
            <a:ext cx="76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69" name="Line 45"/>
          <p:cNvSpPr>
            <a:spLocks noChangeShapeType="1"/>
          </p:cNvSpPr>
          <p:nvPr/>
        </p:nvSpPr>
        <p:spPr bwMode="auto">
          <a:xfrm flipV="1">
            <a:off x="2832265" y="3939639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4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862013"/>
            <a:ext cx="9908523" cy="762000"/>
          </a:xfrm>
        </p:spPr>
        <p:txBody>
          <a:bodyPr/>
          <a:lstStyle/>
          <a:p>
            <a:r>
              <a:rPr lang="en-US" altLang="en-US" dirty="0"/>
              <a:t>History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/>
              <a:t>1962</a:t>
            </a:r>
            <a:r>
              <a:rPr lang="en-US" altLang="en-US" sz="2000"/>
              <a:t>: C.A. Petri’s dissertation (U. Darmstadt, W. Germany)</a:t>
            </a:r>
          </a:p>
          <a:p>
            <a:r>
              <a:rPr lang="en-US" altLang="en-US" sz="2000" b="1"/>
              <a:t>1970</a:t>
            </a:r>
            <a:r>
              <a:rPr lang="en-US" altLang="en-US" sz="2000"/>
              <a:t>: Project MAC Conf. on Concurrent Systems and Parallel Computation (MIT, USA)</a:t>
            </a:r>
          </a:p>
          <a:p>
            <a:r>
              <a:rPr lang="en-US" altLang="en-US" sz="2000" b="1"/>
              <a:t>1975</a:t>
            </a:r>
            <a:r>
              <a:rPr lang="en-US" altLang="en-US" sz="2000"/>
              <a:t>: Conf. on Petri Nets and related Methods (MIT, USA)</a:t>
            </a:r>
          </a:p>
          <a:p>
            <a:r>
              <a:rPr lang="en-US" altLang="en-US" sz="2000" b="1"/>
              <a:t>1979</a:t>
            </a:r>
            <a:r>
              <a:rPr lang="en-US" altLang="en-US" sz="2000"/>
              <a:t>: Course on General Net Theory of Processes and Systems (Hamburg, W. Germany)</a:t>
            </a:r>
          </a:p>
          <a:p>
            <a:r>
              <a:rPr lang="en-US" altLang="en-US" sz="2000" b="1"/>
              <a:t>1980</a:t>
            </a:r>
            <a:r>
              <a:rPr lang="en-US" altLang="en-US" sz="2000"/>
              <a:t>: First European Workshop on Applications and Theory of Petri Nets (Strasbourg, France)</a:t>
            </a:r>
          </a:p>
          <a:p>
            <a:r>
              <a:rPr lang="en-US" altLang="en-US" sz="2000" b="1"/>
              <a:t>1985</a:t>
            </a:r>
            <a:r>
              <a:rPr lang="en-US" altLang="en-US" sz="2000"/>
              <a:t>: First International Workshop on Timed Petri Nets (Torino, Italy)</a:t>
            </a:r>
          </a:p>
          <a:p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791775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166255"/>
            <a:ext cx="10515600" cy="961901"/>
          </a:xfrm>
        </p:spPr>
        <p:txBody>
          <a:bodyPr/>
          <a:lstStyle/>
          <a:p>
            <a:r>
              <a:rPr lang="en-US" altLang="en-US" dirty="0"/>
              <a:t>Summary of Petri Nets Criteria and Properties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1211283"/>
            <a:ext cx="10515600" cy="5308269"/>
          </a:xfrm>
        </p:spPr>
        <p:txBody>
          <a:bodyPr>
            <a:normAutofit/>
          </a:bodyPr>
          <a:lstStyle/>
          <a:p>
            <a:r>
              <a:rPr lang="en-US" altLang="en-US" dirty="0"/>
              <a:t>Criteria </a:t>
            </a:r>
          </a:p>
          <a:p>
            <a:pPr lvl="1"/>
            <a:r>
              <a:rPr lang="en-US" altLang="en-US" dirty="0"/>
              <a:t>Liveness and Safeness </a:t>
            </a:r>
          </a:p>
          <a:p>
            <a:pPr lvl="1"/>
            <a:r>
              <a:rPr lang="en-US" altLang="en-US" dirty="0"/>
              <a:t>Reachability</a:t>
            </a:r>
          </a:p>
          <a:p>
            <a:pPr lvl="1"/>
            <a:r>
              <a:rPr lang="en-US" altLang="en-US" dirty="0"/>
              <a:t>Synthesis</a:t>
            </a:r>
          </a:p>
          <a:p>
            <a:r>
              <a:rPr lang="en-US" altLang="en-US" dirty="0"/>
              <a:t>Structural Properties</a:t>
            </a:r>
          </a:p>
          <a:p>
            <a:pPr lvl="1"/>
            <a:r>
              <a:rPr lang="en-US" altLang="en-US" dirty="0"/>
              <a:t>liveness</a:t>
            </a:r>
          </a:p>
          <a:p>
            <a:pPr lvl="1"/>
            <a:r>
              <a:rPr lang="en-US" altLang="en-US" dirty="0"/>
              <a:t>Controllability</a:t>
            </a:r>
          </a:p>
          <a:p>
            <a:pPr lvl="1"/>
            <a:r>
              <a:rPr lang="en-US" altLang="en-US" dirty="0"/>
              <a:t>Boundedness</a:t>
            </a:r>
            <a:r>
              <a:rPr lang="en-US" altLang="en-US" dirty="0">
                <a:sym typeface="Symbol" panose="05050102010706020507" pitchFamily="18" charset="2"/>
              </a:rPr>
              <a:t> (partial)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Repetitiveness (partial)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Consistency (partial)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4739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166255"/>
            <a:ext cx="10515600" cy="961901"/>
          </a:xfrm>
        </p:spPr>
        <p:txBody>
          <a:bodyPr>
            <a:normAutofit/>
          </a:bodyPr>
          <a:lstStyle/>
          <a:p>
            <a:r>
              <a:rPr lang="en-US" altLang="en-US" dirty="0"/>
              <a:t>Extensions of Petri Nets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1211283"/>
            <a:ext cx="10515600" cy="5308269"/>
          </a:xfrm>
        </p:spPr>
        <p:txBody>
          <a:bodyPr>
            <a:normAutofit/>
          </a:bodyPr>
          <a:lstStyle/>
          <a:p>
            <a:r>
              <a:rPr lang="en-US" altLang="en-US" dirty="0"/>
              <a:t>Timed </a:t>
            </a:r>
            <a:r>
              <a:rPr lang="en-US" dirty="0"/>
              <a:t>Petri </a:t>
            </a:r>
            <a:r>
              <a:rPr lang="en-US" altLang="en-US" dirty="0"/>
              <a:t>nets (TPN) </a:t>
            </a:r>
          </a:p>
          <a:p>
            <a:r>
              <a:rPr lang="en-US" altLang="en-US" dirty="0"/>
              <a:t>Stochastic </a:t>
            </a:r>
            <a:r>
              <a:rPr lang="en-US" dirty="0"/>
              <a:t>Petri </a:t>
            </a:r>
            <a:r>
              <a:rPr lang="en-US" altLang="en-US" dirty="0"/>
              <a:t>nets (SPN)</a:t>
            </a:r>
          </a:p>
          <a:p>
            <a:r>
              <a:rPr lang="en-US" altLang="en-US" dirty="0"/>
              <a:t>High-level </a:t>
            </a:r>
            <a:r>
              <a:rPr lang="en-US" dirty="0"/>
              <a:t>Petri </a:t>
            </a:r>
            <a:r>
              <a:rPr lang="en-US" altLang="en-US" dirty="0"/>
              <a:t>nets (HL PN)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4004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190005"/>
            <a:ext cx="9908523" cy="831273"/>
          </a:xfrm>
        </p:spPr>
        <p:txBody>
          <a:bodyPr/>
          <a:lstStyle/>
          <a:p>
            <a:r>
              <a:rPr lang="en-US" altLang="en-US" dirty="0"/>
              <a:t>Timed </a:t>
            </a:r>
            <a:r>
              <a:rPr lang="en-US" dirty="0"/>
              <a:t>Petri </a:t>
            </a:r>
            <a:r>
              <a:rPr lang="en-US" altLang="en-US" dirty="0"/>
              <a:t>nets (TPN)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1258784"/>
            <a:ext cx="10515600" cy="4846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deterministic time delays introduced for transitions and/or places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cycle time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assuming the net is consistent,  is the time to complete a firing sequence leading back to the starting marking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delays in transitions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sym typeface="Symbol" panose="05050102010706020507" pitchFamily="18" charset="2"/>
              </a:rPr>
              <a:t>min</a:t>
            </a:r>
            <a:r>
              <a:rPr lang="en-US" altLang="en-US" dirty="0">
                <a:sym typeface="Symbol" panose="05050102010706020507" pitchFamily="18" charset="2"/>
              </a:rPr>
              <a:t>=max{</a:t>
            </a:r>
            <a:r>
              <a:rPr lang="en-US" altLang="en-US" dirty="0" err="1">
                <a:sym typeface="Symbol" panose="05050102010706020507" pitchFamily="18" charset="2"/>
              </a:rPr>
              <a:t>y</a:t>
            </a:r>
            <a:r>
              <a:rPr lang="en-US" altLang="en-US" baseline="-25000" dirty="0" err="1">
                <a:sym typeface="Symbol" panose="05050102010706020507" pitchFamily="18" charset="2"/>
              </a:rPr>
              <a:t>k</a:t>
            </a:r>
            <a:r>
              <a:rPr lang="en-US" altLang="en-US" baseline="30000" dirty="0" err="1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(A</a:t>
            </a:r>
            <a:r>
              <a:rPr lang="en-US" altLang="en-US" baseline="30000" dirty="0">
                <a:sym typeface="Symbol" panose="05050102010706020507" pitchFamily="18" charset="2"/>
              </a:rPr>
              <a:t>-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baseline="30000" dirty="0" err="1">
                <a:sym typeface="Symbol" panose="05050102010706020507" pitchFamily="18" charset="2"/>
              </a:rPr>
              <a:t>T</a:t>
            </a:r>
            <a:r>
              <a:rPr lang="en-US" altLang="en-US" dirty="0" err="1">
                <a:sym typeface="Symbol" panose="05050102010706020507" pitchFamily="18" charset="2"/>
              </a:rPr>
              <a:t>Dx</a:t>
            </a:r>
            <a:r>
              <a:rPr lang="en-US" altLang="en-US" dirty="0">
                <a:sym typeface="Symbol" panose="05050102010706020507" pitchFamily="18" charset="2"/>
              </a:rPr>
              <a:t>/y</a:t>
            </a:r>
            <a:r>
              <a:rPr lang="en-US" altLang="en-US" baseline="-25000" dirty="0">
                <a:sym typeface="Symbol" panose="05050102010706020507" pitchFamily="18" charset="2"/>
              </a:rPr>
              <a:t>k</a:t>
            </a:r>
            <a:r>
              <a:rPr lang="en-US" altLang="en-US" baseline="30000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M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delays in places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sym typeface="Symbol" panose="05050102010706020507" pitchFamily="18" charset="2"/>
              </a:rPr>
              <a:t>min</a:t>
            </a:r>
            <a:r>
              <a:rPr lang="en-US" altLang="en-US" dirty="0">
                <a:sym typeface="Symbol" panose="05050102010706020507" pitchFamily="18" charset="2"/>
              </a:rPr>
              <a:t>=max{</a:t>
            </a:r>
            <a:r>
              <a:rPr lang="en-US" altLang="en-US" dirty="0" err="1">
                <a:sym typeface="Symbol" panose="05050102010706020507" pitchFamily="18" charset="2"/>
              </a:rPr>
              <a:t>y</a:t>
            </a:r>
            <a:r>
              <a:rPr lang="en-US" altLang="en-US" baseline="-25000" dirty="0" err="1">
                <a:sym typeface="Symbol" panose="05050102010706020507" pitchFamily="18" charset="2"/>
              </a:rPr>
              <a:t>k</a:t>
            </a:r>
            <a:r>
              <a:rPr lang="en-US" altLang="en-US" baseline="30000" dirty="0" err="1">
                <a:sym typeface="Symbol" panose="05050102010706020507" pitchFamily="18" charset="2"/>
              </a:rPr>
              <a:t>T</a:t>
            </a:r>
            <a:r>
              <a:rPr lang="en-US" altLang="en-US" dirty="0" err="1">
                <a:sym typeface="Symbol" panose="05050102010706020507" pitchFamily="18" charset="2"/>
              </a:rPr>
              <a:t>D</a:t>
            </a:r>
            <a:r>
              <a:rPr lang="en-US" altLang="en-US" baseline="30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(A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baseline="30000" dirty="0" err="1">
                <a:sym typeface="Symbol" panose="05050102010706020507" pitchFamily="18" charset="2"/>
              </a:rPr>
              <a:t>T</a:t>
            </a:r>
            <a:r>
              <a:rPr lang="en-US" altLang="en-US" dirty="0" err="1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/y</a:t>
            </a:r>
            <a:r>
              <a:rPr lang="en-US" altLang="en-US" baseline="-25000" dirty="0">
                <a:sym typeface="Symbol" panose="05050102010706020507" pitchFamily="18" charset="2"/>
              </a:rPr>
              <a:t>k</a:t>
            </a:r>
            <a:r>
              <a:rPr lang="en-US" altLang="en-US" baseline="30000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M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timed MG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sym typeface="Symbol" panose="05050102010706020507" pitchFamily="18" charset="2"/>
              </a:rPr>
              <a:t>min</a:t>
            </a:r>
            <a:r>
              <a:rPr lang="en-US" altLang="en-US" dirty="0">
                <a:sym typeface="Symbol" panose="05050102010706020507" pitchFamily="18" charset="2"/>
              </a:rPr>
              <a:t> = max{total delay in </a:t>
            </a:r>
            <a:r>
              <a:rPr lang="en-US" altLang="en-US" dirty="0" err="1">
                <a:sym typeface="Symbol" panose="05050102010706020507" pitchFamily="18" charset="2"/>
              </a:rPr>
              <a:t>C</a:t>
            </a:r>
            <a:r>
              <a:rPr lang="en-US" altLang="en-US" baseline="-25000" dirty="0" err="1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/M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dirty="0" err="1">
                <a:sym typeface="Symbol" panose="05050102010706020507" pitchFamily="18" charset="2"/>
              </a:rPr>
              <a:t>C</a:t>
            </a:r>
            <a:r>
              <a:rPr lang="en-US" altLang="en-US" baseline="-25000" dirty="0" err="1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)}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4003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166255"/>
            <a:ext cx="9908523" cy="795646"/>
          </a:xfrm>
        </p:spPr>
        <p:txBody>
          <a:bodyPr/>
          <a:lstStyle/>
          <a:p>
            <a:r>
              <a:rPr lang="en-US" altLang="en-US" dirty="0"/>
              <a:t>Stochastic </a:t>
            </a:r>
            <a:r>
              <a:rPr lang="en-US" dirty="0"/>
              <a:t>Petri </a:t>
            </a:r>
            <a:r>
              <a:rPr lang="en-US" altLang="en-US" dirty="0"/>
              <a:t>nets (SPN)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1140031"/>
            <a:ext cx="10515600" cy="496554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exponentially distributed </a:t>
            </a:r>
            <a:r>
              <a:rPr lang="en-US" altLang="en-US" dirty="0" err="1">
                <a:sym typeface="Symbol" panose="05050102010706020507" pitchFamily="18" charset="2"/>
              </a:rPr>
              <a:t>r.v</a:t>
            </a:r>
            <a:r>
              <a:rPr lang="en-US" altLang="en-US" dirty="0">
                <a:sym typeface="Symbol" panose="05050102010706020507" pitchFamily="18" charset="2"/>
              </a:rPr>
              <a:t>. models the time delays in transitions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the reachability graph of a bounded SPN is isomorphic to a finite Markov chain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 reversible SPN generates an ergodic Markov chain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steady-state probability distribution gives performance estimates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probability of a particular condition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expected value of the number of tokens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mean number of firings in unit time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generalized SPN adds immediate transitions to reduce state space</a:t>
            </a:r>
          </a:p>
        </p:txBody>
      </p:sp>
      <p:pic>
        <p:nvPicPr>
          <p:cNvPr id="3074" name="Picture 2" descr="Markov chai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642" y="1603169"/>
            <a:ext cx="3192483" cy="319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788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862013"/>
            <a:ext cx="9908523" cy="762000"/>
          </a:xfrm>
        </p:spPr>
        <p:txBody>
          <a:bodyPr/>
          <a:lstStyle/>
          <a:p>
            <a:r>
              <a:rPr lang="en-US" altLang="en-US" dirty="0"/>
              <a:t>High-level </a:t>
            </a:r>
            <a:r>
              <a:rPr lang="en-US" dirty="0"/>
              <a:t>Petri </a:t>
            </a:r>
            <a:r>
              <a:rPr lang="en-US" altLang="en-US" dirty="0"/>
              <a:t>nets (HL PN) 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simplify SPN complexity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HL net can be unfolded into a regular PN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place unfolds into a set of places, one for each color of tokens it can hold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transition unfolds into a set of transitions, one for each way it may fire</a:t>
            </a:r>
          </a:p>
          <a:p>
            <a:r>
              <a:rPr lang="en-US" altLang="en-US" dirty="0"/>
              <a:t>They include</a:t>
            </a:r>
          </a:p>
          <a:p>
            <a:pPr lvl="1"/>
            <a:r>
              <a:rPr lang="en-US" altLang="en-US" dirty="0"/>
              <a:t>predicate/transition nets</a:t>
            </a:r>
          </a:p>
          <a:p>
            <a:pPr lvl="1"/>
            <a:r>
              <a:rPr lang="en-US" altLang="en-US" dirty="0"/>
              <a:t>colored PN</a:t>
            </a:r>
          </a:p>
          <a:p>
            <a:pPr lvl="1"/>
            <a:r>
              <a:rPr lang="en-US" altLang="en-US"/>
              <a:t>nets with individual tokens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6355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67" y="862013"/>
            <a:ext cx="9964698" cy="762000"/>
          </a:xfrm>
        </p:spPr>
        <p:txBody>
          <a:bodyPr/>
          <a:lstStyle/>
          <a:p>
            <a:r>
              <a:rPr lang="en-US" altLang="en-US" dirty="0"/>
              <a:t>HL PN</a:t>
            </a:r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2057400" y="2438400"/>
            <a:ext cx="6858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a,a</a:t>
            </a:r>
          </a:p>
          <a:p>
            <a:pPr algn="ctr"/>
            <a:r>
              <a:rPr lang="en-US" altLang="en-US" sz="1200"/>
              <a:t>d,d</a:t>
            </a:r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2057400" y="3581400"/>
            <a:ext cx="685800" cy="6858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&lt;a,b&gt;</a:t>
            </a:r>
          </a:p>
          <a:p>
            <a:pPr algn="ctr"/>
            <a:r>
              <a:rPr lang="en-US" altLang="en-US" sz="1200"/>
              <a:t>&lt;b,c&gt;</a:t>
            </a:r>
          </a:p>
          <a:p>
            <a:pPr algn="ctr"/>
            <a:r>
              <a:rPr lang="en-US" altLang="en-US" sz="1200"/>
              <a:t>&lt;d,a&gt;</a:t>
            </a: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3505200" y="3048000"/>
            <a:ext cx="762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4343400" y="2438400"/>
            <a:ext cx="6858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/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4343400" y="3581400"/>
            <a:ext cx="685800" cy="6858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/>
          </a:p>
        </p:txBody>
      </p:sp>
      <p:sp>
        <p:nvSpPr>
          <p:cNvPr id="150538" name="Line 10"/>
          <p:cNvSpPr>
            <a:spLocks noChangeShapeType="1"/>
          </p:cNvSpPr>
          <p:nvPr/>
        </p:nvSpPr>
        <p:spPr bwMode="auto">
          <a:xfrm>
            <a:off x="2743200" y="2895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0539" name="Line 11"/>
          <p:cNvSpPr>
            <a:spLocks noChangeShapeType="1"/>
          </p:cNvSpPr>
          <p:nvPr/>
        </p:nvSpPr>
        <p:spPr bwMode="auto">
          <a:xfrm>
            <a:off x="3581400" y="3429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0540" name="Line 12"/>
          <p:cNvSpPr>
            <a:spLocks noChangeShapeType="1"/>
          </p:cNvSpPr>
          <p:nvPr/>
        </p:nvSpPr>
        <p:spPr bwMode="auto">
          <a:xfrm flipV="1">
            <a:off x="2743200" y="3429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 flipV="1">
            <a:off x="3581400" y="2895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0542" name="Text Box 14"/>
          <p:cNvSpPr txBox="1">
            <a:spLocks noChangeArrowheads="1"/>
          </p:cNvSpPr>
          <p:nvPr/>
        </p:nvSpPr>
        <p:spPr bwMode="auto">
          <a:xfrm>
            <a:off x="3733800" y="3657600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e</a:t>
            </a:r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2819401" y="3657601"/>
            <a:ext cx="7038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&lt;x,y&gt;</a:t>
            </a:r>
          </a:p>
          <a:p>
            <a:r>
              <a:rPr lang="en-US" altLang="en-US" sz="1600"/>
              <a:t>+&lt;y,z&gt;</a:t>
            </a:r>
          </a:p>
        </p:txBody>
      </p:sp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3505201" y="2667000"/>
            <a:ext cx="6110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&lt;x,z&gt;</a:t>
            </a:r>
          </a:p>
        </p:txBody>
      </p:sp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2971800" y="2743200"/>
            <a:ext cx="3770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2x</a:t>
            </a:r>
          </a:p>
        </p:txBody>
      </p:sp>
      <p:sp>
        <p:nvSpPr>
          <p:cNvPr id="150546" name="Oval 18"/>
          <p:cNvSpPr>
            <a:spLocks noChangeArrowheads="1"/>
          </p:cNvSpPr>
          <p:nvPr/>
        </p:nvSpPr>
        <p:spPr bwMode="auto">
          <a:xfrm>
            <a:off x="6248400" y="23622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7" name="Oval 19"/>
          <p:cNvSpPr>
            <a:spLocks noChangeArrowheads="1"/>
          </p:cNvSpPr>
          <p:nvPr/>
        </p:nvSpPr>
        <p:spPr bwMode="auto">
          <a:xfrm>
            <a:off x="6248400" y="29718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8" name="Oval 20"/>
          <p:cNvSpPr>
            <a:spLocks noChangeArrowheads="1"/>
          </p:cNvSpPr>
          <p:nvPr/>
        </p:nvSpPr>
        <p:spPr bwMode="auto">
          <a:xfrm>
            <a:off x="6248400" y="3733800"/>
            <a:ext cx="4572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9" name="Oval 21"/>
          <p:cNvSpPr>
            <a:spLocks noChangeArrowheads="1"/>
          </p:cNvSpPr>
          <p:nvPr/>
        </p:nvSpPr>
        <p:spPr bwMode="auto">
          <a:xfrm>
            <a:off x="6248400" y="4343400"/>
            <a:ext cx="4572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0" name="Oval 22"/>
          <p:cNvSpPr>
            <a:spLocks noChangeArrowheads="1"/>
          </p:cNvSpPr>
          <p:nvPr/>
        </p:nvSpPr>
        <p:spPr bwMode="auto">
          <a:xfrm>
            <a:off x="6248400" y="4953000"/>
            <a:ext cx="4572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1" name="Rectangle 23"/>
          <p:cNvSpPr>
            <a:spLocks noChangeArrowheads="1"/>
          </p:cNvSpPr>
          <p:nvPr/>
        </p:nvSpPr>
        <p:spPr bwMode="auto">
          <a:xfrm>
            <a:off x="7772400" y="2971800"/>
            <a:ext cx="762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2" name="Rectangle 24"/>
          <p:cNvSpPr>
            <a:spLocks noChangeArrowheads="1"/>
          </p:cNvSpPr>
          <p:nvPr/>
        </p:nvSpPr>
        <p:spPr bwMode="auto">
          <a:xfrm>
            <a:off x="7772400" y="4038600"/>
            <a:ext cx="762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3" name="Oval 25"/>
          <p:cNvSpPr>
            <a:spLocks noChangeArrowheads="1"/>
          </p:cNvSpPr>
          <p:nvPr/>
        </p:nvSpPr>
        <p:spPr bwMode="auto">
          <a:xfrm>
            <a:off x="8763000" y="23622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4" name="Oval 26"/>
          <p:cNvSpPr>
            <a:spLocks noChangeArrowheads="1"/>
          </p:cNvSpPr>
          <p:nvPr/>
        </p:nvSpPr>
        <p:spPr bwMode="auto">
          <a:xfrm>
            <a:off x="8763000" y="2971800"/>
            <a:ext cx="4572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5" name="Oval 27"/>
          <p:cNvSpPr>
            <a:spLocks noChangeArrowheads="1"/>
          </p:cNvSpPr>
          <p:nvPr/>
        </p:nvSpPr>
        <p:spPr bwMode="auto">
          <a:xfrm>
            <a:off x="8763000" y="3810000"/>
            <a:ext cx="457200" cy="457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6" name="Line 28"/>
          <p:cNvSpPr>
            <a:spLocks noChangeShapeType="1"/>
          </p:cNvSpPr>
          <p:nvPr/>
        </p:nvSpPr>
        <p:spPr bwMode="auto">
          <a:xfrm>
            <a:off x="6705600" y="25908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0557" name="Line 29"/>
          <p:cNvSpPr>
            <a:spLocks noChangeShapeType="1"/>
          </p:cNvSpPr>
          <p:nvPr/>
        </p:nvSpPr>
        <p:spPr bwMode="auto">
          <a:xfrm>
            <a:off x="6705600" y="32004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0558" name="Line 30"/>
          <p:cNvSpPr>
            <a:spLocks noChangeShapeType="1"/>
          </p:cNvSpPr>
          <p:nvPr/>
        </p:nvSpPr>
        <p:spPr bwMode="auto">
          <a:xfrm flipV="1">
            <a:off x="6705600" y="33528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0559" name="Line 31"/>
          <p:cNvSpPr>
            <a:spLocks noChangeShapeType="1"/>
          </p:cNvSpPr>
          <p:nvPr/>
        </p:nvSpPr>
        <p:spPr bwMode="auto">
          <a:xfrm>
            <a:off x="6705600" y="40386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0560" name="Line 32"/>
          <p:cNvSpPr>
            <a:spLocks noChangeShapeType="1"/>
          </p:cNvSpPr>
          <p:nvPr/>
        </p:nvSpPr>
        <p:spPr bwMode="auto">
          <a:xfrm flipV="1">
            <a:off x="6705600" y="35052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0561" name="Line 33"/>
          <p:cNvSpPr>
            <a:spLocks noChangeShapeType="1"/>
          </p:cNvSpPr>
          <p:nvPr/>
        </p:nvSpPr>
        <p:spPr bwMode="auto">
          <a:xfrm flipV="1">
            <a:off x="6705600" y="44958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0562" name="Line 34"/>
          <p:cNvSpPr>
            <a:spLocks noChangeShapeType="1"/>
          </p:cNvSpPr>
          <p:nvPr/>
        </p:nvSpPr>
        <p:spPr bwMode="auto">
          <a:xfrm flipV="1">
            <a:off x="7848600" y="2667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0563" name="Line 35"/>
          <p:cNvSpPr>
            <a:spLocks noChangeShapeType="1"/>
          </p:cNvSpPr>
          <p:nvPr/>
        </p:nvSpPr>
        <p:spPr bwMode="auto">
          <a:xfrm>
            <a:off x="7848600" y="3276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0564" name="Line 36"/>
          <p:cNvSpPr>
            <a:spLocks noChangeShapeType="1"/>
          </p:cNvSpPr>
          <p:nvPr/>
        </p:nvSpPr>
        <p:spPr bwMode="auto">
          <a:xfrm flipV="1">
            <a:off x="7848600" y="3276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0565" name="Line 37"/>
          <p:cNvSpPr>
            <a:spLocks noChangeShapeType="1"/>
          </p:cNvSpPr>
          <p:nvPr/>
        </p:nvSpPr>
        <p:spPr bwMode="auto">
          <a:xfrm flipV="1">
            <a:off x="7848600" y="41148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5867400" y="2438400"/>
            <a:ext cx="2824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a</a:t>
            </a:r>
          </a:p>
        </p:txBody>
      </p:sp>
      <p:sp>
        <p:nvSpPr>
          <p:cNvPr id="150567" name="Text Box 39"/>
          <p:cNvSpPr txBox="1">
            <a:spLocks noChangeArrowheads="1"/>
          </p:cNvSpPr>
          <p:nvPr/>
        </p:nvSpPr>
        <p:spPr bwMode="auto">
          <a:xfrm>
            <a:off x="5867400" y="3048000"/>
            <a:ext cx="2920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d</a:t>
            </a:r>
          </a:p>
        </p:txBody>
      </p:sp>
      <p:sp>
        <p:nvSpPr>
          <p:cNvPr id="150568" name="Text Box 40"/>
          <p:cNvSpPr txBox="1">
            <a:spLocks noChangeArrowheads="1"/>
          </p:cNvSpPr>
          <p:nvPr/>
        </p:nvSpPr>
        <p:spPr bwMode="auto">
          <a:xfrm>
            <a:off x="5486401" y="3810000"/>
            <a:ext cx="6463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&lt;a,b&gt;</a:t>
            </a:r>
          </a:p>
        </p:txBody>
      </p:sp>
      <p:sp>
        <p:nvSpPr>
          <p:cNvPr id="150569" name="Text Box 41"/>
          <p:cNvSpPr txBox="1">
            <a:spLocks noChangeArrowheads="1"/>
          </p:cNvSpPr>
          <p:nvPr/>
        </p:nvSpPr>
        <p:spPr bwMode="auto">
          <a:xfrm>
            <a:off x="5486400" y="4419600"/>
            <a:ext cx="6351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&lt;b,c&gt;</a:t>
            </a:r>
          </a:p>
        </p:txBody>
      </p:sp>
      <p:sp>
        <p:nvSpPr>
          <p:cNvPr id="150570" name="Text Box 42"/>
          <p:cNvSpPr txBox="1">
            <a:spLocks noChangeArrowheads="1"/>
          </p:cNvSpPr>
          <p:nvPr/>
        </p:nvSpPr>
        <p:spPr bwMode="auto">
          <a:xfrm>
            <a:off x="5486401" y="5029200"/>
            <a:ext cx="6463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&lt;d,a&gt;</a:t>
            </a:r>
          </a:p>
        </p:txBody>
      </p:sp>
      <p:sp>
        <p:nvSpPr>
          <p:cNvPr id="150571" name="Text Box 43"/>
          <p:cNvSpPr txBox="1">
            <a:spLocks noChangeArrowheads="1"/>
          </p:cNvSpPr>
          <p:nvPr/>
        </p:nvSpPr>
        <p:spPr bwMode="auto">
          <a:xfrm>
            <a:off x="9220200" y="2438400"/>
            <a:ext cx="625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&lt;a,c&gt;</a:t>
            </a:r>
          </a:p>
        </p:txBody>
      </p:sp>
      <p:sp>
        <p:nvSpPr>
          <p:cNvPr id="150572" name="Text Box 44"/>
          <p:cNvSpPr txBox="1">
            <a:spLocks noChangeArrowheads="1"/>
          </p:cNvSpPr>
          <p:nvPr/>
        </p:nvSpPr>
        <p:spPr bwMode="auto">
          <a:xfrm>
            <a:off x="9220201" y="3048000"/>
            <a:ext cx="6559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&lt;d,b&gt;</a:t>
            </a:r>
          </a:p>
        </p:txBody>
      </p:sp>
      <p:sp>
        <p:nvSpPr>
          <p:cNvPr id="150573" name="Text Box 45"/>
          <p:cNvSpPr txBox="1">
            <a:spLocks noChangeArrowheads="1"/>
          </p:cNvSpPr>
          <p:nvPr/>
        </p:nvSpPr>
        <p:spPr bwMode="auto">
          <a:xfrm>
            <a:off x="9296400" y="3886200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e</a:t>
            </a:r>
          </a:p>
        </p:txBody>
      </p:sp>
      <p:sp>
        <p:nvSpPr>
          <p:cNvPr id="150574" name="Oval 46"/>
          <p:cNvSpPr>
            <a:spLocks noChangeArrowheads="1"/>
          </p:cNvSpPr>
          <p:nvPr/>
        </p:nvSpPr>
        <p:spPr bwMode="auto">
          <a:xfrm>
            <a:off x="63246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5" name="Oval 47"/>
          <p:cNvSpPr>
            <a:spLocks noChangeArrowheads="1"/>
          </p:cNvSpPr>
          <p:nvPr/>
        </p:nvSpPr>
        <p:spPr bwMode="auto"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6" name="Oval 48"/>
          <p:cNvSpPr>
            <a:spLocks noChangeArrowheads="1"/>
          </p:cNvSpPr>
          <p:nvPr/>
        </p:nvSpPr>
        <p:spPr bwMode="auto">
          <a:xfrm>
            <a:off x="6324600" y="3200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7" name="Oval 49"/>
          <p:cNvSpPr>
            <a:spLocks noChangeArrowheads="1"/>
          </p:cNvSpPr>
          <p:nvPr/>
        </p:nvSpPr>
        <p:spPr bwMode="auto">
          <a:xfrm>
            <a:off x="6477000" y="3200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8" name="Oval 50"/>
          <p:cNvSpPr>
            <a:spLocks noChangeArrowheads="1"/>
          </p:cNvSpPr>
          <p:nvPr/>
        </p:nvSpPr>
        <p:spPr bwMode="auto">
          <a:xfrm>
            <a:off x="6400800" y="3886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9" name="Oval 51"/>
          <p:cNvSpPr>
            <a:spLocks noChangeArrowheads="1"/>
          </p:cNvSpPr>
          <p:nvPr/>
        </p:nvSpPr>
        <p:spPr bwMode="auto">
          <a:xfrm>
            <a:off x="6400800" y="4495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80" name="Oval 52"/>
          <p:cNvSpPr>
            <a:spLocks noChangeArrowheads="1"/>
          </p:cNvSpPr>
          <p:nvPr/>
        </p:nvSpPr>
        <p:spPr bwMode="auto">
          <a:xfrm>
            <a:off x="6400800" y="5105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81" name="Text Box 53"/>
          <p:cNvSpPr txBox="1">
            <a:spLocks noChangeArrowheads="1"/>
          </p:cNvSpPr>
          <p:nvPr/>
        </p:nvSpPr>
        <p:spPr bwMode="auto">
          <a:xfrm>
            <a:off x="7010400" y="2514600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150582" name="Text Box 54"/>
          <p:cNvSpPr txBox="1">
            <a:spLocks noChangeArrowheads="1"/>
          </p:cNvSpPr>
          <p:nvPr/>
        </p:nvSpPr>
        <p:spPr bwMode="auto">
          <a:xfrm>
            <a:off x="6934200" y="3200400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2748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862013"/>
            <a:ext cx="9908523" cy="762000"/>
          </a:xfrm>
        </p:spPr>
        <p:txBody>
          <a:bodyPr/>
          <a:lstStyle/>
          <a:p>
            <a:r>
              <a:rPr lang="en-US" altLang="en-US" dirty="0"/>
              <a:t>HL PN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logic program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set of Horn clauses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B </a:t>
            </a:r>
            <a:r>
              <a:rPr lang="en-US" altLang="en-US">
                <a:sym typeface="Symbol" panose="05050102010706020507" pitchFamily="18" charset="2"/>
              </a:rPr>
              <a:t> </a:t>
            </a:r>
            <a:r>
              <a:rPr lang="en-US" altLang="en-US"/>
              <a:t>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 ..., A</a:t>
            </a:r>
            <a:r>
              <a:rPr lang="en-US" altLang="en-US" baseline="-25000"/>
              <a:t>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aseline="-25000"/>
              <a:t>		</a:t>
            </a:r>
            <a:r>
              <a:rPr lang="en-US" altLang="en-US"/>
              <a:t>where A</a:t>
            </a:r>
            <a:r>
              <a:rPr lang="en-US" altLang="en-US" baseline="-25000"/>
              <a:t>i</a:t>
            </a:r>
            <a:r>
              <a:rPr lang="en-US" altLang="en-US"/>
              <a:t>‘s and B are atomic formulae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	Predicate(arguments)</a:t>
            </a:r>
            <a:endParaRPr lang="en-US" altLang="en-US" baseline="-25000"/>
          </a:p>
          <a:p>
            <a:pPr lvl="1">
              <a:lnSpc>
                <a:spcPct val="90000"/>
              </a:lnSpc>
            </a:pPr>
            <a:r>
              <a:rPr lang="en-US" altLang="en-US"/>
              <a:t>goal statement = sink transition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assertion of facts = source transition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represented by a high-level net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each clause is a transition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each distinct predicate symbol is a place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weights are arguments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sufficient conditions for firing the goal transition</a:t>
            </a:r>
          </a:p>
        </p:txBody>
      </p:sp>
    </p:spTree>
    <p:extLst>
      <p:ext uri="{BB962C8B-B14F-4D97-AF65-F5344CB8AC3E}">
        <p14:creationId xmlns:p14="http://schemas.microsoft.com/office/powerpoint/2010/main" val="2420170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862013"/>
            <a:ext cx="9908523" cy="762000"/>
          </a:xfrm>
        </p:spPr>
        <p:txBody>
          <a:bodyPr/>
          <a:lstStyle/>
          <a:p>
            <a:r>
              <a:rPr lang="en-US" altLang="en-US" dirty="0"/>
              <a:t>Conclusions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PNs have a rich body of knowledge</a:t>
            </a:r>
          </a:p>
          <a:p>
            <a:r>
              <a:rPr lang="en-US" altLang="en-US" dirty="0"/>
              <a:t>PNs are applied successfully to a broad range of problems</a:t>
            </a:r>
          </a:p>
          <a:p>
            <a:r>
              <a:rPr lang="en-US" altLang="en-US" dirty="0"/>
              <a:t>analysis and synthesis results are available for subclasses of PNs</a:t>
            </a:r>
          </a:p>
          <a:p>
            <a:r>
              <a:rPr lang="en-US" altLang="en-US" dirty="0"/>
              <a:t>there are several extensions of PNs</a:t>
            </a:r>
          </a:p>
          <a:p>
            <a:r>
              <a:rPr lang="en-US" altLang="en-US" dirty="0"/>
              <a:t>much work remains to be done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0479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Overall Technical Aims</a:t>
            </a:r>
            <a:endParaRPr lang="en-US" altLang="en-US" sz="48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To understand the basic requirements of real-time systems and how these requirements have influenced the design of real-time programming languages and real-time operating systems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To understand the implementation and analysis techniques which enable these requirements to be realized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210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490" y="4498384"/>
            <a:ext cx="10515600" cy="1181287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</a:t>
            </a:r>
          </a:p>
        </p:txBody>
      </p:sp>
      <p:sp>
        <p:nvSpPr>
          <p:cNvPr id="5" name="Rectangle 4"/>
          <p:cNvSpPr/>
          <p:nvPr/>
        </p:nvSpPr>
        <p:spPr>
          <a:xfrm>
            <a:off x="376518" y="235257"/>
            <a:ext cx="105066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Real Time Systems Applications</a:t>
            </a:r>
            <a:endParaRPr lang="en-MY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57" y="1875453"/>
            <a:ext cx="2153428" cy="2153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80" y="1660849"/>
            <a:ext cx="2368032" cy="2368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950" y="1495585"/>
            <a:ext cx="2607941" cy="26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4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862013"/>
            <a:ext cx="9908523" cy="762000"/>
          </a:xfrm>
        </p:spPr>
        <p:txBody>
          <a:bodyPr/>
          <a:lstStyle/>
          <a:p>
            <a:r>
              <a:rPr lang="en-US" altLang="en-US" dirty="0"/>
              <a:t>Applications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b="1" dirty="0"/>
              <a:t>Performance evaluation</a:t>
            </a:r>
          </a:p>
          <a:p>
            <a:r>
              <a:rPr lang="en-US" altLang="en-US" sz="2000" b="1" dirty="0"/>
              <a:t>Communication protocols</a:t>
            </a:r>
          </a:p>
          <a:p>
            <a:r>
              <a:rPr lang="en-US" altLang="en-US" sz="2000" dirty="0"/>
              <a:t>Distributed-software systems</a:t>
            </a:r>
          </a:p>
          <a:p>
            <a:r>
              <a:rPr lang="en-US" altLang="en-US" sz="2000" dirty="0"/>
              <a:t>Distributed-database systems</a:t>
            </a:r>
          </a:p>
          <a:p>
            <a:r>
              <a:rPr lang="en-US" altLang="en-US" sz="2000" dirty="0"/>
              <a:t>Concurrent and parallel programs</a:t>
            </a:r>
          </a:p>
          <a:p>
            <a:r>
              <a:rPr lang="en-US" altLang="en-US" sz="2000" dirty="0"/>
              <a:t>Industrial control systems</a:t>
            </a:r>
          </a:p>
          <a:p>
            <a:r>
              <a:rPr lang="en-US" altLang="en-US" sz="2000" dirty="0"/>
              <a:t>Discrete-events systems</a:t>
            </a:r>
          </a:p>
          <a:p>
            <a:r>
              <a:rPr lang="en-US" altLang="en-US" sz="2000" dirty="0"/>
              <a:t>Multiprocessor memory systems</a:t>
            </a:r>
          </a:p>
          <a:p>
            <a:r>
              <a:rPr lang="en-US" altLang="en-US" sz="2000" dirty="0"/>
              <a:t>Dataflow-computing systems</a:t>
            </a:r>
          </a:p>
          <a:p>
            <a:r>
              <a:rPr lang="en-US" altLang="en-US" sz="2000" dirty="0"/>
              <a:t>Fault-tolerant systems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331" y="1137125"/>
            <a:ext cx="4532478" cy="4655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7038" y="1155304"/>
            <a:ext cx="3313216" cy="19177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759" y="3381626"/>
            <a:ext cx="3533775" cy="1771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64456" y="5153276"/>
            <a:ext cx="2578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Industrial control systems</a:t>
            </a:r>
          </a:p>
        </p:txBody>
      </p:sp>
      <p:sp>
        <p:nvSpPr>
          <p:cNvPr id="7" name="Rectangle 6"/>
          <p:cNvSpPr/>
          <p:nvPr/>
        </p:nvSpPr>
        <p:spPr>
          <a:xfrm>
            <a:off x="4788026" y="5192361"/>
            <a:ext cx="2429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Discrete-events systems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28820" y="3042683"/>
            <a:ext cx="294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Distributed-database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14653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862013"/>
            <a:ext cx="9908523" cy="762000"/>
          </a:xfrm>
        </p:spPr>
        <p:txBody>
          <a:bodyPr/>
          <a:lstStyle/>
          <a:p>
            <a:r>
              <a:rPr lang="en-US" altLang="en-US" dirty="0"/>
              <a:t>Definition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Directed, weighted, bipartite graph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places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transitions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arcs (places to transitions or transitions to places)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weights associated with each arc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Initial marking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assigns a non-negative integer to each place</a:t>
            </a:r>
          </a:p>
        </p:txBody>
      </p:sp>
    </p:spTree>
    <p:extLst>
      <p:ext uri="{BB962C8B-B14F-4D97-AF65-F5344CB8AC3E}">
        <p14:creationId xmlns:p14="http://schemas.microsoft.com/office/powerpoint/2010/main" val="369742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1" y="862013"/>
            <a:ext cx="9908523" cy="762000"/>
          </a:xfrm>
        </p:spPr>
        <p:txBody>
          <a:bodyPr/>
          <a:lstStyle/>
          <a:p>
            <a:r>
              <a:rPr lang="en-US" altLang="en-US" dirty="0"/>
              <a:t>Transition (firing) rule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transition t is enabled if each input place p has at least w(p,t) tokens</a:t>
            </a:r>
          </a:p>
          <a:p>
            <a:r>
              <a:rPr lang="en-US" altLang="en-US"/>
              <a:t>An enabled transition may or may not fire</a:t>
            </a:r>
          </a:p>
          <a:p>
            <a:r>
              <a:rPr lang="en-US" altLang="en-US"/>
              <a:t>A firing on an enabled transition t removes w(p,t) from each input place p, and adds w(t,p’) to each output place p’</a:t>
            </a:r>
          </a:p>
        </p:txBody>
      </p:sp>
    </p:spTree>
    <p:extLst>
      <p:ext uri="{BB962C8B-B14F-4D97-AF65-F5344CB8AC3E}">
        <p14:creationId xmlns:p14="http://schemas.microsoft.com/office/powerpoint/2010/main" val="56571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Petri Nets -- Graphic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bipartite directed graph containing </a:t>
            </a:r>
          </a:p>
          <a:p>
            <a:pPr lvl="1"/>
            <a:r>
              <a:rPr lang="en-US" dirty="0"/>
              <a:t>Places (circles), </a:t>
            </a:r>
          </a:p>
          <a:p>
            <a:pPr lvl="1"/>
            <a:r>
              <a:rPr lang="en-US" dirty="0"/>
              <a:t>transitions (bars), and </a:t>
            </a:r>
          </a:p>
          <a:p>
            <a:pPr lvl="1"/>
            <a:r>
              <a:rPr lang="en-US" dirty="0"/>
              <a:t>directed arcs (places &lt;--&gt; transitions).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1" y="3739897"/>
            <a:ext cx="9530351" cy="22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0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Petri Nets -- Mathematical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57" y="1666751"/>
            <a:ext cx="5863303" cy="46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8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2082</Words>
  <Application>Microsoft Office PowerPoint</Application>
  <PresentationFormat>Widescreen</PresentationFormat>
  <Paragraphs>504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Adobe Garamond Pro</vt:lpstr>
      <vt:lpstr>Arial</vt:lpstr>
      <vt:lpstr>Calibri</vt:lpstr>
      <vt:lpstr>Symbol</vt:lpstr>
      <vt:lpstr>Times New Roman</vt:lpstr>
      <vt:lpstr>Wingdings</vt:lpstr>
      <vt:lpstr>Office Theme</vt:lpstr>
      <vt:lpstr>Equation</vt:lpstr>
      <vt:lpstr>Real Time Systems Applications</vt:lpstr>
      <vt:lpstr>Outline</vt:lpstr>
      <vt:lpstr>Introduction</vt:lpstr>
      <vt:lpstr>History</vt:lpstr>
      <vt:lpstr>Applications</vt:lpstr>
      <vt:lpstr>Definition</vt:lpstr>
      <vt:lpstr>Transition (firing) rule</vt:lpstr>
      <vt:lpstr>Petri Nets -- Graphic Tool</vt:lpstr>
      <vt:lpstr>Petri Nets -- Mathematical Models</vt:lpstr>
      <vt:lpstr>Petri Nets -- An Example</vt:lpstr>
      <vt:lpstr>PowerPoint Presentation</vt:lpstr>
      <vt:lpstr>Petri Nets -- Firing example cont.</vt:lpstr>
      <vt:lpstr>Some definitions</vt:lpstr>
      <vt:lpstr>Modeling Finite State Machines (FSMs)</vt:lpstr>
      <vt:lpstr>Modeling FSMs cont.</vt:lpstr>
      <vt:lpstr>Modeling FSMs cont.</vt:lpstr>
      <vt:lpstr>Modeling concurrency</vt:lpstr>
      <vt:lpstr>Modeling concurrency cont.</vt:lpstr>
      <vt:lpstr>Modeling dataflow computation</vt:lpstr>
      <vt:lpstr>Modeling communication protocols</vt:lpstr>
      <vt:lpstr>Modeling synchronization control</vt:lpstr>
      <vt:lpstr>Behavioral properties (1)</vt:lpstr>
      <vt:lpstr>Behavioral properties (2)</vt:lpstr>
      <vt:lpstr>Behavioral properties (3)</vt:lpstr>
      <vt:lpstr>Behavioral properties (4)</vt:lpstr>
      <vt:lpstr>Analysis methods (1)</vt:lpstr>
      <vt:lpstr>Coverability tree example</vt:lpstr>
      <vt:lpstr>Coverability tree example</vt:lpstr>
      <vt:lpstr>Coverability tree example</vt:lpstr>
      <vt:lpstr>Coverability tree example</vt:lpstr>
      <vt:lpstr>Coverability tree example</vt:lpstr>
      <vt:lpstr>Coverability tree example</vt:lpstr>
      <vt:lpstr>Coverability tree example</vt:lpstr>
      <vt:lpstr>Analysis methods (2) (for your own reading)</vt:lpstr>
      <vt:lpstr>Necessary reachability condition</vt:lpstr>
      <vt:lpstr>Analysis methods (3)</vt:lpstr>
      <vt:lpstr>Subclasses of Petri Nets (1)</vt:lpstr>
      <vt:lpstr>Subclasses of Petri Nets (2)</vt:lpstr>
      <vt:lpstr>Subclasses of Petri Nets (3)</vt:lpstr>
      <vt:lpstr>Summary of Petri Nets Criteria and Properties</vt:lpstr>
      <vt:lpstr>Extensions of Petri Nets</vt:lpstr>
      <vt:lpstr>Timed Petri nets (TPN)</vt:lpstr>
      <vt:lpstr>Stochastic Petri nets (SPN)</vt:lpstr>
      <vt:lpstr>High-level Petri nets (HL PN) </vt:lpstr>
      <vt:lpstr>HL PN</vt:lpstr>
      <vt:lpstr>HL PN</vt:lpstr>
      <vt:lpstr>Conclusions</vt:lpstr>
      <vt:lpstr>Overall Technical Aims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Afiq Ziqri</dc:creator>
  <cp:lastModifiedBy>Dr Salama</cp:lastModifiedBy>
  <cp:revision>205</cp:revision>
  <dcterms:created xsi:type="dcterms:W3CDTF">2019-02-20T06:39:45Z</dcterms:created>
  <dcterms:modified xsi:type="dcterms:W3CDTF">2022-12-29T08:45:14Z</dcterms:modified>
</cp:coreProperties>
</file>