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6" r:id="rId2"/>
    <p:sldId id="336" r:id="rId3"/>
    <p:sldId id="373" r:id="rId4"/>
    <p:sldId id="375" r:id="rId5"/>
    <p:sldId id="378" r:id="rId6"/>
    <p:sldId id="379" r:id="rId7"/>
    <p:sldId id="382" r:id="rId8"/>
    <p:sldId id="383" r:id="rId9"/>
    <p:sldId id="415" r:id="rId10"/>
    <p:sldId id="416" r:id="rId11"/>
    <p:sldId id="381" r:id="rId12"/>
    <p:sldId id="414" r:id="rId13"/>
    <p:sldId id="380" r:id="rId14"/>
    <p:sldId id="384" r:id="rId15"/>
    <p:sldId id="385" r:id="rId16"/>
    <p:sldId id="386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401" r:id="rId26"/>
    <p:sldId id="402" r:id="rId27"/>
    <p:sldId id="403" r:id="rId28"/>
    <p:sldId id="404" r:id="rId29"/>
    <p:sldId id="406" r:id="rId30"/>
    <p:sldId id="407" r:id="rId31"/>
    <p:sldId id="408" r:id="rId32"/>
    <p:sldId id="409" r:id="rId33"/>
    <p:sldId id="410" r:id="rId34"/>
    <p:sldId id="412" r:id="rId35"/>
    <p:sldId id="372" r:id="rId36"/>
    <p:sldId id="417" r:id="rId37"/>
    <p:sldId id="374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0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A5E7-80A1-4FF1-89B0-BAD53164DDA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AAF27-DF1D-45A5-B12D-9309D782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1FBADE-3C04-44BB-B90D-46ADEB5DD5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594711"/>
          </a:xfrm>
        </p:spPr>
        <p:txBody>
          <a:bodyPr>
            <a:normAutofit/>
          </a:bodyPr>
          <a:lstStyle/>
          <a:p>
            <a:r>
              <a:rPr lang="en-US" dirty="0" smtClean="0"/>
              <a:t>Real Time Systems Applications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847703"/>
            <a:ext cx="9144000" cy="350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RELIABILITY AND FAULT </a:t>
            </a:r>
            <a:r>
              <a:rPr lang="en-US" sz="3600" dirty="0" smtClean="0"/>
              <a:t>TOLERANCE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Course Coordinator: Dr. Salama A Mostafa</a:t>
            </a:r>
          </a:p>
          <a:p>
            <a:pPr algn="l"/>
            <a:r>
              <a:rPr lang="en-US" dirty="0" smtClean="0"/>
              <a:t>Address: FSKTM, 4</a:t>
            </a:r>
            <a:r>
              <a:rPr lang="en-US" baseline="30000" dirty="0" smtClean="0"/>
              <a:t>th</a:t>
            </a:r>
            <a:r>
              <a:rPr lang="en-US" dirty="0" smtClean="0"/>
              <a:t> floor, Room No. 10</a:t>
            </a:r>
          </a:p>
          <a:p>
            <a:pPr algn="l"/>
            <a:r>
              <a:rPr lang="en-US" dirty="0" smtClean="0"/>
              <a:t>Email: salama@uthm.edu.my</a:t>
            </a:r>
          </a:p>
          <a:p>
            <a:pPr algn="l"/>
            <a:r>
              <a:rPr lang="en-US" dirty="0" smtClean="0"/>
              <a:t>Course Code: BIE 33303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Classifications of faults</a:t>
            </a:r>
            <a:endParaRPr lang="en-GB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Origin</a:t>
            </a:r>
          </a:p>
          <a:p>
            <a:pPr lvl="1" eaLnBrk="1" hangingPunct="1">
              <a:defRPr/>
            </a:pPr>
            <a:r>
              <a:rPr lang="en-US" dirty="0" smtClean="0"/>
              <a:t>Development e.g. in program or device</a:t>
            </a:r>
          </a:p>
          <a:p>
            <a:pPr lvl="1" eaLnBrk="1" hangingPunct="1">
              <a:defRPr/>
            </a:pPr>
            <a:r>
              <a:rPr lang="en-US" dirty="0" smtClean="0"/>
              <a:t>Operation e.g. user entering wrong input</a:t>
            </a:r>
          </a:p>
          <a:p>
            <a:pPr eaLnBrk="1" hangingPunct="1">
              <a:defRPr/>
            </a:pPr>
            <a:r>
              <a:rPr lang="en-US" dirty="0" smtClean="0"/>
              <a:t>Persistence</a:t>
            </a:r>
          </a:p>
          <a:p>
            <a:pPr lvl="1" eaLnBrk="1" hangingPunct="1">
              <a:defRPr/>
            </a:pPr>
            <a:r>
              <a:rPr lang="en-US" dirty="0" smtClean="0"/>
              <a:t>Transient – glitches caused by lightning</a:t>
            </a:r>
          </a:p>
          <a:p>
            <a:pPr lvl="1" eaLnBrk="1" hangingPunct="1">
              <a:defRPr/>
            </a:pPr>
            <a:r>
              <a:rPr lang="en-US" dirty="0" smtClean="0"/>
              <a:t>Permanent faults that need repair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66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Errors</a:t>
            </a:r>
            <a:endParaRPr lang="en-GB" dirty="0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Errors in specification or </a:t>
            </a:r>
            <a:r>
              <a:rPr lang="en-US" dirty="0" smtClean="0"/>
              <a:t>design</a:t>
            </a:r>
          </a:p>
          <a:p>
            <a:pPr lvl="1" algn="just">
              <a:defRPr/>
            </a:pPr>
            <a:r>
              <a:rPr lang="en-US" dirty="0" smtClean="0"/>
              <a:t>Probably the hardest to detect</a:t>
            </a:r>
          </a:p>
          <a:p>
            <a:pPr lvl="1" algn="just">
              <a:defRPr/>
            </a:pPr>
            <a:r>
              <a:rPr lang="en-US" dirty="0" smtClean="0"/>
              <a:t>Embedded system development:	</a:t>
            </a:r>
          </a:p>
          <a:p>
            <a:pPr lvl="2" algn="just">
              <a:defRPr/>
            </a:pPr>
            <a:r>
              <a:rPr lang="en-US" dirty="0" smtClean="0"/>
              <a:t>Specification</a:t>
            </a:r>
          </a:p>
          <a:p>
            <a:pPr lvl="2" algn="just">
              <a:defRPr/>
            </a:pPr>
            <a:r>
              <a:rPr lang="en-US" dirty="0" smtClean="0"/>
              <a:t>Design</a:t>
            </a:r>
          </a:p>
          <a:p>
            <a:pPr lvl="2" algn="just">
              <a:defRPr/>
            </a:pPr>
            <a:r>
              <a:rPr lang="en-US" dirty="0" smtClean="0"/>
              <a:t>Implementation</a:t>
            </a:r>
          </a:p>
          <a:p>
            <a:pPr lvl="1" algn="just">
              <a:defRPr/>
            </a:pPr>
            <a:r>
              <a:rPr lang="en-US" dirty="0" smtClean="0"/>
              <a:t>If specification is wrong, the following steps will be wrong. E.g. unit compatibility of rocket example.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32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errors	</a:t>
            </a:r>
            <a:endParaRPr lang="en-GB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Transient </a:t>
            </a:r>
          </a:p>
          <a:p>
            <a:pPr lvl="1" eaLnBrk="1" hangingPunct="1">
              <a:defRPr/>
            </a:pPr>
            <a:r>
              <a:rPr lang="en-US" smtClean="0"/>
              <a:t>Regularly occurs. E.g. electrical glitches causes temporary value error</a:t>
            </a:r>
          </a:p>
          <a:p>
            <a:pPr eaLnBrk="1" hangingPunct="1">
              <a:defRPr/>
            </a:pPr>
            <a:r>
              <a:rPr lang="en-US" smtClean="0"/>
              <a:t>Permanent</a:t>
            </a:r>
          </a:p>
          <a:p>
            <a:pPr lvl="1" eaLnBrk="1" hangingPunct="1">
              <a:defRPr/>
            </a:pPr>
            <a:r>
              <a:rPr lang="en-US" smtClean="0"/>
              <a:t>Transient fault can be kept in database, making it permanent.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050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Failures</a:t>
            </a:r>
            <a:endParaRPr lang="en-GB" dirty="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b="1" dirty="0" smtClean="0"/>
              <a:t>Failures </a:t>
            </a:r>
            <a:r>
              <a:rPr lang="en-US" dirty="0" smtClean="0"/>
              <a:t>can </a:t>
            </a:r>
            <a:r>
              <a:rPr lang="en-US" dirty="0"/>
              <a:t>occur because of a hardware failure or a severe software issue, causing the system to freeze, reboot, or stop functioning </a:t>
            </a:r>
            <a:r>
              <a:rPr lang="en-US" dirty="0" smtClean="0"/>
              <a:t>altogether</a:t>
            </a:r>
          </a:p>
          <a:p>
            <a:pPr algn="just">
              <a:defRPr/>
            </a:pPr>
            <a:r>
              <a:rPr lang="en-US" dirty="0" smtClean="0"/>
              <a:t>Causes </a:t>
            </a:r>
            <a:r>
              <a:rPr lang="en-US" dirty="0"/>
              <a:t>of Failures</a:t>
            </a:r>
            <a:endParaRPr lang="en-US" dirty="0" smtClean="0"/>
          </a:p>
          <a:p>
            <a:pPr lvl="1" algn="just">
              <a:defRPr/>
            </a:pPr>
            <a:r>
              <a:rPr lang="en-US" dirty="0" smtClean="0"/>
              <a:t>Errors in specification or design</a:t>
            </a:r>
          </a:p>
          <a:p>
            <a:pPr lvl="1" algn="just">
              <a:defRPr/>
            </a:pPr>
            <a:r>
              <a:rPr lang="en-US" dirty="0" smtClean="0"/>
              <a:t>Component defects</a:t>
            </a:r>
          </a:p>
          <a:p>
            <a:pPr lvl="1" algn="just">
              <a:defRPr/>
            </a:pPr>
            <a:r>
              <a:rPr lang="en-US" dirty="0" smtClean="0"/>
              <a:t>Environmental effects</a:t>
            </a:r>
            <a:endParaRPr lang="en-GB" dirty="0" smtClean="0"/>
          </a:p>
        </p:txBody>
      </p:sp>
      <p:pic>
        <p:nvPicPr>
          <p:cNvPr id="37890" name="Picture 2" descr="26. System Failure Warning Notification on Digital Security Alert on  Screen. Stock Video - Video of home, alert: 127160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48" y="3167902"/>
            <a:ext cx="4494748" cy="25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0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 of failures</a:t>
            </a:r>
            <a:endParaRPr lang="en-GB" dirty="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650670"/>
            <a:ext cx="9484659" cy="501841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Nature </a:t>
            </a:r>
          </a:p>
          <a:p>
            <a:pPr lvl="1">
              <a:defRPr/>
            </a:pPr>
            <a:r>
              <a:rPr lang="en-US" dirty="0" smtClean="0"/>
              <a:t>Value – incorrect output</a:t>
            </a:r>
          </a:p>
          <a:p>
            <a:pPr lvl="1">
              <a:defRPr/>
            </a:pPr>
            <a:r>
              <a:rPr lang="en-US" dirty="0" smtClean="0"/>
              <a:t>Timing – correct output but too late.</a:t>
            </a:r>
          </a:p>
          <a:p>
            <a:pPr>
              <a:defRPr/>
            </a:pPr>
            <a:r>
              <a:rPr lang="en-US" dirty="0" smtClean="0"/>
              <a:t>Perception – as seen by users</a:t>
            </a:r>
          </a:p>
          <a:p>
            <a:pPr lvl="1">
              <a:defRPr/>
            </a:pPr>
            <a:r>
              <a:rPr lang="en-US" dirty="0" smtClean="0"/>
              <a:t>Persistent – all users see same results. E.g. sensor reading stuck at ‘0’</a:t>
            </a:r>
          </a:p>
          <a:p>
            <a:pPr lvl="1">
              <a:defRPr/>
            </a:pPr>
            <a:r>
              <a:rPr lang="en-US" dirty="0" smtClean="0"/>
              <a:t>Inconsistent – users see differently. E.g. sensor reading floats (say between 1-3V, and could be seen as ‘1’ or ‘0’). </a:t>
            </a:r>
          </a:p>
          <a:p>
            <a:pPr lvl="2">
              <a:defRPr/>
            </a:pPr>
            <a:r>
              <a:rPr lang="en-US" dirty="0" smtClean="0"/>
              <a:t>Called malicious or </a:t>
            </a:r>
            <a:r>
              <a:rPr lang="en-US" i="1" dirty="0" smtClean="0">
                <a:solidFill>
                  <a:srgbClr val="FF3300"/>
                </a:solidFill>
              </a:rPr>
              <a:t>Byzantine failures</a:t>
            </a:r>
            <a:endParaRPr lang="en-GB" i="1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Classification of failures</a:t>
            </a:r>
            <a:endParaRPr lang="en-GB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Effects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Benign – not serious e.g. broken tv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Malign – serious e.g. plane crash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Oftenness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Permanent – broken equipment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Transient – lose wire, processors under stress (EMI, power supply, radiation)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Transient occurs a lot more often!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408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transient failure</a:t>
            </a:r>
            <a:endParaRPr lang="en-GB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From report on fire control radar of F-16 fighters [3]</a:t>
            </a:r>
          </a:p>
          <a:p>
            <a:pPr lvl="1" eaLnBrk="1" hangingPunct="1">
              <a:defRPr/>
            </a:pPr>
            <a:r>
              <a:rPr lang="en-US" smtClean="0"/>
              <a:t>Pilot noticed malfunctions every 6 hrs</a:t>
            </a:r>
          </a:p>
          <a:p>
            <a:pPr lvl="1" eaLnBrk="1" hangingPunct="1">
              <a:defRPr/>
            </a:pPr>
            <a:r>
              <a:rPr lang="en-US" smtClean="0"/>
              <a:t>Pilot requested maintenance every 31 hrs</a:t>
            </a:r>
          </a:p>
          <a:p>
            <a:pPr lvl="1" eaLnBrk="1" hangingPunct="1">
              <a:defRPr/>
            </a:pPr>
            <a:r>
              <a:rPr lang="en-US" smtClean="0"/>
              <a:t>1/3 of requests can be reproduced in workshop</a:t>
            </a:r>
          </a:p>
          <a:p>
            <a:pPr lvl="1" eaLnBrk="1" hangingPunct="1">
              <a:defRPr/>
            </a:pPr>
            <a:r>
              <a:rPr lang="en-US" smtClean="0"/>
              <a:t>Overall less than 10% of transient failures can be reproduced!</a:t>
            </a:r>
          </a:p>
          <a:p>
            <a:pPr lvl="1" eaLnBrk="1" hangingPunct="1">
              <a:defRPr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927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Definitions </a:t>
            </a:r>
            <a:endParaRPr lang="en-GB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</a:rPr>
              <a:t>Reliability R(t)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/>
              <a:t>Probability that a system will perform its intended function in the specified environment up to time t.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</a:rPr>
              <a:t>Maintainability M(t)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/>
              <a:t>Probability that a system can be restored within t units after a failure.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</a:rPr>
              <a:t>Availability A(t)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/>
              <a:t>Probability that a system is available to perform the specified service at </a:t>
            </a:r>
            <a:r>
              <a:rPr lang="en-US" sz="2000" b="1" dirty="0" err="1"/>
              <a:t>t</a:t>
            </a:r>
            <a:r>
              <a:rPr lang="en-US" sz="2000" b="1" i="1" dirty="0" err="1"/>
              <a:t>dt</a:t>
            </a:r>
            <a:r>
              <a:rPr lang="en-US" sz="2000" b="1" dirty="0"/>
              <a:t>. (% of system working)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95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899" y="304800"/>
            <a:ext cx="9267701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Reliability</a:t>
            </a:r>
            <a:endParaRPr lang="en-GB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899" y="1557338"/>
            <a:ext cx="9267701" cy="453866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R(0) = 1, R(</a:t>
            </a:r>
            <a:r>
              <a:rPr lang="en-US" b="1" dirty="0">
                <a:latin typeface="Symbol" pitchFamily="18" charset="2"/>
              </a:rPr>
              <a:t></a:t>
            </a:r>
          </a:p>
          <a:p>
            <a:pPr>
              <a:defRPr/>
            </a:pPr>
            <a:r>
              <a:rPr lang="en-US" b="1" dirty="0"/>
              <a:t>Failure density f(t) = -</a:t>
            </a:r>
            <a:r>
              <a:rPr lang="en-US" b="1" dirty="0" err="1"/>
              <a:t>dR</a:t>
            </a:r>
            <a:r>
              <a:rPr lang="en-US" b="1" dirty="0"/>
              <a:t>(t)/</a:t>
            </a:r>
            <a:r>
              <a:rPr lang="en-US" b="1" dirty="0" err="1"/>
              <a:t>dt</a:t>
            </a:r>
            <a:endParaRPr lang="en-US" b="1" dirty="0"/>
          </a:p>
          <a:p>
            <a:pPr>
              <a:defRPr/>
            </a:pPr>
            <a:r>
              <a:rPr lang="en-US" b="1" dirty="0">
                <a:solidFill>
                  <a:srgbClr val="FF3300"/>
                </a:solidFill>
              </a:rPr>
              <a:t>Failure rate </a:t>
            </a:r>
            <a:r>
              <a:rPr lang="en-US" b="1" dirty="0">
                <a:solidFill>
                  <a:srgbClr val="FF3300"/>
                </a:solidFill>
                <a:latin typeface="Symbol" pitchFamily="18" charset="2"/>
              </a:rPr>
              <a:t></a:t>
            </a:r>
            <a:r>
              <a:rPr lang="en-US" b="1" dirty="0">
                <a:solidFill>
                  <a:srgbClr val="FF3300"/>
                </a:solidFill>
              </a:rPr>
              <a:t>(t)</a:t>
            </a:r>
            <a:r>
              <a:rPr lang="en-US" b="1" dirty="0"/>
              <a:t> = f(t)/R(t)</a:t>
            </a:r>
          </a:p>
          <a:p>
            <a:pPr>
              <a:defRPr/>
            </a:pPr>
            <a:r>
              <a:rPr lang="en-US" b="1" dirty="0">
                <a:latin typeface="Symbol" pitchFamily="18" charset="2"/>
              </a:rPr>
              <a:t></a:t>
            </a:r>
            <a:r>
              <a:rPr lang="en-US" b="1" dirty="0"/>
              <a:t>(t) </a:t>
            </a:r>
            <a:r>
              <a:rPr lang="en-US" b="1" i="1" dirty="0" err="1" smtClean="0"/>
              <a:t>dt</a:t>
            </a:r>
            <a:r>
              <a:rPr lang="en-US" b="1" i="1" dirty="0" smtClean="0"/>
              <a:t> </a:t>
            </a:r>
            <a:r>
              <a:rPr lang="en-US" b="1" dirty="0"/>
              <a:t>is the conditional probability that a system will fail in the interval </a:t>
            </a:r>
            <a:r>
              <a:rPr lang="en-US" b="1" dirty="0" err="1"/>
              <a:t>dt</a:t>
            </a:r>
            <a:r>
              <a:rPr lang="en-US" b="1" dirty="0"/>
              <a:t>, provided it has been operational at the beginning of this interval </a:t>
            </a:r>
            <a:endParaRPr lang="en-US" dirty="0" smtClean="0"/>
          </a:p>
          <a:p>
            <a:pPr>
              <a:defRPr/>
            </a:pPr>
            <a:r>
              <a:rPr lang="en-US" b="1" dirty="0"/>
              <a:t>When </a:t>
            </a:r>
            <a:r>
              <a:rPr lang="en-US" b="1" dirty="0">
                <a:latin typeface="Symbol" pitchFamily="18" charset="2"/>
              </a:rPr>
              <a:t></a:t>
            </a:r>
            <a:r>
              <a:rPr lang="en-US" b="1" dirty="0"/>
              <a:t>(t) = constant then R(t) = e</a:t>
            </a:r>
            <a:r>
              <a:rPr lang="en-US" b="1" baseline="30000" dirty="0"/>
              <a:t>-</a:t>
            </a:r>
            <a:r>
              <a:rPr lang="en-US" b="1" baseline="30000" dirty="0">
                <a:latin typeface="Symbol" pitchFamily="18" charset="2"/>
              </a:rPr>
              <a:t></a:t>
            </a:r>
            <a:r>
              <a:rPr lang="en-US" b="1" baseline="30000" dirty="0"/>
              <a:t>t</a:t>
            </a:r>
          </a:p>
          <a:p>
            <a:pPr>
              <a:defRPr/>
            </a:pPr>
            <a:r>
              <a:rPr lang="en-US" b="1" dirty="0">
                <a:latin typeface="Symbol" pitchFamily="18" charset="2"/>
              </a:rPr>
              <a:t></a:t>
            </a:r>
            <a:r>
              <a:rPr lang="en-US" b="1" dirty="0"/>
              <a:t>= MTTF </a:t>
            </a:r>
            <a:r>
              <a:rPr lang="en-US" b="1" i="1" dirty="0"/>
              <a:t>(Mean Time to Failure)</a:t>
            </a:r>
          </a:p>
          <a:p>
            <a:pPr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Failure rate</a:t>
            </a:r>
            <a:endParaRPr lang="en-GB" smtClean="0"/>
          </a:p>
        </p:txBody>
      </p:sp>
      <p:grpSp>
        <p:nvGrpSpPr>
          <p:cNvPr id="19459" name="Group 9"/>
          <p:cNvGrpSpPr>
            <a:grpSpLocks/>
          </p:cNvGrpSpPr>
          <p:nvPr/>
        </p:nvGrpSpPr>
        <p:grpSpPr bwMode="auto">
          <a:xfrm>
            <a:off x="1735791" y="1739757"/>
            <a:ext cx="8343900" cy="4160837"/>
            <a:chOff x="244" y="940"/>
            <a:chExt cx="5256" cy="2621"/>
          </a:xfrm>
        </p:grpSpPr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244" y="940"/>
              <a:ext cx="5256" cy="26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7" name="Line 11"/>
            <p:cNvSpPr>
              <a:spLocks noChangeShapeType="1"/>
            </p:cNvSpPr>
            <p:nvPr/>
          </p:nvSpPr>
          <p:spPr bwMode="auto">
            <a:xfrm>
              <a:off x="460" y="3344"/>
              <a:ext cx="481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8" name="Line 12"/>
            <p:cNvSpPr>
              <a:spLocks noChangeShapeType="1"/>
            </p:cNvSpPr>
            <p:nvPr/>
          </p:nvSpPr>
          <p:spPr bwMode="auto">
            <a:xfrm flipV="1">
              <a:off x="464" y="1188"/>
              <a:ext cx="0" cy="21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63" name="Rectangle 13"/>
            <p:cNvSpPr>
              <a:spLocks noChangeArrowheads="1"/>
            </p:cNvSpPr>
            <p:nvPr/>
          </p:nvSpPr>
          <p:spPr bwMode="auto">
            <a:xfrm>
              <a:off x="439" y="1282"/>
              <a:ext cx="46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accent1"/>
                  </a:solidFill>
                  <a:latin typeface="Symbol" panose="05050102010706020507" pitchFamily="18" charset="2"/>
                </a:rPr>
                <a:t></a:t>
              </a:r>
              <a:r>
                <a:rPr lang="en-US" altLang="en-US" sz="28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9464" name="Rectangle 14"/>
            <p:cNvSpPr>
              <a:spLocks noChangeArrowheads="1"/>
            </p:cNvSpPr>
            <p:nvPr/>
          </p:nvSpPr>
          <p:spPr bwMode="auto">
            <a:xfrm>
              <a:off x="4407" y="3330"/>
              <a:ext cx="7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Real-time</a:t>
              </a:r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488" y="1960"/>
              <a:ext cx="304" cy="832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2" name="Line 16"/>
            <p:cNvSpPr>
              <a:spLocks noChangeShapeType="1"/>
            </p:cNvSpPr>
            <p:nvPr/>
          </p:nvSpPr>
          <p:spPr bwMode="auto">
            <a:xfrm>
              <a:off x="1240" y="3152"/>
              <a:ext cx="2680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3" name="Line 17"/>
            <p:cNvSpPr>
              <a:spLocks noChangeShapeType="1"/>
            </p:cNvSpPr>
            <p:nvPr/>
          </p:nvSpPr>
          <p:spPr bwMode="auto">
            <a:xfrm flipV="1">
              <a:off x="3952" y="2856"/>
              <a:ext cx="496" cy="32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4" name="Line 18"/>
            <p:cNvSpPr>
              <a:spLocks noChangeShapeType="1"/>
            </p:cNvSpPr>
            <p:nvPr/>
          </p:nvSpPr>
          <p:spPr bwMode="auto">
            <a:xfrm flipV="1">
              <a:off x="4464" y="1496"/>
              <a:ext cx="728" cy="140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5" name="Line 19"/>
            <p:cNvSpPr>
              <a:spLocks noChangeShapeType="1"/>
            </p:cNvSpPr>
            <p:nvPr/>
          </p:nvSpPr>
          <p:spPr bwMode="auto">
            <a:xfrm>
              <a:off x="816" y="2800"/>
              <a:ext cx="408" cy="344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70" name="Rectangle 20"/>
            <p:cNvSpPr>
              <a:spLocks noChangeArrowheads="1"/>
            </p:cNvSpPr>
            <p:nvPr/>
          </p:nvSpPr>
          <p:spPr bwMode="auto">
            <a:xfrm>
              <a:off x="1551" y="2906"/>
              <a:ext cx="2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rgbClr val="FC0128"/>
                  </a:solidFill>
                  <a:latin typeface="Times New Roman" panose="02020603050405020304" pitchFamily="18" charset="0"/>
                </a:rPr>
                <a:t>Period of constant Failure Rate</a:t>
              </a:r>
            </a:p>
          </p:txBody>
        </p:sp>
        <p:sp>
          <p:nvSpPr>
            <p:cNvPr id="19471" name="Rectangle 21"/>
            <p:cNvSpPr>
              <a:spLocks noChangeArrowheads="1"/>
            </p:cNvSpPr>
            <p:nvPr/>
          </p:nvSpPr>
          <p:spPr bwMode="auto">
            <a:xfrm>
              <a:off x="615" y="1986"/>
              <a:ext cx="67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C0128"/>
                  </a:solidFill>
                  <a:latin typeface="Times New Roman" panose="02020603050405020304" pitchFamily="18" charset="0"/>
                </a:rPr>
                <a:t>Early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C0128"/>
                  </a:solidFill>
                  <a:latin typeface="Times New Roman" panose="02020603050405020304" pitchFamily="18" charset="0"/>
                </a:rPr>
                <a:t>faillures</a:t>
              </a:r>
            </a:p>
          </p:txBody>
        </p:sp>
        <p:sp>
          <p:nvSpPr>
            <p:cNvPr id="19472" name="Rectangle 22"/>
            <p:cNvSpPr>
              <a:spLocks noChangeArrowheads="1"/>
            </p:cNvSpPr>
            <p:nvPr/>
          </p:nvSpPr>
          <p:spPr bwMode="auto">
            <a:xfrm>
              <a:off x="4201" y="1787"/>
              <a:ext cx="67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C0128"/>
                  </a:solidFill>
                  <a:latin typeface="Times New Roman" panose="02020603050405020304" pitchFamily="18" charset="0"/>
                </a:rPr>
                <a:t>Late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C0128"/>
                  </a:solidFill>
                  <a:latin typeface="Times New Roman" panose="02020603050405020304" pitchFamily="18" charset="0"/>
                </a:rPr>
                <a:t>faillures</a:t>
              </a:r>
            </a:p>
          </p:txBody>
        </p:sp>
        <p:sp>
          <p:nvSpPr>
            <p:cNvPr id="19473" name="Rectangle 23"/>
            <p:cNvSpPr>
              <a:spLocks noChangeArrowheads="1"/>
            </p:cNvSpPr>
            <p:nvPr/>
          </p:nvSpPr>
          <p:spPr bwMode="auto">
            <a:xfrm>
              <a:off x="479" y="3093"/>
              <a:ext cx="77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Burn-in</a:t>
              </a:r>
            </a:p>
          </p:txBody>
        </p:sp>
        <p:sp>
          <p:nvSpPr>
            <p:cNvPr id="19474" name="Rectangle 24"/>
            <p:cNvSpPr>
              <a:spLocks noChangeArrowheads="1"/>
            </p:cNvSpPr>
            <p:nvPr/>
          </p:nvSpPr>
          <p:spPr bwMode="auto">
            <a:xfrm>
              <a:off x="4119" y="3093"/>
              <a:ext cx="89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Wear-out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3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3976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Failure rate vs Costs [4]</a:t>
            </a:r>
            <a:endParaRPr lang="en-GB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h-TH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932937" y="1919335"/>
            <a:ext cx="8343900" cy="4186237"/>
            <a:chOff x="244" y="940"/>
            <a:chExt cx="5256" cy="2637"/>
          </a:xfrm>
        </p:grpSpPr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244" y="940"/>
              <a:ext cx="5256" cy="26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460" y="3344"/>
              <a:ext cx="481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 flipV="1">
              <a:off x="464" y="1188"/>
              <a:ext cx="0" cy="21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39" y="1282"/>
              <a:ext cx="46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accent1"/>
                  </a:solidFill>
                  <a:latin typeface="Symbol" panose="05050102010706020507" pitchFamily="18" charset="2"/>
                </a:rPr>
                <a:t></a:t>
              </a:r>
              <a:r>
                <a:rPr lang="en-US" altLang="en-US" sz="28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4047" y="3346"/>
              <a:ext cx="11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Cost of System</a:t>
              </a:r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 flipV="1">
              <a:off x="768" y="1584"/>
              <a:ext cx="4208" cy="1416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2663" y="2461"/>
              <a:ext cx="266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US Air Force: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Failure rate of electronic systems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within a given technology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increases with increasing system cost.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9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587376"/>
            <a:ext cx="7408358" cy="869469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sz="6000" dirty="0"/>
              <a:t>Maintainability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9061450" cy="4927600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b="1" dirty="0" smtClean="0"/>
              <a:t>Measured </a:t>
            </a:r>
            <a:r>
              <a:rPr lang="en-US" b="1" dirty="0"/>
              <a:t>by Repair-rate </a:t>
            </a:r>
            <a:r>
              <a:rPr lang="en-US" b="1" dirty="0">
                <a:latin typeface="Symbol" pitchFamily="18" charset="2"/>
              </a:rPr>
              <a:t></a:t>
            </a:r>
          </a:p>
          <a:p>
            <a:pPr>
              <a:defRPr/>
            </a:pPr>
            <a:r>
              <a:rPr lang="en-US" b="1" dirty="0"/>
              <a:t>When </a:t>
            </a:r>
            <a:r>
              <a:rPr lang="en-US" b="1" dirty="0">
                <a:latin typeface="Symbol" pitchFamily="18" charset="2"/>
              </a:rPr>
              <a:t></a:t>
            </a:r>
            <a:r>
              <a:rPr lang="en-US" b="1" dirty="0"/>
              <a:t>(t) = constant then M(t) = e</a:t>
            </a:r>
            <a:r>
              <a:rPr lang="en-US" b="1" baseline="30000" dirty="0"/>
              <a:t>-</a:t>
            </a:r>
            <a:r>
              <a:rPr lang="en-US" b="1" baseline="30000" dirty="0">
                <a:latin typeface="Symbol" pitchFamily="18" charset="2"/>
              </a:rPr>
              <a:t></a:t>
            </a:r>
            <a:r>
              <a:rPr lang="en-US" b="1" baseline="30000" dirty="0"/>
              <a:t>t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Symbol" pitchFamily="18" charset="2"/>
              </a:rPr>
              <a:t></a:t>
            </a:r>
            <a:r>
              <a:rPr lang="en-US" b="1" dirty="0"/>
              <a:t>= MTTR </a:t>
            </a:r>
            <a:r>
              <a:rPr lang="en-US" b="1" i="1" dirty="0"/>
              <a:t>(Mean Time to Repair)</a:t>
            </a:r>
            <a:endParaRPr lang="en-US" b="1" dirty="0">
              <a:latin typeface="Symbol" pitchFamily="18" charset="2"/>
            </a:endParaRPr>
          </a:p>
          <a:p>
            <a:pPr>
              <a:defRPr/>
            </a:pPr>
            <a:r>
              <a:rPr lang="en-US" b="1" dirty="0"/>
              <a:t>Preventive </a:t>
            </a:r>
            <a:r>
              <a:rPr lang="en-US" b="1" dirty="0" smtClean="0"/>
              <a:t>maintenance:</a:t>
            </a:r>
            <a:endParaRPr lang="en-US" b="1" dirty="0"/>
          </a:p>
          <a:p>
            <a:pPr lvl="1">
              <a:defRPr/>
            </a:pPr>
            <a:r>
              <a:rPr lang="en-US" b="1" dirty="0" smtClean="0"/>
              <a:t>If </a:t>
            </a:r>
            <a:r>
              <a:rPr lang="en-US" b="1" dirty="0" smtClean="0">
                <a:latin typeface="Symbol" pitchFamily="18" charset="2"/>
              </a:rPr>
              <a:t></a:t>
            </a:r>
            <a:r>
              <a:rPr lang="en-US" b="1" dirty="0" smtClean="0"/>
              <a:t> increases in time, then it makes sense to replace the aging unit.</a:t>
            </a:r>
          </a:p>
          <a:p>
            <a:pPr lvl="1">
              <a:defRPr/>
            </a:pPr>
            <a:r>
              <a:rPr lang="en-US" b="1" dirty="0" smtClean="0"/>
              <a:t>If </a:t>
            </a:r>
            <a:r>
              <a:rPr lang="en-US" b="1" dirty="0" smtClean="0">
                <a:latin typeface="Symbol" pitchFamily="18" charset="2"/>
              </a:rPr>
              <a:t></a:t>
            </a:r>
            <a:r>
              <a:rPr lang="en-US" b="1" dirty="0" smtClean="0"/>
              <a:t> of different units evolves differently, preventive maintenance consists in replacing the “Smallest Replaceable Units” with growing </a:t>
            </a:r>
            <a:r>
              <a:rPr lang="en-US" b="1" dirty="0" smtClean="0">
                <a:latin typeface="Symbol" pitchFamily="18" charset="2"/>
              </a:rPr>
              <a:t></a:t>
            </a:r>
          </a:p>
        </p:txBody>
      </p:sp>
    </p:spTree>
    <p:extLst>
      <p:ext uri="{BB962C8B-B14F-4D97-AF65-F5344CB8AC3E}">
        <p14:creationId xmlns:p14="http://schemas.microsoft.com/office/powerpoint/2010/main" val="211699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43148" y="625476"/>
            <a:ext cx="8316759" cy="703269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sz="4800" dirty="0"/>
              <a:t>Reliability vs. Maintainability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147" y="1447800"/>
            <a:ext cx="10390909" cy="4927600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b="1" dirty="0"/>
              <a:t>Reliability and maintainability are, to a certain extent, conflicting goals.</a:t>
            </a:r>
            <a:endParaRPr lang="en-US" b="1" dirty="0">
              <a:latin typeface="Symbol" pitchFamily="18" charset="2"/>
            </a:endParaRPr>
          </a:p>
          <a:p>
            <a:pPr>
              <a:defRPr/>
            </a:pPr>
            <a:r>
              <a:rPr lang="en-US" b="1" dirty="0"/>
              <a:t>Example: Connectors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Inside a SRU, reliability must be optimized</a:t>
            </a:r>
          </a:p>
          <a:p>
            <a:pPr>
              <a:defRPr/>
            </a:pPr>
            <a:r>
              <a:rPr lang="en-US" b="1" dirty="0"/>
              <a:t>Between SRU’s, maintainability is important</a:t>
            </a:r>
          </a:p>
        </p:txBody>
      </p:sp>
      <p:grpSp>
        <p:nvGrpSpPr>
          <p:cNvPr id="22533" name="Group 11"/>
          <p:cNvGrpSpPr>
            <a:grpSpLocks/>
          </p:cNvGrpSpPr>
          <p:nvPr/>
        </p:nvGrpSpPr>
        <p:grpSpPr bwMode="auto">
          <a:xfrm>
            <a:off x="2528866" y="2994025"/>
            <a:ext cx="6515100" cy="1816100"/>
            <a:chOff x="820" y="1884"/>
            <a:chExt cx="4104" cy="1144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831" y="1902"/>
              <a:ext cx="519" cy="6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  <a:defRPr/>
              </a:pPr>
              <a:endPara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Plug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Solder</a:t>
              </a:r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142" y="1902"/>
              <a:ext cx="761" cy="6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Reliability</a:t>
              </a:r>
            </a:p>
            <a:p>
              <a:pPr algn="ctr">
                <a:lnSpc>
                  <a:spcPct val="90000"/>
                </a:lnSpc>
                <a:defRPr/>
              </a:pPr>
              <a:endPara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bad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good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525" y="1902"/>
              <a:ext cx="1084" cy="6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Maintainability</a:t>
              </a:r>
            </a:p>
            <a:p>
              <a:pPr algn="ctr">
                <a:lnSpc>
                  <a:spcPct val="90000"/>
                </a:lnSpc>
                <a:defRPr/>
              </a:pPr>
              <a:endPara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good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rgbClr val="FDA4B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bad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820" y="1884"/>
              <a:ext cx="4104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1728" y="1884"/>
              <a:ext cx="0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3192" y="1884"/>
              <a:ext cx="0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820" y="2224"/>
              <a:ext cx="4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004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397" y="598489"/>
            <a:ext cx="6457607" cy="703269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sz="4800" dirty="0"/>
              <a:t>Availability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397" y="1447800"/>
            <a:ext cx="10343408" cy="5130800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b="1" dirty="0"/>
              <a:t>A = MTTF / ( MTTF + MTTR )</a:t>
            </a:r>
            <a:endParaRPr lang="en-US" b="1" dirty="0">
              <a:latin typeface="Symbol" pitchFamily="18" charset="2"/>
            </a:endParaRPr>
          </a:p>
          <a:p>
            <a:pPr>
              <a:defRPr/>
            </a:pPr>
            <a:r>
              <a:rPr lang="en-US" b="1" dirty="0"/>
              <a:t>Good availability can be achieved either</a:t>
            </a:r>
          </a:p>
          <a:p>
            <a:pPr lvl="1" eaLnBrk="1" hangingPunct="1">
              <a:defRPr/>
            </a:pPr>
            <a:r>
              <a:rPr lang="en-US" b="1" dirty="0" smtClean="0"/>
              <a:t>by a high MTTF</a:t>
            </a:r>
          </a:p>
          <a:p>
            <a:pPr lvl="1" eaLnBrk="1" hangingPunct="1">
              <a:defRPr/>
            </a:pPr>
            <a:r>
              <a:rPr lang="en-US" b="1" dirty="0" smtClean="0"/>
              <a:t>by a small MTTR</a:t>
            </a:r>
          </a:p>
          <a:p>
            <a:pPr eaLnBrk="1" hangingPunct="1">
              <a:defRPr/>
            </a:pPr>
            <a:r>
              <a:rPr lang="en-US" dirty="0" smtClean="0"/>
              <a:t>A high system MTTF can be achieved by means of fault tolerance: the system continues to operate properly even when some components have failed.</a:t>
            </a:r>
            <a:endParaRPr lang="en-US" b="1" dirty="0"/>
          </a:p>
          <a:p>
            <a:pPr eaLnBrk="1" hangingPunct="1">
              <a:defRPr/>
            </a:pPr>
            <a:r>
              <a:rPr lang="en-US" b="1" dirty="0"/>
              <a:t>Fault tolerance reduces also the MTTR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3291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2" y="1567543"/>
            <a:ext cx="10833498" cy="4871357"/>
          </a:xfrm>
        </p:spPr>
        <p:txBody>
          <a:bodyPr vert="horz" lIns="90488" tIns="44450" rIns="90488" bIns="44450" rtlCol="0">
            <a:noAutofit/>
          </a:bodyPr>
          <a:lstStyle/>
          <a:p>
            <a:pPr algn="just">
              <a:defRPr/>
            </a:pPr>
            <a:r>
              <a:rPr lang="en-US" sz="2400" b="1" dirty="0"/>
              <a:t>Fault tolerance </a:t>
            </a:r>
            <a:r>
              <a:rPr lang="en-US" sz="2400" dirty="0"/>
              <a:t>is a process that enables an operating system to respond to a failure in hardware or </a:t>
            </a:r>
            <a:r>
              <a:rPr lang="en-US" sz="2400" dirty="0" smtClean="0"/>
              <a:t>software</a:t>
            </a:r>
          </a:p>
          <a:p>
            <a:pPr algn="just">
              <a:defRPr/>
            </a:pPr>
            <a:r>
              <a:rPr lang="en-US" sz="2400" b="1" dirty="0" smtClean="0"/>
              <a:t>Fault </a:t>
            </a:r>
            <a:r>
              <a:rPr lang="en-US" sz="2400" b="1" dirty="0"/>
              <a:t>tolerance </a:t>
            </a:r>
            <a:r>
              <a:rPr lang="en-US" sz="2400" dirty="0"/>
              <a:t>is obtained through redundancy</a:t>
            </a:r>
            <a:br>
              <a:rPr lang="en-US" sz="2400" dirty="0"/>
            </a:br>
            <a:r>
              <a:rPr lang="en-US" sz="2400" dirty="0"/>
              <a:t>(more resources assigned to a task than strictly required)</a:t>
            </a:r>
          </a:p>
          <a:p>
            <a:pPr algn="just">
              <a:defRPr/>
            </a:pPr>
            <a:r>
              <a:rPr lang="en-US" sz="2400" b="1" dirty="0"/>
              <a:t>Redundancy can be used for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dirty="0"/>
              <a:t>Fault detection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dirty="0"/>
              <a:t>Fault correction</a:t>
            </a:r>
          </a:p>
          <a:p>
            <a:pPr algn="just">
              <a:defRPr/>
            </a:pPr>
            <a:r>
              <a:rPr lang="en-US" sz="2400" b="1" dirty="0"/>
              <a:t>Redundancy can be implemented at various levels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dirty="0"/>
              <a:t>at component level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dirty="0"/>
              <a:t>at processor level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dirty="0"/>
              <a:t>at system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Tolerance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4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511300"/>
            <a:ext cx="9319559" cy="46482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Error detection</a:t>
            </a:r>
          </a:p>
          <a:p>
            <a:pPr lvl="1" eaLnBrk="1" hangingPunct="1">
              <a:defRPr/>
            </a:pPr>
            <a:r>
              <a:rPr lang="en-US" b="1" dirty="0" smtClean="0"/>
              <a:t>to correct transient errors by retry</a:t>
            </a:r>
          </a:p>
          <a:p>
            <a:pPr lvl="1" eaLnBrk="1" hangingPunct="1">
              <a:defRPr/>
            </a:pPr>
            <a:r>
              <a:rPr lang="en-US" b="1" dirty="0" smtClean="0"/>
              <a:t>to avoid using corrupted data</a:t>
            </a:r>
          </a:p>
          <a:p>
            <a:pPr eaLnBrk="1" hangingPunct="1">
              <a:defRPr/>
            </a:pPr>
            <a:r>
              <a:rPr lang="en-US" b="1" dirty="0" smtClean="0"/>
              <a:t>Error correction</a:t>
            </a:r>
          </a:p>
          <a:p>
            <a:pPr lvl="1" eaLnBrk="1" hangingPunct="1">
              <a:defRPr/>
            </a:pPr>
            <a:r>
              <a:rPr lang="en-US" b="1" dirty="0" smtClean="0"/>
              <a:t>to correct transient errors on the fly</a:t>
            </a:r>
          </a:p>
          <a:p>
            <a:pPr lvl="1" eaLnBrk="1" hangingPunct="1">
              <a:defRPr/>
            </a:pPr>
            <a:r>
              <a:rPr lang="en-US" b="1" dirty="0" smtClean="0"/>
              <a:t>to remain operational after catastrophic component failure</a:t>
            </a:r>
          </a:p>
          <a:p>
            <a:pPr lvl="1" eaLnBrk="1" hangingPunct="1">
              <a:defRPr/>
            </a:pPr>
            <a:r>
              <a:rPr lang="en-US" b="1" dirty="0" smtClean="0"/>
              <a:t>Scheduled maintenance instead of urgent repair.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 components</a:t>
            </a:r>
          </a:p>
        </p:txBody>
      </p:sp>
    </p:spTree>
    <p:extLst>
      <p:ext uri="{BB962C8B-B14F-4D97-AF65-F5344CB8AC3E}">
        <p14:creationId xmlns:p14="http://schemas.microsoft.com/office/powerpoint/2010/main" val="170111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4394" y="344647"/>
            <a:ext cx="8467607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Fault detection at Processor Level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539216" y="1651000"/>
            <a:ext cx="516168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5503" y="1651000"/>
            <a:ext cx="516168" cy="2084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rgbClr val="FDE3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rgbClr val="FDE3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rgbClr val="FDE3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rgbClr val="FDE3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797300" y="3835400"/>
            <a:ext cx="0" cy="22987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382000" y="3848100"/>
            <a:ext cx="0" cy="1270000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3810000" y="5118100"/>
            <a:ext cx="4622800" cy="0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437314" y="1995488"/>
            <a:ext cx="482505" cy="643766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=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152900" y="2339975"/>
            <a:ext cx="22098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6946900" y="2339975"/>
            <a:ext cx="1181100" cy="0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295900" y="2390776"/>
            <a:ext cx="0" cy="1533525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705600" y="2730500"/>
            <a:ext cx="0" cy="12065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145213" y="3997326"/>
            <a:ext cx="74700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Error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6604000" y="2133600"/>
            <a:ext cx="152400" cy="3683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9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1901" y="417229"/>
            <a:ext cx="8354785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Fault correction at Processor Level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564616" y="2732088"/>
            <a:ext cx="516168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822700" y="4954588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149316" y="2719388"/>
            <a:ext cx="516168" cy="2084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850616" y="2719388"/>
            <a:ext cx="516168" cy="2084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407400" y="4954588"/>
            <a:ext cx="0" cy="849312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08700" y="4954588"/>
            <a:ext cx="0" cy="823912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743200" y="5856288"/>
            <a:ext cx="56769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497264" y="1343026"/>
            <a:ext cx="5197475" cy="33906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Voting Logic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6096000" y="1854200"/>
            <a:ext cx="0" cy="889000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3822700" y="1866900"/>
            <a:ext cx="0" cy="8890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8407400" y="1841500"/>
            <a:ext cx="0" cy="901700"/>
          </a:xfrm>
          <a:prstGeom prst="line">
            <a:avLst/>
          </a:prstGeom>
          <a:noFill/>
          <a:ln w="101600">
            <a:solidFill>
              <a:srgbClr val="F95AB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8694739" y="1512559"/>
            <a:ext cx="7747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90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644" y="590551"/>
            <a:ext cx="8048503" cy="786369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sz="5400" dirty="0"/>
              <a:t>Replica Determinism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552576"/>
            <a:ext cx="9268856" cy="488632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defRPr/>
            </a:pPr>
            <a:r>
              <a:rPr lang="en-US" sz="2400" b="1" dirty="0" smtClean="0"/>
              <a:t>A set of replicated RT objects is “replica determinate” if all objects of this set visit the same state </a:t>
            </a:r>
            <a:r>
              <a:rPr lang="en-US" sz="2400" b="1" i="1" dirty="0" smtClean="0"/>
              <a:t>at about the same time</a:t>
            </a:r>
            <a:r>
              <a:rPr lang="en-US" sz="2400" b="1" dirty="0" smtClean="0"/>
              <a:t>.</a:t>
            </a:r>
          </a:p>
          <a:p>
            <a:pPr eaLnBrk="1" hangingPunct="1">
              <a:defRPr/>
            </a:pPr>
            <a:r>
              <a:rPr lang="en-US" sz="2400" b="1" i="1" dirty="0" smtClean="0"/>
              <a:t>“At about the same time” </a:t>
            </a:r>
            <a:r>
              <a:rPr lang="en-US" sz="2400" b="1" dirty="0" smtClean="0"/>
              <a:t>makes a concession to the finite precision of the clock synchronization</a:t>
            </a:r>
          </a:p>
          <a:p>
            <a:pPr eaLnBrk="1" hangingPunct="1">
              <a:defRPr/>
            </a:pPr>
            <a:r>
              <a:rPr lang="en-US" sz="2400" b="1" dirty="0" smtClean="0"/>
              <a:t>Replica determinism is needed for</a:t>
            </a:r>
          </a:p>
          <a:p>
            <a:pPr lvl="1" eaLnBrk="1" hangingPunct="1">
              <a:defRPr/>
            </a:pPr>
            <a:r>
              <a:rPr lang="en-US" sz="2000" b="1" dirty="0" smtClean="0"/>
              <a:t>consistent distributed actions</a:t>
            </a:r>
          </a:p>
          <a:p>
            <a:pPr lvl="1" eaLnBrk="1" hangingPunct="1">
              <a:defRPr/>
            </a:pPr>
            <a:r>
              <a:rPr lang="en-US" sz="2000" b="1" dirty="0" smtClean="0"/>
              <a:t>fault tolerance by active redundancy </a:t>
            </a:r>
          </a:p>
          <a:p>
            <a:pPr>
              <a:defRPr/>
            </a:pPr>
            <a:r>
              <a:rPr lang="en-US" sz="2400" b="1" dirty="0"/>
              <a:t>Lack of replica determinism makes voting meaningless.</a:t>
            </a:r>
          </a:p>
          <a:p>
            <a:pPr>
              <a:defRPr/>
            </a:pPr>
            <a:r>
              <a:rPr lang="en-US" sz="2400" b="1" i="1" dirty="0"/>
              <a:t>Example: Airplane on takeoff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5072" y="4948835"/>
            <a:ext cx="1144545" cy="133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51D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System 1: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51D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System 2:</a:t>
            </a: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System 3: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Majority: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0197" y="4948835"/>
            <a:ext cx="988733" cy="133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51D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Take off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51D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Abort</a:t>
            </a: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Take off</a:t>
            </a: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Take off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04917" y="4948835"/>
            <a:ext cx="2055051" cy="133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51D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Accelerate Engine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51D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Stop Engine</a:t>
            </a: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Stop Engine (fault)</a:t>
            </a: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en-US" b="1" dirty="0">
              <a:solidFill>
                <a:srgbClr val="FDA4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Stop Engine</a:t>
            </a:r>
          </a:p>
        </p:txBody>
      </p:sp>
    </p:spTree>
    <p:extLst>
      <p:ext uri="{BB962C8B-B14F-4D97-AF65-F5344CB8AC3E}">
        <p14:creationId xmlns:p14="http://schemas.microsoft.com/office/powerpoint/2010/main" val="31848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6270" y="628650"/>
            <a:ext cx="8418762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Fault Correction at System Level</a:t>
            </a:r>
            <a:endParaRPr lang="en-US" dirty="0" smtClean="0">
              <a:solidFill>
                <a:srgbClr val="FDA4B5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831228" y="2811217"/>
            <a:ext cx="375104" cy="1834861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415928" y="2822329"/>
            <a:ext cx="375104" cy="1834861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360886" y="3171578"/>
            <a:ext cx="15240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8646886" y="3171578"/>
            <a:ext cx="17018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8303986" y="1873003"/>
            <a:ext cx="0" cy="10033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8293595" y="5037118"/>
            <a:ext cx="0" cy="9906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363195" y="4989493"/>
            <a:ext cx="38862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335486" y="3831978"/>
            <a:ext cx="15621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8672286" y="3831978"/>
            <a:ext cx="16510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7961086" y="3143003"/>
            <a:ext cx="317500" cy="7112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8278586" y="3130303"/>
            <a:ext cx="444500" cy="7366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8342086" y="2800103"/>
            <a:ext cx="330200" cy="330200"/>
          </a:xfrm>
          <a:prstGeom prst="line">
            <a:avLst/>
          </a:prstGeom>
          <a:noFill/>
          <a:ln w="762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919686" y="3939929"/>
            <a:ext cx="186269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i="1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Error Detection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36269" y="1543156"/>
            <a:ext cx="53676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Stand-By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to work, uninterrupted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of its hardware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components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fail.</a:t>
            </a:r>
          </a:p>
        </p:txBody>
      </p:sp>
    </p:spTree>
    <p:extLst>
      <p:ext uri="{BB962C8B-B14F-4D97-AF65-F5344CB8AC3E}">
        <p14:creationId xmlns:p14="http://schemas.microsoft.com/office/powerpoint/2010/main" val="71932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Reliability</a:t>
            </a:r>
            <a:endParaRPr lang="en-US" alt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 smtClean="0"/>
              <a:t>Reliability</a:t>
            </a:r>
            <a:r>
              <a:rPr lang="en-US" altLang="en-US" dirty="0" smtClean="0"/>
              <a:t> </a:t>
            </a:r>
            <a:r>
              <a:rPr lang="en-US" altLang="en-US" dirty="0"/>
              <a:t>is the probability of failure-free operation of a computer program for a specified period in a specified environment. </a:t>
            </a:r>
            <a:endParaRPr lang="en-US" altLang="en-US" dirty="0" smtClean="0"/>
          </a:p>
          <a:p>
            <a:pPr algn="just"/>
            <a:r>
              <a:rPr lang="en-US" altLang="en-US" b="1" dirty="0" smtClean="0"/>
              <a:t>Reliability</a:t>
            </a:r>
            <a:r>
              <a:rPr lang="en-US" altLang="en-US" dirty="0" smtClean="0"/>
              <a:t> </a:t>
            </a:r>
            <a:r>
              <a:rPr lang="en-US" altLang="en-US" dirty="0"/>
              <a:t>is a customer-oriented view of software quality. It relates to operation rather than design of the program, and hence it is dynamic rather than static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complexity of </a:t>
            </a:r>
            <a:r>
              <a:rPr lang="en-US" altLang="en-US" dirty="0" smtClean="0"/>
              <a:t>a system </a:t>
            </a:r>
            <a:r>
              <a:rPr lang="en-US" altLang="en-US" dirty="0"/>
              <a:t>is inversely associated with software reliability, it is directly related to other vital factors in software quality, especially functionality, capability, etc.</a:t>
            </a:r>
          </a:p>
        </p:txBody>
      </p:sp>
    </p:spTree>
    <p:extLst>
      <p:ext uri="{BB962C8B-B14F-4D97-AF65-F5344CB8AC3E}">
        <p14:creationId xmlns:p14="http://schemas.microsoft.com/office/powerpoint/2010/main" val="38619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8145" y="628650"/>
            <a:ext cx="8406887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Fault Correction at System Level</a:t>
            </a: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2464" y="2573710"/>
            <a:ext cx="375104" cy="1834861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917164" y="2584822"/>
            <a:ext cx="375104" cy="1834861"/>
          </a:xfrm>
          <a:prstGeom prst="rect">
            <a:avLst/>
          </a:prstGeom>
          <a:solidFill>
            <a:schemeClr val="hlink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862122" y="2934071"/>
            <a:ext cx="15240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8148122" y="2934071"/>
            <a:ext cx="17018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7805222" y="1635496"/>
            <a:ext cx="0" cy="10033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7805222" y="5191496"/>
            <a:ext cx="0" cy="9906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874822" y="5143871"/>
            <a:ext cx="38862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836722" y="3594471"/>
            <a:ext cx="15621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8173522" y="3594471"/>
            <a:ext cx="16510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7462322" y="2905496"/>
            <a:ext cx="317500" cy="7112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7779822" y="2892796"/>
            <a:ext cx="444500" cy="7366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7386122" y="2575296"/>
            <a:ext cx="457200" cy="317500"/>
          </a:xfrm>
          <a:prstGeom prst="line">
            <a:avLst/>
          </a:prstGeom>
          <a:noFill/>
          <a:ln w="762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420922" y="3702422"/>
            <a:ext cx="186269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i="1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Error Detection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187561" y="4286622"/>
            <a:ext cx="2131995" cy="33906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Common Memory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5836722" y="4518397"/>
            <a:ext cx="317500" cy="539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9456222" y="4546971"/>
            <a:ext cx="33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10434122" y="5143871"/>
            <a:ext cx="7747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10434122" y="2921371"/>
            <a:ext cx="7493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145" y="1463298"/>
            <a:ext cx="41953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Cold </a:t>
            </a:r>
            <a:r>
              <a:rPr lang="en-US" sz="2400" dirty="0" smtClean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Stand-By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redundancy </a:t>
            </a:r>
            <a:r>
              <a:rPr lang="en-US" sz="2000" dirty="0" smtClean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having </a:t>
            </a:r>
            <a:r>
              <a:rPr lang="en-US" sz="2000" dirty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one </a:t>
            </a:r>
            <a:endParaRPr lang="en-US" sz="2000" dirty="0" smtClean="0">
              <a:solidFill>
                <a:srgbClr val="0563C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system </a:t>
            </a:r>
            <a:r>
              <a:rPr lang="en-US" sz="2000" dirty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a backup for another </a:t>
            </a:r>
            <a:endParaRPr lang="en-US" sz="2000" dirty="0" smtClean="0">
              <a:solidFill>
                <a:srgbClr val="0563C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identical </a:t>
            </a:r>
            <a:r>
              <a:rPr lang="en-US" sz="2000" dirty="0">
                <a:solidFill>
                  <a:srgbClr val="0563C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primary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32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268" y="628650"/>
            <a:ext cx="8513764" cy="1257267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Fault Correction at System Level</a:t>
            </a:r>
            <a:br>
              <a:rPr lang="en-US" dirty="0" smtClean="0"/>
            </a:br>
            <a:endParaRPr lang="en-US" dirty="0" smtClean="0">
              <a:solidFill>
                <a:srgbClr val="FDA4B5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786046" y="3276889"/>
            <a:ext cx="375104" cy="1834861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370746" y="3288001"/>
            <a:ext cx="375104" cy="1834861"/>
          </a:xfrm>
          <a:prstGeom prst="rect">
            <a:avLst/>
          </a:prstGeom>
          <a:solidFill>
            <a:schemeClr val="hlink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539418" y="4989801"/>
            <a:ext cx="5464175" cy="33906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Distributed Common Memory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315704" y="3637250"/>
            <a:ext cx="15240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601704" y="3637250"/>
            <a:ext cx="17018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8258804" y="2719675"/>
            <a:ext cx="0" cy="6223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8258804" y="5894675"/>
            <a:ext cx="0" cy="2921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328404" y="5847050"/>
            <a:ext cx="38862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290304" y="4297650"/>
            <a:ext cx="15621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8627104" y="4297650"/>
            <a:ext cx="16510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7915904" y="3608675"/>
            <a:ext cx="317500" cy="7112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 flipV="1">
            <a:off x="8233404" y="3595975"/>
            <a:ext cx="444500" cy="7366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7839704" y="3278475"/>
            <a:ext cx="457200" cy="317500"/>
          </a:xfrm>
          <a:prstGeom prst="line">
            <a:avLst/>
          </a:prstGeom>
          <a:noFill/>
          <a:ln w="762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10887704" y="5847050"/>
            <a:ext cx="7747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10887704" y="3624550"/>
            <a:ext cx="7493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874504" y="4350039"/>
            <a:ext cx="186269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i="1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Error Detection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268" y="1425856"/>
            <a:ext cx="109015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dobe Garamond Pro" panose="02020502060506020403" pitchFamily="18" charset="0"/>
                <a:ea typeface="+mj-ea"/>
                <a:cs typeface="+mj-cs"/>
              </a:rPr>
              <a:t>Distributed Common </a:t>
            </a:r>
            <a:r>
              <a:rPr lang="en-US" sz="2400" dirty="0" smtClean="0">
                <a:solidFill>
                  <a:srgbClr val="FF0000"/>
                </a:solidFill>
                <a:latin typeface="Adobe Garamond Pro" panose="02020502060506020403" pitchFamily="18" charset="0"/>
                <a:ea typeface="+mj-ea"/>
                <a:cs typeface="+mj-cs"/>
              </a:rPr>
              <a:t>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processor has access to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memory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other 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processor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 copy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critical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1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140" y="628650"/>
            <a:ext cx="8596892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Fault Correction at System Level</a:t>
            </a: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5500" y="4619131"/>
            <a:ext cx="7000875" cy="33906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rgbClr val="FDA4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Common Memory</a:t>
            </a:r>
          </a:p>
        </p:txBody>
      </p:sp>
      <p:grpSp>
        <p:nvGrpSpPr>
          <p:cNvPr id="36869" name="Group 7"/>
          <p:cNvGrpSpPr>
            <a:grpSpLocks/>
          </p:cNvGrpSpPr>
          <p:nvPr/>
        </p:nvGrpSpPr>
        <p:grpSpPr bwMode="auto">
          <a:xfrm>
            <a:off x="5297259" y="2129931"/>
            <a:ext cx="374650" cy="3590925"/>
            <a:chOff x="1554" y="1222"/>
            <a:chExt cx="236" cy="2262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1554" y="1839"/>
              <a:ext cx="236" cy="1156"/>
            </a:xfrm>
            <a:prstGeom prst="rect">
              <a:avLst/>
            </a:prstGeom>
            <a:solidFill>
              <a:srgbClr val="51DC00"/>
            </a:solidFill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1672" y="1222"/>
              <a:ext cx="0" cy="632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672" y="3244"/>
              <a:ext cx="0" cy="240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0" name="Group 11"/>
          <p:cNvGrpSpPr>
            <a:grpSpLocks/>
          </p:cNvGrpSpPr>
          <p:nvPr/>
        </p:nvGrpSpPr>
        <p:grpSpPr bwMode="auto">
          <a:xfrm>
            <a:off x="10262954" y="2129931"/>
            <a:ext cx="374650" cy="3590925"/>
            <a:chOff x="4682" y="1222"/>
            <a:chExt cx="236" cy="2262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4682" y="1839"/>
              <a:ext cx="236" cy="1156"/>
            </a:xfrm>
            <a:prstGeom prst="rect">
              <a:avLst/>
            </a:prstGeom>
            <a:solidFill>
              <a:srgbClr val="51DC00"/>
            </a:solidFill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4800" y="1222"/>
              <a:ext cx="0" cy="632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4800" y="3244"/>
              <a:ext cx="0" cy="240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1" name="Group 15"/>
          <p:cNvGrpSpPr>
            <a:grpSpLocks/>
          </p:cNvGrpSpPr>
          <p:nvPr/>
        </p:nvGrpSpPr>
        <p:grpSpPr bwMode="auto">
          <a:xfrm>
            <a:off x="9119955" y="2129931"/>
            <a:ext cx="374650" cy="3590925"/>
            <a:chOff x="3962" y="1222"/>
            <a:chExt cx="236" cy="2262"/>
          </a:xfrm>
        </p:grpSpPr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3962" y="1839"/>
              <a:ext cx="236" cy="1156"/>
            </a:xfrm>
            <a:prstGeom prst="rect">
              <a:avLst/>
            </a:prstGeom>
            <a:solidFill>
              <a:srgbClr val="51DC00"/>
            </a:solidFill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4080" y="1222"/>
              <a:ext cx="0" cy="632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4080" y="3244"/>
              <a:ext cx="0" cy="240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2" name="Group 19"/>
          <p:cNvGrpSpPr>
            <a:grpSpLocks/>
          </p:cNvGrpSpPr>
          <p:nvPr/>
        </p:nvGrpSpPr>
        <p:grpSpPr bwMode="auto">
          <a:xfrm>
            <a:off x="4154260" y="2129931"/>
            <a:ext cx="374650" cy="3590925"/>
            <a:chOff x="834" y="1222"/>
            <a:chExt cx="236" cy="2262"/>
          </a:xfrm>
        </p:grpSpPr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834" y="1839"/>
              <a:ext cx="236" cy="1156"/>
            </a:xfrm>
            <a:prstGeom prst="rect">
              <a:avLst/>
            </a:prstGeom>
            <a:solidFill>
              <a:srgbClr val="51DC00"/>
            </a:solidFill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952" y="1222"/>
              <a:ext cx="0" cy="632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952" y="3244"/>
              <a:ext cx="0" cy="240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3" name="Group 23"/>
          <p:cNvGrpSpPr>
            <a:grpSpLocks/>
          </p:cNvGrpSpPr>
          <p:nvPr/>
        </p:nvGrpSpPr>
        <p:grpSpPr bwMode="auto">
          <a:xfrm>
            <a:off x="4163786" y="2869705"/>
            <a:ext cx="711200" cy="812800"/>
            <a:chOff x="840" y="1688"/>
            <a:chExt cx="448" cy="512"/>
          </a:xfrm>
        </p:grpSpPr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840" y="1688"/>
              <a:ext cx="416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1272" y="1704"/>
              <a:ext cx="0" cy="48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H="1">
              <a:off x="1128" y="2200"/>
              <a:ext cx="160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4" name="Group 27"/>
          <p:cNvGrpSpPr>
            <a:grpSpLocks/>
          </p:cNvGrpSpPr>
          <p:nvPr/>
        </p:nvGrpSpPr>
        <p:grpSpPr bwMode="auto">
          <a:xfrm>
            <a:off x="9116786" y="2872880"/>
            <a:ext cx="711200" cy="812800"/>
            <a:chOff x="3960" y="1690"/>
            <a:chExt cx="448" cy="512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3960" y="1690"/>
              <a:ext cx="416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4392" y="1706"/>
              <a:ext cx="0" cy="48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H="1">
              <a:off x="4248" y="2202"/>
              <a:ext cx="160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5" name="Group 31"/>
          <p:cNvGrpSpPr>
            <a:grpSpLocks/>
          </p:cNvGrpSpPr>
          <p:nvPr/>
        </p:nvGrpSpPr>
        <p:grpSpPr bwMode="auto">
          <a:xfrm>
            <a:off x="5294086" y="2872880"/>
            <a:ext cx="711200" cy="812800"/>
            <a:chOff x="1552" y="1690"/>
            <a:chExt cx="448" cy="512"/>
          </a:xfrm>
        </p:grpSpPr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1552" y="1690"/>
              <a:ext cx="416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1984" y="1706"/>
              <a:ext cx="0" cy="48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 flipH="1">
              <a:off x="1840" y="2202"/>
              <a:ext cx="160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6" name="Group 35"/>
          <p:cNvGrpSpPr>
            <a:grpSpLocks/>
          </p:cNvGrpSpPr>
          <p:nvPr/>
        </p:nvGrpSpPr>
        <p:grpSpPr bwMode="auto">
          <a:xfrm>
            <a:off x="10259786" y="2872880"/>
            <a:ext cx="711200" cy="812800"/>
            <a:chOff x="4680" y="1690"/>
            <a:chExt cx="448" cy="512"/>
          </a:xfrm>
        </p:grpSpPr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4680" y="1690"/>
              <a:ext cx="416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5112" y="1706"/>
              <a:ext cx="0" cy="48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4968" y="2202"/>
              <a:ext cx="160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4011386" y="2107705"/>
            <a:ext cx="73152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4011386" y="5720608"/>
            <a:ext cx="67183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40" y="1530991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Sharing</a:t>
            </a:r>
          </a:p>
        </p:txBody>
      </p:sp>
    </p:spTree>
    <p:extLst>
      <p:ext uri="{BB962C8B-B14F-4D97-AF65-F5344CB8AC3E}">
        <p14:creationId xmlns:p14="http://schemas.microsoft.com/office/powerpoint/2010/main" val="109404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3771" y="464825"/>
            <a:ext cx="7221652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Safety Critical systems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11237" y="2791465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556497" y="5013965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476997" y="5915665"/>
            <a:ext cx="56769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231061" y="1402403"/>
            <a:ext cx="5197475" cy="33906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Voting Logic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22537" y="2791465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067797" y="5026665"/>
            <a:ext cx="0" cy="8239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7055097" y="1926277"/>
            <a:ext cx="0" cy="8890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5556497" y="1926277"/>
            <a:ext cx="0" cy="8890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9895937" y="2778765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0141197" y="5013965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10141197" y="1900877"/>
            <a:ext cx="0" cy="9017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10534897" y="1568574"/>
            <a:ext cx="7747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8346537" y="2778765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8591797" y="5013965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8591797" y="1900877"/>
            <a:ext cx="0" cy="9017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803925" y="1402403"/>
            <a:ext cx="3486533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Fail once, still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Fail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twice, still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8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391" y="635001"/>
            <a:ext cx="6879242" cy="647870"/>
          </a:xfrm>
        </p:spPr>
        <p:txBody>
          <a:bodyPr vert="horz" wrap="square" lIns="47625" tIns="19050" rIns="47625" bIns="19050" rtlCol="0" anchor="t">
            <a:spAutoFit/>
          </a:bodyPr>
          <a:lstStyle/>
          <a:p>
            <a:pPr>
              <a:defRPr/>
            </a:pPr>
            <a:r>
              <a:rPr lang="en-US" dirty="0"/>
              <a:t>Safety Critical </a:t>
            </a:r>
            <a:r>
              <a:rPr lang="en-US" dirty="0" smtClean="0"/>
              <a:t>Systems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65055" y="2900157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510315" y="5122657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430815" y="6024357"/>
            <a:ext cx="70993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84879" y="1511095"/>
            <a:ext cx="5197475" cy="33906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Voting Logic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776355" y="2900157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021615" y="5135357"/>
            <a:ext cx="0" cy="8239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6008915" y="2034969"/>
            <a:ext cx="0" cy="8890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4510315" y="2034969"/>
            <a:ext cx="0" cy="8890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948" name="Group 14"/>
          <p:cNvGrpSpPr>
            <a:grpSpLocks/>
          </p:cNvGrpSpPr>
          <p:nvPr/>
        </p:nvGrpSpPr>
        <p:grpSpPr bwMode="auto">
          <a:xfrm>
            <a:off x="8850547" y="2009569"/>
            <a:ext cx="490538" cy="3962400"/>
            <a:chOff x="3710" y="1408"/>
            <a:chExt cx="309" cy="2496"/>
          </a:xfrm>
        </p:grpSpPr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3710" y="1961"/>
              <a:ext cx="309" cy="1313"/>
            </a:xfrm>
            <a:prstGeom prst="rect">
              <a:avLst/>
            </a:prstGeom>
            <a:solidFill>
              <a:srgbClr val="51DC00"/>
            </a:solidFill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3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3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3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3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864" y="3369"/>
              <a:ext cx="0" cy="535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3864" y="1408"/>
              <a:ext cx="0" cy="568"/>
            </a:xfrm>
            <a:prstGeom prst="line">
              <a:avLst/>
            </a:prstGeom>
            <a:noFill/>
            <a:ln w="101600">
              <a:solidFill>
                <a:srgbClr val="51D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th-TH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9488715" y="1784144"/>
            <a:ext cx="2044700" cy="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7300355" y="2887457"/>
            <a:ext cx="490520" cy="2084160"/>
          </a:xfrm>
          <a:prstGeom prst="rect">
            <a:avLst/>
          </a:prstGeom>
          <a:solidFill>
            <a:srgbClr val="51DC00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7545615" y="5122657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7545615" y="2009569"/>
            <a:ext cx="0" cy="901700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0335655" y="2887457"/>
            <a:ext cx="490520" cy="2084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5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10580915" y="5122657"/>
            <a:ext cx="0" cy="849312"/>
          </a:xfrm>
          <a:prstGeom prst="line">
            <a:avLst/>
          </a:prstGeom>
          <a:noFill/>
          <a:ln w="101600">
            <a:solidFill>
              <a:srgbClr val="51D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V="1">
            <a:off x="10580915" y="1819069"/>
            <a:ext cx="0" cy="1079500"/>
          </a:xfrm>
          <a:prstGeom prst="line">
            <a:avLst/>
          </a:prstGeom>
          <a:noFill/>
          <a:ln w="76200">
            <a:solidFill>
              <a:srgbClr val="F95AB7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9844315" y="1539669"/>
            <a:ext cx="0" cy="47244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9882415" y="3139869"/>
            <a:ext cx="3937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732" y="1490923"/>
            <a:ext cx="35598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Shuttle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a Software Bug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394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Failure and </a:t>
            </a:r>
            <a:r>
              <a:rPr lang="en-US" dirty="0" smtClean="0"/>
              <a:t>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413164"/>
            <a:ext cx="10515600" cy="4692408"/>
          </a:xfrm>
        </p:spPr>
        <p:txBody>
          <a:bodyPr>
            <a:normAutofit/>
          </a:bodyPr>
          <a:lstStyle/>
          <a:p>
            <a:r>
              <a:rPr lang="en-US" altLang="en-US" dirty="0"/>
              <a:t>Physical damage </a:t>
            </a:r>
            <a:r>
              <a:rPr lang="en-US" altLang="en-US" dirty="0" smtClean="0"/>
              <a:t>means </a:t>
            </a:r>
            <a:r>
              <a:rPr lang="en-US" altLang="en-US" dirty="0"/>
              <a:t>destruction </a:t>
            </a:r>
            <a:r>
              <a:rPr lang="en-US" altLang="en-US" dirty="0" smtClean="0"/>
              <a:t>of </a:t>
            </a:r>
            <a:r>
              <a:rPr lang="en-US" altLang="en-US" dirty="0"/>
              <a:t>devices and other </a:t>
            </a:r>
            <a:r>
              <a:rPr lang="en-US" altLang="en-US" dirty="0" smtClean="0"/>
              <a:t>hardware</a:t>
            </a:r>
          </a:p>
          <a:p>
            <a:r>
              <a:rPr lang="en-US" altLang="en-US" dirty="0" smtClean="0"/>
              <a:t>Damage </a:t>
            </a:r>
            <a:r>
              <a:rPr lang="en-US" altLang="en-US" dirty="0"/>
              <a:t>could be a result from equipment failure, software corruption, sabotage, or occasionally be from human error and could leave </a:t>
            </a:r>
            <a:r>
              <a:rPr lang="en-US" altLang="en-US" dirty="0" smtClean="0"/>
              <a:t>the system </a:t>
            </a:r>
            <a:r>
              <a:rPr lang="en-US" altLang="en-US" dirty="0"/>
              <a:t>unable to function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Failure characterizes </a:t>
            </a:r>
            <a:r>
              <a:rPr lang="en-US" altLang="en-US" dirty="0" smtClean="0"/>
              <a:t>lack </a:t>
            </a:r>
            <a:r>
              <a:rPr lang="en-US" altLang="en-US" dirty="0"/>
              <a:t>of </a:t>
            </a:r>
            <a:r>
              <a:rPr lang="en-US" altLang="en-US" dirty="0" smtClean="0"/>
              <a:t>functioning sometimes due to damage materials or parts.</a:t>
            </a:r>
          </a:p>
          <a:p>
            <a:endParaRPr lang="en-US" altLang="en-US" dirty="0"/>
          </a:p>
        </p:txBody>
      </p:sp>
      <p:pic>
        <p:nvPicPr>
          <p:cNvPr id="40962" name="Picture 2" descr="Section 43: Penalty for Damage to Computer, Computer System, etc. : Cyber  Crime Awareness Socie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90" y="3759368"/>
            <a:ext cx="3689941" cy="24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 Confinement </a:t>
            </a:r>
            <a:r>
              <a:rPr lang="en-US" dirty="0"/>
              <a:t>and A</a:t>
            </a:r>
            <a:r>
              <a:rPr lang="en-US" dirty="0" smtClean="0"/>
              <a:t>ssessment </a:t>
            </a:r>
            <a:endParaRPr lang="en-US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413164"/>
            <a:ext cx="10515600" cy="4692408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Fault </a:t>
            </a:r>
            <a:r>
              <a:rPr lang="en-US" altLang="en-US" dirty="0"/>
              <a:t>treatment and continued service — an error is a symptom of a fault; although the damage is repaired, the fault may still </a:t>
            </a:r>
            <a:r>
              <a:rPr lang="en-US" altLang="en-US" dirty="0" smtClean="0"/>
              <a:t>exist</a:t>
            </a:r>
          </a:p>
          <a:p>
            <a:r>
              <a:rPr lang="en-US" altLang="en-US" dirty="0"/>
              <a:t>Damage assessment is closely related to damage confinement techniques </a:t>
            </a:r>
            <a:r>
              <a:rPr lang="en-US" altLang="en-US" dirty="0" smtClean="0"/>
              <a:t>used</a:t>
            </a:r>
            <a:endParaRPr lang="en-US" altLang="en-US" dirty="0"/>
          </a:p>
          <a:p>
            <a:r>
              <a:rPr lang="en-US" altLang="en-US" dirty="0"/>
              <a:t>Damage confinement is concerned with structuring the system so as to </a:t>
            </a:r>
            <a:r>
              <a:rPr lang="en-US" altLang="en-US" dirty="0" smtClean="0"/>
              <a:t>minimize </a:t>
            </a:r>
            <a:r>
              <a:rPr lang="en-US" altLang="en-US" dirty="0"/>
              <a:t>the damage caused by a faulty component (also known as firewalling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/>
              <a:t>Modular decomposition provides static damage confinement; allows data to flow through well-define pathways (assuming strongly type language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/>
              <a:t>Atomic actions provides dynamic damage </a:t>
            </a:r>
            <a:r>
              <a:rPr lang="en-US" altLang="en-US" dirty="0" smtClean="0"/>
              <a:t>confinement. They </a:t>
            </a:r>
            <a:r>
              <a:rPr lang="en-US" altLang="en-US" dirty="0"/>
              <a:t>are used to move the system from one consistent state to another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0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490" y="4498384"/>
            <a:ext cx="10515600" cy="1181287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18" y="235257"/>
            <a:ext cx="10506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Real Time Systems Applications</a:t>
            </a:r>
            <a:endParaRPr lang="en-MY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57" y="1875453"/>
            <a:ext cx="2153428" cy="2153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0" y="1660849"/>
            <a:ext cx="2368032" cy="2368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50" y="1495585"/>
            <a:ext cx="2607941" cy="26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Reliability</a:t>
            </a:r>
            <a:endParaRPr lang="en-US" alt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 smtClean="0"/>
              <a:t>Reliability </a:t>
            </a:r>
            <a:r>
              <a:rPr lang="en-US" altLang="en-US" dirty="0"/>
              <a:t>is hard to achieve because the complexity of </a:t>
            </a:r>
            <a:r>
              <a:rPr lang="en-US" altLang="en-US" dirty="0" smtClean="0"/>
              <a:t>RTS </a:t>
            </a:r>
            <a:r>
              <a:rPr lang="en-US" altLang="en-US" dirty="0"/>
              <a:t>turn to be high. While any system with a high degree of complexity, containing software, will be hard to reach a certain level of reliability, system developers tend to push complexity into the software layer, with the speedy growth of system size and ease of doing so by upgrading the software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Large </a:t>
            </a:r>
            <a:r>
              <a:rPr lang="en-US" altLang="en-US" dirty="0"/>
              <a:t>next-generation aircraft will have over 1 million source lines of software on-board; next-generation air traffic control systems will contain between one and two million lines; the upcoming International Space Station will have over two million lines on-board and over 10 million lines of ground support software; several significant life-critical defense systems will have over 5 million source lines of software.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2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Reliability </a:t>
            </a:r>
            <a:r>
              <a:rPr lang="en-US" dirty="0" smtClean="0"/>
              <a:t>	</a:t>
            </a:r>
            <a:endParaRPr lang="en-GB" dirty="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RTS </a:t>
            </a:r>
            <a:r>
              <a:rPr lang="en-US" dirty="0"/>
              <a:t>Major </a:t>
            </a:r>
            <a:r>
              <a:rPr lang="en-US" altLang="en-US" dirty="0"/>
              <a:t>Reliability </a:t>
            </a:r>
            <a:r>
              <a:rPr lang="en-US" dirty="0" smtClean="0"/>
              <a:t>Issues</a:t>
            </a:r>
            <a:endParaRPr lang="en-US" dirty="0"/>
          </a:p>
          <a:p>
            <a:pPr marL="685800" lvl="2" algn="just">
              <a:spcBef>
                <a:spcPts val="1000"/>
              </a:spcBef>
              <a:defRPr/>
            </a:pPr>
            <a:r>
              <a:rPr lang="en-US" sz="2400" dirty="0"/>
              <a:t>Low failure rate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sz="2400" dirty="0"/>
              <a:t>Leads to fault tolerance design</a:t>
            </a:r>
          </a:p>
          <a:p>
            <a:pPr marL="685800" lvl="2" algn="just">
              <a:spcBef>
                <a:spcPts val="1000"/>
              </a:spcBef>
              <a:defRPr/>
            </a:pPr>
            <a:r>
              <a:rPr lang="en-US" sz="2400" dirty="0"/>
              <a:t>Gracefully degradable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64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Failures, errors, faults	</a:t>
            </a:r>
            <a:endParaRPr lang="en-GB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503456"/>
            <a:ext cx="9484659" cy="487829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</a:rPr>
              <a:t>Fault</a:t>
            </a:r>
            <a:r>
              <a:rPr lang="en-US" dirty="0" smtClean="0"/>
              <a:t> – defects that cause malfunction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Hardware fault e.g. broken wire, stuck logic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Software fault e.g. bug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</a:rPr>
              <a:t>Error</a:t>
            </a:r>
            <a:r>
              <a:rPr lang="en-US" dirty="0" smtClean="0"/>
              <a:t> – unintended state caused by fault. E.g. software bug leads to wrong calculation </a:t>
            </a:r>
            <a:r>
              <a:rPr lang="en-US" dirty="0" smtClean="0">
                <a:sym typeface="Wingdings" pitchFamily="2" charset="2"/>
              </a:rPr>
              <a:t> wrong output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0070C0"/>
                </a:solidFill>
              </a:rPr>
              <a:t>Failure</a:t>
            </a:r>
            <a:r>
              <a:rPr lang="en-US" dirty="0" smtClean="0"/>
              <a:t> – errors leads to system failure (operates differently from intended)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83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Fault</a:t>
            </a:r>
            <a:endParaRPr lang="en-GB" dirty="0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Component defects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Depends on device</a:t>
            </a:r>
          </a:p>
          <a:p>
            <a:pPr lvl="1">
              <a:defRPr/>
            </a:pPr>
            <a:r>
              <a:rPr lang="en-US" dirty="0" smtClean="0"/>
              <a:t>Electronic components can have defects from manufacturing, and wear and tear.</a:t>
            </a:r>
            <a:endParaRPr lang="en-GB" dirty="0" smtClean="0"/>
          </a:p>
        </p:txBody>
      </p:sp>
      <p:pic>
        <p:nvPicPr>
          <p:cNvPr id="35842" name="Picture 2" descr="LED PCB Defect Detection - Electronics | Cogn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31" y="3630881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Premium Photo | Man repairing a defective pho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 bwMode="auto">
          <a:xfrm>
            <a:off x="5753361" y="3630881"/>
            <a:ext cx="354203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Faults</a:t>
            </a:r>
            <a:endParaRPr lang="en-GB" dirty="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Operating </a:t>
            </a:r>
            <a:r>
              <a:rPr lang="en-US" dirty="0" smtClean="0"/>
              <a:t>environment</a:t>
            </a:r>
          </a:p>
          <a:p>
            <a:pPr lvl="1">
              <a:defRPr/>
            </a:pPr>
            <a:r>
              <a:rPr lang="en-US" dirty="0" smtClean="0"/>
              <a:t>Stresses</a:t>
            </a:r>
          </a:p>
          <a:p>
            <a:pPr lvl="1">
              <a:defRPr/>
            </a:pPr>
            <a:r>
              <a:rPr lang="en-US" dirty="0" smtClean="0"/>
              <a:t>Temperatures</a:t>
            </a:r>
          </a:p>
          <a:p>
            <a:pPr lvl="1">
              <a:defRPr/>
            </a:pPr>
            <a:r>
              <a:rPr lang="en-US" dirty="0" smtClean="0"/>
              <a:t>Moisture</a:t>
            </a:r>
          </a:p>
          <a:p>
            <a:pPr lvl="1">
              <a:defRPr/>
            </a:pPr>
            <a:r>
              <a:rPr lang="en-US" dirty="0" smtClean="0"/>
              <a:t>Vibration</a:t>
            </a:r>
            <a:endParaRPr lang="en-GB" dirty="0" smtClean="0"/>
          </a:p>
        </p:txBody>
      </p:sp>
      <p:pic>
        <p:nvPicPr>
          <p:cNvPr id="34818" name="Picture 2" descr="The Dangers of Machine Def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43" y="2773184"/>
            <a:ext cx="6163295" cy="32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Classifications of faults</a:t>
            </a:r>
            <a:endParaRPr lang="en-GB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Nature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By chance – broken wire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Intentional – virus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Perception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Physical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Design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Boundary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Internal – component breakdown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External – EMI causes faults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1558</Words>
  <Application>Microsoft Office PowerPoint</Application>
  <PresentationFormat>Widescreen</PresentationFormat>
  <Paragraphs>375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Adobe Garamond Pro</vt:lpstr>
      <vt:lpstr>Arial</vt:lpstr>
      <vt:lpstr>Calibri</vt:lpstr>
      <vt:lpstr>Cordia New</vt:lpstr>
      <vt:lpstr>Symbol</vt:lpstr>
      <vt:lpstr>Times New Roman</vt:lpstr>
      <vt:lpstr>Wingdings</vt:lpstr>
      <vt:lpstr>Office Theme</vt:lpstr>
      <vt:lpstr>Real Time Systems Applications</vt:lpstr>
      <vt:lpstr>Reliability</vt:lpstr>
      <vt:lpstr>Reliability</vt:lpstr>
      <vt:lpstr>Reliability</vt:lpstr>
      <vt:lpstr>Reliability  </vt:lpstr>
      <vt:lpstr>Failures, errors, faults </vt:lpstr>
      <vt:lpstr>Fault</vt:lpstr>
      <vt:lpstr>Faults</vt:lpstr>
      <vt:lpstr>Classifications of faults</vt:lpstr>
      <vt:lpstr>Classifications of faults</vt:lpstr>
      <vt:lpstr>Errors</vt:lpstr>
      <vt:lpstr>Types of errors </vt:lpstr>
      <vt:lpstr>Failures</vt:lpstr>
      <vt:lpstr>Classification of failures</vt:lpstr>
      <vt:lpstr>Classification of failures</vt:lpstr>
      <vt:lpstr>Example of transient failure</vt:lpstr>
      <vt:lpstr>Definitions </vt:lpstr>
      <vt:lpstr>Reliability</vt:lpstr>
      <vt:lpstr>Failure rate</vt:lpstr>
      <vt:lpstr>Failure rate vs Costs [4]</vt:lpstr>
      <vt:lpstr>Maintainability</vt:lpstr>
      <vt:lpstr>Reliability vs. Maintainability</vt:lpstr>
      <vt:lpstr>Availability</vt:lpstr>
      <vt:lpstr>Fault Tolerance </vt:lpstr>
      <vt:lpstr>Redundancy in  components</vt:lpstr>
      <vt:lpstr>Fault detection at Processor Level</vt:lpstr>
      <vt:lpstr>Fault correction at Processor Level</vt:lpstr>
      <vt:lpstr>Replica Determinism</vt:lpstr>
      <vt:lpstr>Fault Correction at System Level</vt:lpstr>
      <vt:lpstr>Fault Correction at System Level</vt:lpstr>
      <vt:lpstr>Fault Correction at System Level </vt:lpstr>
      <vt:lpstr>Fault Correction at System Level</vt:lpstr>
      <vt:lpstr>Safety Critical systems</vt:lpstr>
      <vt:lpstr>Safety Critical Systems</vt:lpstr>
      <vt:lpstr>Failure and Damage</vt:lpstr>
      <vt:lpstr>Damage</vt:lpstr>
      <vt:lpstr>Damage Confinement and Assessment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Afiq Ziqri</dc:creator>
  <cp:lastModifiedBy>uthm2018</cp:lastModifiedBy>
  <cp:revision>252</cp:revision>
  <dcterms:created xsi:type="dcterms:W3CDTF">2019-02-20T06:39:45Z</dcterms:created>
  <dcterms:modified xsi:type="dcterms:W3CDTF">2022-06-05T05:54:24Z</dcterms:modified>
</cp:coreProperties>
</file>