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E55518-FD5D-43F4-AD34-6814C80470E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5E2EDB-88D2-4D94-A068-AC4EC7E37C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400" dirty="0" err="1">
              <a:latin typeface="Georgia" panose="02040502050405020303" pitchFamily="18" charset="0"/>
            </a:rPr>
            <a:t>October</a:t>
          </a:r>
          <a:r>
            <a:rPr lang="fr-FR" sz="1400" dirty="0">
              <a:latin typeface="Georgia" panose="02040502050405020303" pitchFamily="18" charset="0"/>
            </a:rPr>
            <a:t> 2, 1996, Boeing 757, 70 people on </a:t>
          </a:r>
          <a:r>
            <a:rPr lang="fr-FR" sz="1400" dirty="0" err="1">
              <a:latin typeface="Georgia" panose="02040502050405020303" pitchFamily="18" charset="0"/>
            </a:rPr>
            <a:t>board</a:t>
          </a:r>
          <a:endParaRPr lang="en-US" sz="1400" dirty="0">
            <a:latin typeface="Georgia" panose="02040502050405020303" pitchFamily="18" charset="0"/>
          </a:endParaRPr>
        </a:p>
      </dgm:t>
    </dgm:pt>
    <dgm:pt modelId="{3298C80D-E608-405A-A147-7DD1CE9E495F}" type="parTrans" cxnId="{6A1DE7EB-690F-4E17-8A97-E34D2DB50811}">
      <dgm:prSet/>
      <dgm:spPr/>
      <dgm:t>
        <a:bodyPr/>
        <a:lstStyle/>
        <a:p>
          <a:endParaRPr lang="en-US"/>
        </a:p>
      </dgm:t>
    </dgm:pt>
    <dgm:pt modelId="{FD4278EB-15B7-424C-81C3-636051EDD060}" type="sibTrans" cxnId="{6A1DE7EB-690F-4E17-8A97-E34D2DB50811}">
      <dgm:prSet/>
      <dgm:spPr/>
      <dgm:t>
        <a:bodyPr/>
        <a:lstStyle/>
        <a:p>
          <a:endParaRPr lang="en-US"/>
        </a:p>
      </dgm:t>
    </dgm:pt>
    <dgm:pt modelId="{10401087-459F-48E9-80E8-D0C4215067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>
              <a:latin typeface="Georgia" panose="02040502050405020303" pitchFamily="18" charset="0"/>
            </a:rPr>
            <a:t>Flying over water, at night, with no visual references, the pilots were unaware of their true altitude</a:t>
          </a:r>
          <a:endParaRPr lang="en-US" sz="1400" dirty="0">
            <a:latin typeface="Georgia" panose="02040502050405020303" pitchFamily="18" charset="0"/>
          </a:endParaRPr>
        </a:p>
      </dgm:t>
    </dgm:pt>
    <dgm:pt modelId="{1FF80BEC-CD2C-4984-B6C8-79199CFFD251}" type="parTrans" cxnId="{E7DF21AC-833F-45D1-A38F-75528F2D855C}">
      <dgm:prSet/>
      <dgm:spPr/>
      <dgm:t>
        <a:bodyPr/>
        <a:lstStyle/>
        <a:p>
          <a:endParaRPr lang="en-US"/>
        </a:p>
      </dgm:t>
    </dgm:pt>
    <dgm:pt modelId="{4D7E7440-53FE-44D8-96B0-A19F0742A580}" type="sibTrans" cxnId="{E7DF21AC-833F-45D1-A38F-75528F2D855C}">
      <dgm:prSet/>
      <dgm:spPr/>
      <dgm:t>
        <a:bodyPr/>
        <a:lstStyle/>
        <a:p>
          <a:endParaRPr lang="en-US"/>
        </a:p>
      </dgm:t>
    </dgm:pt>
    <dgm:pt modelId="{5A7F5BBB-E4FB-43FA-BDD4-7B9DFF5736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Georgia" panose="02040502050405020303" pitchFamily="18" charset="0"/>
            </a:rPr>
            <a:t>Air data computers</a:t>
          </a:r>
          <a:r>
            <a:rPr lang="en-US" sz="1400" b="0" i="0" dirty="0">
              <a:latin typeface="Georgia" panose="02040502050405020303" pitchFamily="18" charset="0"/>
            </a:rPr>
            <a:t> were unable to show correct airspeed and altitude on cockpit displays because a maintenance worker had failed to remove tape covering the pitot-static systems ports on the aircraft exterior</a:t>
          </a:r>
          <a:endParaRPr lang="en-US" sz="1400" dirty="0">
            <a:latin typeface="Georgia" panose="02040502050405020303" pitchFamily="18" charset="0"/>
          </a:endParaRPr>
        </a:p>
      </dgm:t>
    </dgm:pt>
    <dgm:pt modelId="{9805D9FA-0685-48B6-844C-DA8C76DB6826}" type="parTrans" cxnId="{9720A588-FF2E-4893-A1C8-86014E607E74}">
      <dgm:prSet/>
      <dgm:spPr/>
      <dgm:t>
        <a:bodyPr/>
        <a:lstStyle/>
        <a:p>
          <a:endParaRPr lang="en-US"/>
        </a:p>
      </dgm:t>
    </dgm:pt>
    <dgm:pt modelId="{31009709-1032-4A39-8564-500F825839F7}" type="sibTrans" cxnId="{9720A588-FF2E-4893-A1C8-86014E607E74}">
      <dgm:prSet/>
      <dgm:spPr/>
      <dgm:t>
        <a:bodyPr/>
        <a:lstStyle/>
        <a:p>
          <a:endParaRPr lang="en-US"/>
        </a:p>
      </dgm:t>
    </dgm:pt>
    <dgm:pt modelId="{C9217C1D-41C6-427B-947B-0D4CAC2F31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Georgia" panose="02040502050405020303" pitchFamily="18" charset="0"/>
            </a:rPr>
            <a:t>Pilots focused on trying to know their altitude and speed and forgot that altitude given by radar was wrong</a:t>
          </a:r>
        </a:p>
      </dgm:t>
    </dgm:pt>
    <dgm:pt modelId="{8D89176F-E2B4-4899-BA2A-9178D565E4B4}" type="parTrans" cxnId="{A1E0D25A-91C2-4318-BF8D-656BAF4FB4CB}">
      <dgm:prSet/>
      <dgm:spPr/>
      <dgm:t>
        <a:bodyPr/>
        <a:lstStyle/>
        <a:p>
          <a:endParaRPr lang="en-US"/>
        </a:p>
      </dgm:t>
    </dgm:pt>
    <dgm:pt modelId="{AC46B418-21DF-4813-8DC0-2FE459961CBA}" type="sibTrans" cxnId="{A1E0D25A-91C2-4318-BF8D-656BAF4FB4CB}">
      <dgm:prSet/>
      <dgm:spPr/>
      <dgm:t>
        <a:bodyPr/>
        <a:lstStyle/>
        <a:p>
          <a:endParaRPr lang="en-US"/>
        </a:p>
      </dgm:t>
    </dgm:pt>
    <dgm:pt modelId="{04775800-A5F6-41D5-82FB-81AE8E826B8E}" type="pres">
      <dgm:prSet presAssocID="{F8E55518-FD5D-43F4-AD34-6814C80470EF}" presName="root" presStyleCnt="0">
        <dgm:presLayoutVars>
          <dgm:dir/>
          <dgm:resizeHandles val="exact"/>
        </dgm:presLayoutVars>
      </dgm:prSet>
      <dgm:spPr/>
    </dgm:pt>
    <dgm:pt modelId="{02400F18-67D6-4A61-80DB-794D7FDE0A53}" type="pres">
      <dgm:prSet presAssocID="{955E2EDB-88D2-4D94-A068-AC4EC7E37C0C}" presName="compNode" presStyleCnt="0"/>
      <dgm:spPr/>
    </dgm:pt>
    <dgm:pt modelId="{7A428290-4F56-4CD6-B908-1FDF68CE7DB0}" type="pres">
      <dgm:prSet presAssocID="{955E2EDB-88D2-4D94-A068-AC4EC7E37C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ion"/>
        </a:ext>
      </dgm:extLst>
    </dgm:pt>
    <dgm:pt modelId="{896A0CFB-EF74-493E-913F-F5DD0C7BC574}" type="pres">
      <dgm:prSet presAssocID="{955E2EDB-88D2-4D94-A068-AC4EC7E37C0C}" presName="spaceRect" presStyleCnt="0"/>
      <dgm:spPr/>
    </dgm:pt>
    <dgm:pt modelId="{2B8D3E4E-0D78-411F-BBEF-62261CB16B6E}" type="pres">
      <dgm:prSet presAssocID="{955E2EDB-88D2-4D94-A068-AC4EC7E37C0C}" presName="textRect" presStyleLbl="revTx" presStyleIdx="0" presStyleCnt="4" custScaleX="120049">
        <dgm:presLayoutVars>
          <dgm:chMax val="1"/>
          <dgm:chPref val="1"/>
        </dgm:presLayoutVars>
      </dgm:prSet>
      <dgm:spPr/>
    </dgm:pt>
    <dgm:pt modelId="{79525668-83E0-4380-9E46-3B57FD2E3772}" type="pres">
      <dgm:prSet presAssocID="{FD4278EB-15B7-424C-81C3-636051EDD060}" presName="sibTrans" presStyleCnt="0"/>
      <dgm:spPr/>
    </dgm:pt>
    <dgm:pt modelId="{5CCD50DB-CB9A-4927-B782-F7FB171FB8FB}" type="pres">
      <dgm:prSet presAssocID="{10401087-459F-48E9-80E8-D0C421506718}" presName="compNode" presStyleCnt="0"/>
      <dgm:spPr/>
    </dgm:pt>
    <dgm:pt modelId="{551EF04D-16CD-4C39-932C-F43400F880EA}" type="pres">
      <dgm:prSet presAssocID="{10401087-459F-48E9-80E8-D0C4215067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int d’interrogation avec un remplissage uni"/>
        </a:ext>
      </dgm:extLst>
    </dgm:pt>
    <dgm:pt modelId="{F44CE8C4-D4B6-4EF8-B9DA-CDEE50D225E8}" type="pres">
      <dgm:prSet presAssocID="{10401087-459F-48E9-80E8-D0C421506718}" presName="spaceRect" presStyleCnt="0"/>
      <dgm:spPr/>
    </dgm:pt>
    <dgm:pt modelId="{0EE0513E-460C-45DB-B882-6FEC96CCD672}" type="pres">
      <dgm:prSet presAssocID="{10401087-459F-48E9-80E8-D0C421506718}" presName="textRect" presStyleLbl="revTx" presStyleIdx="1" presStyleCnt="4" custScaleX="118897">
        <dgm:presLayoutVars>
          <dgm:chMax val="1"/>
          <dgm:chPref val="1"/>
        </dgm:presLayoutVars>
      </dgm:prSet>
      <dgm:spPr/>
    </dgm:pt>
    <dgm:pt modelId="{9776BF1A-0165-4268-A656-F72F312AA03A}" type="pres">
      <dgm:prSet presAssocID="{4D7E7440-53FE-44D8-96B0-A19F0742A580}" presName="sibTrans" presStyleCnt="0"/>
      <dgm:spPr/>
    </dgm:pt>
    <dgm:pt modelId="{6E8E3D76-D457-46D4-8E26-DD8A291E5EA4}" type="pres">
      <dgm:prSet presAssocID="{5A7F5BBB-E4FB-43FA-BDD4-7B9DFF57364B}" presName="compNode" presStyleCnt="0"/>
      <dgm:spPr/>
    </dgm:pt>
    <dgm:pt modelId="{4CA82275-7BC4-45B5-9944-8151CA0B4537}" type="pres">
      <dgm:prSet presAssocID="{5A7F5BBB-E4FB-43FA-BDD4-7B9DFF57364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é avec un remplissage uni"/>
        </a:ext>
      </dgm:extLst>
    </dgm:pt>
    <dgm:pt modelId="{D0AAC2EE-B91F-4F13-A464-5F154326F250}" type="pres">
      <dgm:prSet presAssocID="{5A7F5BBB-E4FB-43FA-BDD4-7B9DFF57364B}" presName="spaceRect" presStyleCnt="0"/>
      <dgm:spPr/>
    </dgm:pt>
    <dgm:pt modelId="{BA17A86A-9985-4EFA-8B2E-072CCF264ABC}" type="pres">
      <dgm:prSet presAssocID="{5A7F5BBB-E4FB-43FA-BDD4-7B9DFF57364B}" presName="textRect" presStyleLbl="revTx" presStyleIdx="2" presStyleCnt="4" custScaleX="112797">
        <dgm:presLayoutVars>
          <dgm:chMax val="1"/>
          <dgm:chPref val="1"/>
        </dgm:presLayoutVars>
      </dgm:prSet>
      <dgm:spPr/>
    </dgm:pt>
    <dgm:pt modelId="{2617DAF5-EDAE-4770-89E4-D12C8248A249}" type="pres">
      <dgm:prSet presAssocID="{31009709-1032-4A39-8564-500F825839F7}" presName="sibTrans" presStyleCnt="0"/>
      <dgm:spPr/>
    </dgm:pt>
    <dgm:pt modelId="{CCDB4C4F-72EC-4CB2-8C3F-4194C9C1B954}" type="pres">
      <dgm:prSet presAssocID="{C9217C1D-41C6-427B-947B-0D4CAC2F319D}" presName="compNode" presStyleCnt="0"/>
      <dgm:spPr/>
    </dgm:pt>
    <dgm:pt modelId="{35318FCE-ACA5-4D71-836C-501E1B12BDB8}" type="pres">
      <dgm:prSet presAssocID="{C9217C1D-41C6-427B-947B-0D4CAC2F31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lote"/>
        </a:ext>
      </dgm:extLst>
    </dgm:pt>
    <dgm:pt modelId="{3F6107D5-C35F-40F0-BD7B-86EA796E5541}" type="pres">
      <dgm:prSet presAssocID="{C9217C1D-41C6-427B-947B-0D4CAC2F319D}" presName="spaceRect" presStyleCnt="0"/>
      <dgm:spPr/>
    </dgm:pt>
    <dgm:pt modelId="{377A119B-8B96-4887-8035-56D7087C47CD}" type="pres">
      <dgm:prSet presAssocID="{C9217C1D-41C6-427B-947B-0D4CAC2F319D}" presName="textRect" presStyleLbl="revTx" presStyleIdx="3" presStyleCnt="4" custScaleX="138760">
        <dgm:presLayoutVars>
          <dgm:chMax val="1"/>
          <dgm:chPref val="1"/>
        </dgm:presLayoutVars>
      </dgm:prSet>
      <dgm:spPr/>
    </dgm:pt>
  </dgm:ptLst>
  <dgm:cxnLst>
    <dgm:cxn modelId="{03410009-0E14-4073-9C55-39596D1446F8}" type="presOf" srcId="{10401087-459F-48E9-80E8-D0C421506718}" destId="{0EE0513E-460C-45DB-B882-6FEC96CCD672}" srcOrd="0" destOrd="0" presId="urn:microsoft.com/office/officeart/2018/2/layout/IconLabelList"/>
    <dgm:cxn modelId="{A1E0D25A-91C2-4318-BF8D-656BAF4FB4CB}" srcId="{F8E55518-FD5D-43F4-AD34-6814C80470EF}" destId="{C9217C1D-41C6-427B-947B-0D4CAC2F319D}" srcOrd="3" destOrd="0" parTransId="{8D89176F-E2B4-4899-BA2A-9178D565E4B4}" sibTransId="{AC46B418-21DF-4813-8DC0-2FE459961CBA}"/>
    <dgm:cxn modelId="{EF605581-5149-4B1F-9DF7-51F2C5523CF5}" type="presOf" srcId="{5A7F5BBB-E4FB-43FA-BDD4-7B9DFF57364B}" destId="{BA17A86A-9985-4EFA-8B2E-072CCF264ABC}" srcOrd="0" destOrd="0" presId="urn:microsoft.com/office/officeart/2018/2/layout/IconLabelList"/>
    <dgm:cxn modelId="{9720A588-FF2E-4893-A1C8-86014E607E74}" srcId="{F8E55518-FD5D-43F4-AD34-6814C80470EF}" destId="{5A7F5BBB-E4FB-43FA-BDD4-7B9DFF57364B}" srcOrd="2" destOrd="0" parTransId="{9805D9FA-0685-48B6-844C-DA8C76DB6826}" sibTransId="{31009709-1032-4A39-8564-500F825839F7}"/>
    <dgm:cxn modelId="{E7DF21AC-833F-45D1-A38F-75528F2D855C}" srcId="{F8E55518-FD5D-43F4-AD34-6814C80470EF}" destId="{10401087-459F-48E9-80E8-D0C421506718}" srcOrd="1" destOrd="0" parTransId="{1FF80BEC-CD2C-4984-B6C8-79199CFFD251}" sibTransId="{4D7E7440-53FE-44D8-96B0-A19F0742A580}"/>
    <dgm:cxn modelId="{1044C5C6-8E07-4FB1-983D-B8FB08204330}" type="presOf" srcId="{C9217C1D-41C6-427B-947B-0D4CAC2F319D}" destId="{377A119B-8B96-4887-8035-56D7087C47CD}" srcOrd="0" destOrd="0" presId="urn:microsoft.com/office/officeart/2018/2/layout/IconLabelList"/>
    <dgm:cxn modelId="{199E72D8-53BC-4300-AA9D-B0338614DB64}" type="presOf" srcId="{F8E55518-FD5D-43F4-AD34-6814C80470EF}" destId="{04775800-A5F6-41D5-82FB-81AE8E826B8E}" srcOrd="0" destOrd="0" presId="urn:microsoft.com/office/officeart/2018/2/layout/IconLabelList"/>
    <dgm:cxn modelId="{CE7F6BE5-07E6-4909-B461-76775AFA9C57}" type="presOf" srcId="{955E2EDB-88D2-4D94-A068-AC4EC7E37C0C}" destId="{2B8D3E4E-0D78-411F-BBEF-62261CB16B6E}" srcOrd="0" destOrd="0" presId="urn:microsoft.com/office/officeart/2018/2/layout/IconLabelList"/>
    <dgm:cxn modelId="{6A1DE7EB-690F-4E17-8A97-E34D2DB50811}" srcId="{F8E55518-FD5D-43F4-AD34-6814C80470EF}" destId="{955E2EDB-88D2-4D94-A068-AC4EC7E37C0C}" srcOrd="0" destOrd="0" parTransId="{3298C80D-E608-405A-A147-7DD1CE9E495F}" sibTransId="{FD4278EB-15B7-424C-81C3-636051EDD060}"/>
    <dgm:cxn modelId="{41035607-BAA5-4ABC-8AA6-9A33BFF74EF5}" type="presParOf" srcId="{04775800-A5F6-41D5-82FB-81AE8E826B8E}" destId="{02400F18-67D6-4A61-80DB-794D7FDE0A53}" srcOrd="0" destOrd="0" presId="urn:microsoft.com/office/officeart/2018/2/layout/IconLabelList"/>
    <dgm:cxn modelId="{061E522F-6D8B-4534-AD85-1109AAB8C584}" type="presParOf" srcId="{02400F18-67D6-4A61-80DB-794D7FDE0A53}" destId="{7A428290-4F56-4CD6-B908-1FDF68CE7DB0}" srcOrd="0" destOrd="0" presId="urn:microsoft.com/office/officeart/2018/2/layout/IconLabelList"/>
    <dgm:cxn modelId="{D267ED5D-FD41-41C2-9C37-AA275D3EB60E}" type="presParOf" srcId="{02400F18-67D6-4A61-80DB-794D7FDE0A53}" destId="{896A0CFB-EF74-493E-913F-F5DD0C7BC574}" srcOrd="1" destOrd="0" presId="urn:microsoft.com/office/officeart/2018/2/layout/IconLabelList"/>
    <dgm:cxn modelId="{913034A8-3C85-4A2F-9D08-EF1874BF0F2F}" type="presParOf" srcId="{02400F18-67D6-4A61-80DB-794D7FDE0A53}" destId="{2B8D3E4E-0D78-411F-BBEF-62261CB16B6E}" srcOrd="2" destOrd="0" presId="urn:microsoft.com/office/officeart/2018/2/layout/IconLabelList"/>
    <dgm:cxn modelId="{B1F58196-DB66-4EAB-A34E-CFDD12DB78C9}" type="presParOf" srcId="{04775800-A5F6-41D5-82FB-81AE8E826B8E}" destId="{79525668-83E0-4380-9E46-3B57FD2E3772}" srcOrd="1" destOrd="0" presId="urn:microsoft.com/office/officeart/2018/2/layout/IconLabelList"/>
    <dgm:cxn modelId="{329E6D38-9A2A-4881-A892-6BF72522768C}" type="presParOf" srcId="{04775800-A5F6-41D5-82FB-81AE8E826B8E}" destId="{5CCD50DB-CB9A-4927-B782-F7FB171FB8FB}" srcOrd="2" destOrd="0" presId="urn:microsoft.com/office/officeart/2018/2/layout/IconLabelList"/>
    <dgm:cxn modelId="{9004D26C-6317-4941-82D1-09B1FB5186C7}" type="presParOf" srcId="{5CCD50DB-CB9A-4927-B782-F7FB171FB8FB}" destId="{551EF04D-16CD-4C39-932C-F43400F880EA}" srcOrd="0" destOrd="0" presId="urn:microsoft.com/office/officeart/2018/2/layout/IconLabelList"/>
    <dgm:cxn modelId="{F30A0E44-723D-46F2-A3FA-D711FBDACB5F}" type="presParOf" srcId="{5CCD50DB-CB9A-4927-B782-F7FB171FB8FB}" destId="{F44CE8C4-D4B6-4EF8-B9DA-CDEE50D225E8}" srcOrd="1" destOrd="0" presId="urn:microsoft.com/office/officeart/2018/2/layout/IconLabelList"/>
    <dgm:cxn modelId="{F3C191CF-1B5F-45A9-B566-AD3515F61B53}" type="presParOf" srcId="{5CCD50DB-CB9A-4927-B782-F7FB171FB8FB}" destId="{0EE0513E-460C-45DB-B882-6FEC96CCD672}" srcOrd="2" destOrd="0" presId="urn:microsoft.com/office/officeart/2018/2/layout/IconLabelList"/>
    <dgm:cxn modelId="{90EE0753-8B67-4FFF-8768-8F1303E7904E}" type="presParOf" srcId="{04775800-A5F6-41D5-82FB-81AE8E826B8E}" destId="{9776BF1A-0165-4268-A656-F72F312AA03A}" srcOrd="3" destOrd="0" presId="urn:microsoft.com/office/officeart/2018/2/layout/IconLabelList"/>
    <dgm:cxn modelId="{5F6D9811-CE3D-43FD-B3ED-C0D33C952374}" type="presParOf" srcId="{04775800-A5F6-41D5-82FB-81AE8E826B8E}" destId="{6E8E3D76-D457-46D4-8E26-DD8A291E5EA4}" srcOrd="4" destOrd="0" presId="urn:microsoft.com/office/officeart/2018/2/layout/IconLabelList"/>
    <dgm:cxn modelId="{9F62ECF9-9827-45B8-9189-0DD12B1F23F2}" type="presParOf" srcId="{6E8E3D76-D457-46D4-8E26-DD8A291E5EA4}" destId="{4CA82275-7BC4-45B5-9944-8151CA0B4537}" srcOrd="0" destOrd="0" presId="urn:microsoft.com/office/officeart/2018/2/layout/IconLabelList"/>
    <dgm:cxn modelId="{31105570-F8FD-42B3-AADA-11AEF080477E}" type="presParOf" srcId="{6E8E3D76-D457-46D4-8E26-DD8A291E5EA4}" destId="{D0AAC2EE-B91F-4F13-A464-5F154326F250}" srcOrd="1" destOrd="0" presId="urn:microsoft.com/office/officeart/2018/2/layout/IconLabelList"/>
    <dgm:cxn modelId="{A31C43A3-6E96-4169-BE2B-F176E33712F0}" type="presParOf" srcId="{6E8E3D76-D457-46D4-8E26-DD8A291E5EA4}" destId="{BA17A86A-9985-4EFA-8B2E-072CCF264ABC}" srcOrd="2" destOrd="0" presId="urn:microsoft.com/office/officeart/2018/2/layout/IconLabelList"/>
    <dgm:cxn modelId="{AE0251B8-2BF0-43A8-A29C-71A07E4039C0}" type="presParOf" srcId="{04775800-A5F6-41D5-82FB-81AE8E826B8E}" destId="{2617DAF5-EDAE-4770-89E4-D12C8248A249}" srcOrd="5" destOrd="0" presId="urn:microsoft.com/office/officeart/2018/2/layout/IconLabelList"/>
    <dgm:cxn modelId="{8133C687-10EE-45F5-888C-B21AB34C235D}" type="presParOf" srcId="{04775800-A5F6-41D5-82FB-81AE8E826B8E}" destId="{CCDB4C4F-72EC-4CB2-8C3F-4194C9C1B954}" srcOrd="6" destOrd="0" presId="urn:microsoft.com/office/officeart/2018/2/layout/IconLabelList"/>
    <dgm:cxn modelId="{F7E09ABD-3751-4BD0-A5A1-81DF460C3287}" type="presParOf" srcId="{CCDB4C4F-72EC-4CB2-8C3F-4194C9C1B954}" destId="{35318FCE-ACA5-4D71-836C-501E1B12BDB8}" srcOrd="0" destOrd="0" presId="urn:microsoft.com/office/officeart/2018/2/layout/IconLabelList"/>
    <dgm:cxn modelId="{CEE3F86A-0F96-4908-A665-4390A67CB3C7}" type="presParOf" srcId="{CCDB4C4F-72EC-4CB2-8C3F-4194C9C1B954}" destId="{3F6107D5-C35F-40F0-BD7B-86EA796E5541}" srcOrd="1" destOrd="0" presId="urn:microsoft.com/office/officeart/2018/2/layout/IconLabelList"/>
    <dgm:cxn modelId="{F17F4246-B799-46CC-85A6-6CAC9AA325F0}" type="presParOf" srcId="{CCDB4C4F-72EC-4CB2-8C3F-4194C9C1B954}" destId="{377A119B-8B96-4887-8035-56D7087C47C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28290-4F56-4CD6-B908-1FDF68CE7DB0}">
      <dsp:nvSpPr>
        <dsp:cNvPr id="0" name=""/>
        <dsp:cNvSpPr/>
      </dsp:nvSpPr>
      <dsp:spPr>
        <a:xfrm>
          <a:off x="1046214" y="118590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D3E4E-0D78-411F-BBEF-62261CB16B6E}">
      <dsp:nvSpPr>
        <dsp:cNvPr id="0" name=""/>
        <dsp:cNvSpPr/>
      </dsp:nvSpPr>
      <dsp:spPr>
        <a:xfrm>
          <a:off x="370773" y="2293141"/>
          <a:ext cx="2160882" cy="872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>
              <a:latin typeface="Georgia" panose="02040502050405020303" pitchFamily="18" charset="0"/>
            </a:rPr>
            <a:t>October</a:t>
          </a:r>
          <a:r>
            <a:rPr lang="fr-FR" sz="1400" kern="1200" dirty="0">
              <a:latin typeface="Georgia" panose="02040502050405020303" pitchFamily="18" charset="0"/>
            </a:rPr>
            <a:t> 2, 1996, Boeing 757, 70 people on </a:t>
          </a:r>
          <a:r>
            <a:rPr lang="fr-FR" sz="1400" kern="1200" dirty="0" err="1">
              <a:latin typeface="Georgia" panose="02040502050405020303" pitchFamily="18" charset="0"/>
            </a:rPr>
            <a:t>board</a:t>
          </a:r>
          <a:endParaRPr lang="en-US" sz="1400" kern="1200" dirty="0">
            <a:latin typeface="Georgia" panose="02040502050405020303" pitchFamily="18" charset="0"/>
          </a:endParaRPr>
        </a:p>
      </dsp:txBody>
      <dsp:txXfrm>
        <a:off x="370773" y="2293141"/>
        <a:ext cx="2160882" cy="872292"/>
      </dsp:txXfrm>
    </dsp:sp>
    <dsp:sp modelId="{551EF04D-16CD-4C39-932C-F43400F880EA}">
      <dsp:nvSpPr>
        <dsp:cNvPr id="0" name=""/>
        <dsp:cNvSpPr/>
      </dsp:nvSpPr>
      <dsp:spPr>
        <a:xfrm>
          <a:off x="3511728" y="118590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0513E-460C-45DB-B882-6FEC96CCD672}">
      <dsp:nvSpPr>
        <dsp:cNvPr id="0" name=""/>
        <dsp:cNvSpPr/>
      </dsp:nvSpPr>
      <dsp:spPr>
        <a:xfrm>
          <a:off x="2846655" y="2293141"/>
          <a:ext cx="2140146" cy="872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Georgia" panose="02040502050405020303" pitchFamily="18" charset="0"/>
            </a:rPr>
            <a:t>Flying over water, at night, with no visual references, the pilots were unaware of their true altitude</a:t>
          </a:r>
          <a:endParaRPr lang="en-US" sz="1400" kern="1200" dirty="0">
            <a:latin typeface="Georgia" panose="02040502050405020303" pitchFamily="18" charset="0"/>
          </a:endParaRPr>
        </a:p>
      </dsp:txBody>
      <dsp:txXfrm>
        <a:off x="2846655" y="2293141"/>
        <a:ext cx="2140146" cy="872292"/>
      </dsp:txXfrm>
    </dsp:sp>
    <dsp:sp modelId="{4CA82275-7BC4-45B5-9944-8151CA0B4537}">
      <dsp:nvSpPr>
        <dsp:cNvPr id="0" name=""/>
        <dsp:cNvSpPr/>
      </dsp:nvSpPr>
      <dsp:spPr>
        <a:xfrm>
          <a:off x="5911974" y="118590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7A86A-9985-4EFA-8B2E-072CCF264ABC}">
      <dsp:nvSpPr>
        <dsp:cNvPr id="0" name=""/>
        <dsp:cNvSpPr/>
      </dsp:nvSpPr>
      <dsp:spPr>
        <a:xfrm>
          <a:off x="5301801" y="2293141"/>
          <a:ext cx="2030346" cy="872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Georgia" panose="02040502050405020303" pitchFamily="18" charset="0"/>
            </a:rPr>
            <a:t>Air data computers</a:t>
          </a:r>
          <a:r>
            <a:rPr lang="en-US" sz="1400" b="0" i="0" kern="1200" dirty="0">
              <a:latin typeface="Georgia" panose="02040502050405020303" pitchFamily="18" charset="0"/>
            </a:rPr>
            <a:t> were unable to show correct airspeed and altitude on cockpit displays because a maintenance worker had failed to remove tape covering the pitot-static systems ports on the aircraft exterior</a:t>
          </a:r>
          <a:endParaRPr lang="en-US" sz="1400" kern="1200" dirty="0">
            <a:latin typeface="Georgia" panose="02040502050405020303" pitchFamily="18" charset="0"/>
          </a:endParaRPr>
        </a:p>
      </dsp:txBody>
      <dsp:txXfrm>
        <a:off x="5301801" y="2293141"/>
        <a:ext cx="2030346" cy="872292"/>
      </dsp:txXfrm>
    </dsp:sp>
    <dsp:sp modelId="{35318FCE-ACA5-4D71-836C-501E1B12BDB8}">
      <dsp:nvSpPr>
        <dsp:cNvPr id="0" name=""/>
        <dsp:cNvSpPr/>
      </dsp:nvSpPr>
      <dsp:spPr>
        <a:xfrm>
          <a:off x="8490987" y="118590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A119B-8B96-4887-8035-56D7087C47CD}">
      <dsp:nvSpPr>
        <dsp:cNvPr id="0" name=""/>
        <dsp:cNvSpPr/>
      </dsp:nvSpPr>
      <dsp:spPr>
        <a:xfrm>
          <a:off x="7647147" y="2293141"/>
          <a:ext cx="2497680" cy="872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Georgia" panose="02040502050405020303" pitchFamily="18" charset="0"/>
            </a:rPr>
            <a:t>Pilots focused on trying to know their altitude and speed and forgot that altitude given by radar was wrong</a:t>
          </a:r>
        </a:p>
      </dsp:txBody>
      <dsp:txXfrm>
        <a:off x="7647147" y="2293141"/>
        <a:ext cx="2497680" cy="872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4E0B1-36AE-7A65-11B9-2DC6DCF6A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AF3B74-C347-4081-E5D8-E4C6E7945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15C8C-4BFE-179A-8186-98C2A186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87D507-F7D2-8B94-57E6-2D3E64DE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FBF470-4B52-82CB-D6D4-DC374450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35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3DEF4B-6C12-FB6D-5EB7-BF901CA9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5477FE-3282-6C5C-1564-DC9D0EC8E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457CC5-65D2-4C36-AF58-6152361C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B85F5D-0A08-3E5B-4864-A7847830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514D95-33FB-3BDD-434D-B87B5F8C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CF12BD-B2D3-195C-12D7-F7B21B5AE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5CF572-565B-5B0C-D116-BA7607843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445701-6247-2B8E-46C7-F403C08C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26D32F-1F0A-0E17-4F2E-A711081D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65AC2F-74C6-DC9A-423C-7B33CFA3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28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D2A07-798C-8F25-84A2-C14404AC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04A694-0791-186D-69CE-A719D00F7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517FEA-90F2-2CB8-27DC-4BADB8B9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9F04B9-20AB-0DC7-DA62-2A0FABCA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91493D-629E-679E-D309-B0D0D4FC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7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5D94F-3198-2F04-1AB2-08CD411E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821960-A676-BD35-4DE2-8959353FD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06AE9F-29D6-AAC7-E5A9-AE3EEF5C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D0738-C22D-FDA1-0600-9211C3AB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5EDDA2-05BA-6499-D2AA-6471C3FE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1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4AE066-51EA-A8DE-20B3-BCE0BBBB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EBE517-621D-E57F-DC74-C15B42957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2C7E10-69B5-A355-221F-87DB9EA28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541CAD-8073-1703-9850-8FF8AAFF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77EB57-15B9-A4E4-F92F-3615FC49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F460E4-B0DF-B2DF-309E-6F7C4BDB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95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3BF0B-841F-9FE4-8F36-039E83FE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7D679B-FB60-9A69-ED8A-27141C0EF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237DA8-EB40-815E-3D21-C9B8AB08B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ECE26C6-4C12-D9F6-306D-6562D9505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2F0EB7-C66B-3965-CF14-540E56CBF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86ED27-3E6F-89DB-9935-62EC5F01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4459195-991E-8F08-BE4B-4246E827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888B4E-924A-3D12-599B-2256C5CD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13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3C4DC-C40D-8602-06D0-131F2C9C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DFE86FD-8918-64CA-0319-04D43F6E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E57D41-5B04-7AEF-6C15-8FF0282B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DA5850-2495-F4D8-5D2A-D08EAD53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0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4521713-36D0-CD1D-C15C-FD2AA268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5093AC-291D-FC53-E2FE-8B5267AA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20F320-983C-A035-A74C-658AE13C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71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BA5DA3-547D-26D6-CAAC-FBCB69BF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7F4C81-9312-9846-546E-642824DC9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56BEB3-534F-EE48-5650-F34D8D732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B5572D-707B-71A9-A127-8CDE9BAA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C4019E-68B0-34D5-0163-62A57ACA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110CAA-30C9-7CA5-1972-A6C07FBB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DAA86E-B8BB-9AF0-6EA5-6D54F593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C48344-B689-1C27-AFE1-DE0FDD0EC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1E5BF1-94CB-5129-0D08-B77D31C8D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6514AC-3E2A-D1D3-F09D-A2126A5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DA5CD3-26EC-93EC-88A6-F39CEF50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738DA6-0B0A-1BBF-B2AD-DF528E7E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1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68586A3-45DE-6F77-FF17-E34EDD2E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51E3E8-D135-904C-32EF-06F5BAF09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CF7A64-1392-D975-85B6-CB3E60D60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F5CFDE-2CD3-41E9-8BBD-0849ECC5DB87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BD6189-0638-A97F-45A7-506EB09F2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433D3F-CC67-0667-8A82-50E52010B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61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6ADA26-9AB5-6273-B530-1A1ADFBF7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fr-FR" sz="4000" dirty="0">
                <a:latin typeface="Georgia" panose="02040502050405020303" pitchFamily="18" charset="0"/>
              </a:rPr>
              <a:t>Tunnel vision</a:t>
            </a:r>
            <a:br>
              <a:rPr lang="fr-FR" sz="4000" dirty="0">
                <a:latin typeface="Georgia" panose="02040502050405020303" pitchFamily="18" charset="0"/>
              </a:rPr>
            </a:br>
            <a:r>
              <a:rPr lang="fr-FR" sz="4000" dirty="0" err="1">
                <a:latin typeface="Georgia" panose="02040502050405020303" pitchFamily="18" charset="0"/>
              </a:rPr>
              <a:t>Mind</a:t>
            </a:r>
            <a:r>
              <a:rPr lang="fr-FR" sz="4000" dirty="0">
                <a:latin typeface="Georgia" panose="02040502050405020303" pitchFamily="18" charset="0"/>
              </a:rPr>
              <a:t> Hacks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C8853E-1205-8DE0-674E-4E8483D95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fr-FR" sz="2000" dirty="0">
                <a:latin typeface="Georgia" panose="02040502050405020303" pitchFamily="18" charset="0"/>
              </a:rPr>
              <a:t>Florian TOPEZA</a:t>
            </a:r>
          </a:p>
          <a:p>
            <a:pPr algn="l"/>
            <a:r>
              <a:rPr lang="fr-FR" sz="2000" dirty="0">
                <a:latin typeface="Georgia" panose="02040502050405020303" pitchFamily="18" charset="0"/>
              </a:rPr>
              <a:t>Arthur Jolivet</a:t>
            </a:r>
          </a:p>
          <a:p>
            <a:pPr algn="l"/>
            <a:endParaRPr lang="fr-FR" sz="2000" dirty="0">
              <a:latin typeface="Georgia" panose="02040502050405020303" pitchFamily="18" charset="0"/>
            </a:endParaRPr>
          </a:p>
        </p:txBody>
      </p:sp>
      <p:pic>
        <p:nvPicPr>
          <p:cNvPr id="7" name="Graphic 6" descr="Cerveau">
            <a:extLst>
              <a:ext uri="{FF2B5EF4-FFF2-40B4-BE49-F238E27FC236}">
                <a16:creationId xmlns:a16="http://schemas.microsoft.com/office/drawing/2014/main" id="{2BBFD887-4B6E-E763-A311-9EDE5F9E8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133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61756-5A20-E986-15C1-87140B9C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eorgia" panose="02040502050405020303" pitchFamily="18" charset="0"/>
              </a:rPr>
              <a:t>AP603 crash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345FC49-94EE-7D03-7DE6-1C6269600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069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1AB437-AC6E-A22E-0CEC-6C06E5CE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fr-FR" sz="3700">
                <a:latin typeface="Georgia" panose="02040502050405020303" pitchFamily="18" charset="0"/>
              </a:rPr>
              <a:t>Tunnel vision can happen to anybody, in any situation…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19ED22-7721-3549-D3AB-0A7179503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fr-FR" sz="2000">
                <a:latin typeface="Georgia" panose="02040502050405020303" pitchFamily="18" charset="0"/>
              </a:rPr>
              <a:t>Chess</a:t>
            </a:r>
          </a:p>
          <a:p>
            <a:r>
              <a:rPr lang="fr-FR" sz="2000">
                <a:latin typeface="Georgia" panose="02040502050405020303" pitchFamily="18" charset="0"/>
              </a:rPr>
              <a:t>Exams</a:t>
            </a:r>
          </a:p>
          <a:p>
            <a:r>
              <a:rPr lang="fr-FR" sz="2000">
                <a:latin typeface="Georgia" panose="02040502050405020303" pitchFamily="18" charset="0"/>
              </a:rPr>
              <a:t>Driving</a:t>
            </a:r>
          </a:p>
          <a:p>
            <a:r>
              <a:rPr lang="fr-FR" sz="2000">
                <a:latin typeface="Georgia" panose="02040502050405020303" pitchFamily="18" charset="0"/>
              </a:rPr>
              <a:t>Surgery</a:t>
            </a:r>
          </a:p>
          <a:p>
            <a:r>
              <a:rPr lang="fr-FR" sz="2000">
                <a:latin typeface="Georgia" panose="02040502050405020303" pitchFamily="18" charset="0"/>
              </a:rPr>
              <a:t>Police investigations</a:t>
            </a:r>
          </a:p>
          <a:p>
            <a:r>
              <a:rPr lang="fr-FR" sz="2000">
                <a:latin typeface="Georgia" panose="02040502050405020303" pitchFamily="18" charset="0"/>
              </a:rPr>
              <a:t>Pilots</a:t>
            </a:r>
          </a:p>
          <a:p>
            <a:r>
              <a:rPr lang="fr-FR" sz="2000">
                <a:latin typeface="Georgia" panose="02040502050405020303" pitchFamily="18" charset="0"/>
              </a:rPr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B80F5-07DF-3FF4-AD27-2E63FCE249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09" r="38735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6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783352-E24E-6AE9-A3B4-62AB96C1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62001"/>
            <a:ext cx="4080362" cy="1708242"/>
          </a:xfrm>
        </p:spPr>
        <p:txBody>
          <a:bodyPr anchor="ctr">
            <a:normAutofit/>
          </a:bodyPr>
          <a:lstStyle/>
          <a:p>
            <a:r>
              <a:rPr lang="fr-FR" sz="4000">
                <a:latin typeface="Georgia" panose="02040502050405020303" pitchFamily="18" charset="0"/>
              </a:rPr>
              <a:t>What science says…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7C2FA7-E7D3-80F7-6D67-EB4B9705D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470244"/>
            <a:ext cx="4080361" cy="3769834"/>
          </a:xfrm>
        </p:spPr>
        <p:txBody>
          <a:bodyPr anchor="ctr">
            <a:normAutofit/>
          </a:bodyPr>
          <a:lstStyle/>
          <a:p>
            <a:r>
              <a:rPr lang="fr-FR" sz="2000">
                <a:latin typeface="Georgia" panose="02040502050405020303" pitchFamily="18" charset="0"/>
              </a:rPr>
              <a:t>Also known as loss of situational awareness</a:t>
            </a:r>
          </a:p>
          <a:p>
            <a:pPr marL="0" indent="0">
              <a:buNone/>
            </a:pPr>
            <a:endParaRPr lang="fr-FR" sz="2000">
              <a:latin typeface="Georgia" panose="02040502050405020303" pitchFamily="18" charset="0"/>
            </a:endParaRPr>
          </a:p>
          <a:p>
            <a:r>
              <a:rPr lang="fr-FR" sz="2000">
                <a:latin typeface="Georgia" panose="02040502050405020303" pitchFamily="18" charset="0"/>
              </a:rPr>
              <a:t>Endsley’s model with 3 levels</a:t>
            </a:r>
          </a:p>
          <a:p>
            <a:endParaRPr lang="fr-FR" sz="2000">
              <a:latin typeface="Georgia" panose="02040502050405020303" pitchFamily="18" charset="0"/>
            </a:endParaRPr>
          </a:p>
          <a:p>
            <a:endParaRPr lang="fr-FR" sz="2000">
              <a:latin typeface="Georgia" panose="02040502050405020303" pitchFamily="18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ndsley's model of SA. This is a synthesis of versions she has given in several sources, notably in 1995[32] and 2000.[33]">
            <a:extLst>
              <a:ext uri="{FF2B5EF4-FFF2-40B4-BE49-F238E27FC236}">
                <a16:creationId xmlns:a16="http://schemas.microsoft.com/office/drawing/2014/main" id="{B07F299B-E281-CB44-5579-39FB12452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728725"/>
            <a:ext cx="5334197" cy="3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77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F2B920-5A1C-914B-881D-F87A3173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fr-FR" sz="4000" dirty="0">
                <a:latin typeface="Georgia" panose="02040502050405020303" pitchFamily="18" charset="0"/>
              </a:rPr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887081-1B9C-7258-56F0-779C860AA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fr-FR" sz="2000" dirty="0" err="1">
                <a:latin typeface="Georgia" panose="02040502050405020303" pitchFamily="18" charset="0"/>
              </a:rPr>
              <a:t>Wikipedia</a:t>
            </a:r>
            <a:r>
              <a:rPr lang="fr-FR" sz="2000" dirty="0">
                <a:latin typeface="Georgia" panose="02040502050405020303" pitchFamily="18" charset="0"/>
              </a:rPr>
              <a:t>, </a:t>
            </a:r>
            <a:r>
              <a:rPr lang="fr-FR" sz="2000" b="0" i="0" dirty="0" err="1">
                <a:effectLst/>
                <a:latin typeface="Georgia" panose="02040502050405020303" pitchFamily="18" charset="0"/>
              </a:rPr>
              <a:t>Aeroperú</a:t>
            </a:r>
            <a:r>
              <a:rPr lang="fr-FR" sz="2000" b="0" i="0" dirty="0">
                <a:effectLst/>
                <a:latin typeface="Georgia" panose="02040502050405020303" pitchFamily="18" charset="0"/>
              </a:rPr>
              <a:t> Flight 603</a:t>
            </a:r>
            <a:endParaRPr lang="fr-FR" sz="2000" dirty="0">
              <a:latin typeface="Georgia" panose="02040502050405020303" pitchFamily="18" charset="0"/>
            </a:endParaRPr>
          </a:p>
          <a:p>
            <a:r>
              <a:rPr lang="fr-FR" sz="2000" dirty="0" err="1">
                <a:latin typeface="Georgia" panose="02040502050405020303" pitchFamily="18" charset="0"/>
              </a:rPr>
              <a:t>Wikipedia</a:t>
            </a:r>
            <a:r>
              <a:rPr lang="fr-FR" sz="2000" dirty="0">
                <a:latin typeface="Georgia" panose="02040502050405020303" pitchFamily="18" charset="0"/>
              </a:rPr>
              <a:t>, </a:t>
            </a:r>
            <a:r>
              <a:rPr lang="fr-FR" sz="2000" b="0" i="0" dirty="0">
                <a:effectLst/>
                <a:latin typeface="Georgia" panose="02040502050405020303" pitchFamily="18" charset="0"/>
              </a:rPr>
              <a:t>Situation </a:t>
            </a:r>
            <a:r>
              <a:rPr lang="fr-FR" sz="2000" b="0" i="0" dirty="0" err="1">
                <a:effectLst/>
                <a:latin typeface="Georgia" panose="02040502050405020303" pitchFamily="18" charset="0"/>
              </a:rPr>
              <a:t>awareness</a:t>
            </a:r>
            <a:endParaRPr lang="fr-FR" sz="2000" b="0" i="0" dirty="0">
              <a:effectLst/>
              <a:latin typeface="Georgia" panose="02040502050405020303" pitchFamily="18" charset="0"/>
            </a:endParaRPr>
          </a:p>
          <a:p>
            <a:r>
              <a:rPr lang="fr-FR" sz="2000" dirty="0" err="1">
                <a:latin typeface="Georgia" panose="02040502050405020303" pitchFamily="18" charset="0"/>
              </a:rPr>
              <a:t>Mayday</a:t>
            </a:r>
            <a:r>
              <a:rPr lang="fr-FR" sz="2000" dirty="0">
                <a:latin typeface="Georgia" panose="02040502050405020303" pitchFamily="18" charset="0"/>
              </a:rPr>
              <a:t>, </a:t>
            </a:r>
            <a:r>
              <a:rPr lang="fr-FR" sz="2000" dirty="0" err="1">
                <a:latin typeface="Georgia" panose="02040502050405020303" pitchFamily="18" charset="0"/>
              </a:rPr>
              <a:t>episode</a:t>
            </a:r>
            <a:r>
              <a:rPr lang="fr-FR" sz="2000">
                <a:latin typeface="Georgia" panose="02040502050405020303" pitchFamily="18" charset="0"/>
              </a:rPr>
              <a:t> </a:t>
            </a:r>
            <a:r>
              <a:rPr lang="fr-FR" sz="2000" b="0" i="0">
                <a:effectLst/>
                <a:latin typeface="Georgia" panose="02040502050405020303" pitchFamily="18" charset="0"/>
              </a:rPr>
              <a:t>Flying</a:t>
            </a:r>
            <a:r>
              <a:rPr lang="fr-FR" sz="2000" b="0" i="0" dirty="0">
                <a:effectLst/>
                <a:latin typeface="Georgia" panose="02040502050405020303" pitchFamily="18" charset="0"/>
              </a:rPr>
              <a:t> Blind</a:t>
            </a:r>
            <a:r>
              <a:rPr lang="fr-FR" sz="2000" dirty="0">
                <a:latin typeface="Georgia" panose="02040502050405020303" pitchFamily="18" charset="0"/>
              </a:rPr>
              <a:t> </a:t>
            </a:r>
          </a:p>
        </p:txBody>
      </p:sp>
      <p:pic>
        <p:nvPicPr>
          <p:cNvPr id="5" name="Picture 4" descr="Vue arrière d’un avion">
            <a:extLst>
              <a:ext uri="{FF2B5EF4-FFF2-40B4-BE49-F238E27FC236}">
                <a16:creationId xmlns:a16="http://schemas.microsoft.com/office/drawing/2014/main" id="{15E35C33-C375-8346-6E72-5A8430EC43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55" r="3000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31072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Georgia</vt:lpstr>
      <vt:lpstr>Thème Office</vt:lpstr>
      <vt:lpstr>Tunnel vision Mind Hacks</vt:lpstr>
      <vt:lpstr>AP603 crash</vt:lpstr>
      <vt:lpstr>Tunnel vision can happen to anybody, in any situation…</vt:lpstr>
      <vt:lpstr>What science says…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Topeza</dc:creator>
  <cp:lastModifiedBy>Florian Topeza</cp:lastModifiedBy>
  <cp:revision>30</cp:revision>
  <dcterms:created xsi:type="dcterms:W3CDTF">2024-11-24T17:40:13Z</dcterms:created>
  <dcterms:modified xsi:type="dcterms:W3CDTF">2024-11-29T07:10:37Z</dcterms:modified>
</cp:coreProperties>
</file>