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29" autoAdjust="0"/>
  </p:normalViewPr>
  <p:slideViewPr>
    <p:cSldViewPr snapToGrid="0">
      <p:cViewPr varScale="1">
        <p:scale>
          <a:sx n="82" d="100"/>
          <a:sy n="82" d="100"/>
        </p:scale>
        <p:origin x="300" y="7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262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FF53C9-60AA-4E53-87F4-26760FD2C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l-GR" dirty="0"/>
              <a:t>Στασινός Αλκιβιάδης  9214</a:t>
            </a:r>
            <a:endParaRPr lang="en-US" dirty="0"/>
          </a:p>
        </p:txBody>
      </p:sp>
      <p:sp>
        <p:nvSpPr>
          <p:cNvPr id="3" name="Date Placeholder 2">
            <a:extLst>
              <a:ext uri="{FF2B5EF4-FFF2-40B4-BE49-F238E27FC236}">
                <a16:creationId xmlns:a16="http://schemas.microsoft.com/office/drawing/2014/main" id="{AC65AA5C-634F-4A4F-8F9A-883A08075F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8459EA-4DFF-4E80-AEE7-5BA8D0CC27E6}" type="datetimeFigureOut">
              <a:rPr lang="en-US" smtClean="0"/>
              <a:t>3/17/2020</a:t>
            </a:fld>
            <a:endParaRPr lang="en-US"/>
          </a:p>
        </p:txBody>
      </p:sp>
      <p:sp>
        <p:nvSpPr>
          <p:cNvPr id="4" name="Footer Placeholder 3">
            <a:extLst>
              <a:ext uri="{FF2B5EF4-FFF2-40B4-BE49-F238E27FC236}">
                <a16:creationId xmlns:a16="http://schemas.microsoft.com/office/drawing/2014/main" id="{18DCC9A2-F308-4A74-B607-AFCDD0AB4B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4479E5-7548-4470-8A1C-3EEC635DB3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E47C3-9B9C-437B-9711-352D8FCDFA3C}" type="slidenum">
              <a:rPr lang="en-US" smtClean="0"/>
              <a:t>‹#›</a:t>
            </a:fld>
            <a:endParaRPr lang="en-US"/>
          </a:p>
        </p:txBody>
      </p:sp>
    </p:spTree>
    <p:extLst>
      <p:ext uri="{BB962C8B-B14F-4D97-AF65-F5344CB8AC3E}">
        <p14:creationId xmlns:p14="http://schemas.microsoft.com/office/powerpoint/2010/main" val="308490795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l-GR" dirty="0"/>
              <a:t>Στασινός Αλκιβιάδης  9214</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37727-F3F3-44B4-980B-C293060D2E1D}"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D67FA-E254-4CAB-AE4B-F137ED310EF0}" type="slidenum">
              <a:rPr lang="en-US" smtClean="0"/>
              <a:t>‹#›</a:t>
            </a:fld>
            <a:endParaRPr lang="en-US"/>
          </a:p>
        </p:txBody>
      </p:sp>
    </p:spTree>
    <p:extLst>
      <p:ext uri="{BB962C8B-B14F-4D97-AF65-F5344CB8AC3E}">
        <p14:creationId xmlns:p14="http://schemas.microsoft.com/office/powerpoint/2010/main" val="17041444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l-GR" dirty="0"/>
              <a:t>Στασινός Αλκιβιάδης  9214</a:t>
            </a:r>
            <a:endParaRPr lang="en-US" dirty="0"/>
          </a:p>
        </p:txBody>
      </p:sp>
      <p:sp>
        <p:nvSpPr>
          <p:cNvPr id="5" name="Slide Number Placeholder 4"/>
          <p:cNvSpPr>
            <a:spLocks noGrp="1"/>
          </p:cNvSpPr>
          <p:nvPr>
            <p:ph type="sldNum" sz="quarter" idx="5"/>
          </p:nvPr>
        </p:nvSpPr>
        <p:spPr/>
        <p:txBody>
          <a:bodyPr/>
          <a:lstStyle/>
          <a:p>
            <a:fld id="{2E1D67FA-E254-4CAB-AE4B-F137ED310EF0}" type="slidenum">
              <a:rPr lang="en-US" smtClean="0"/>
              <a:t>1</a:t>
            </a:fld>
            <a:endParaRPr lang="en-US"/>
          </a:p>
        </p:txBody>
      </p:sp>
    </p:spTree>
    <p:extLst>
      <p:ext uri="{BB962C8B-B14F-4D97-AF65-F5344CB8AC3E}">
        <p14:creationId xmlns:p14="http://schemas.microsoft.com/office/powerpoint/2010/main" val="143344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DGSDG</a:t>
            </a:r>
          </a:p>
        </p:txBody>
      </p:sp>
      <p:sp>
        <p:nvSpPr>
          <p:cNvPr id="4" name="Header Placeholder 3"/>
          <p:cNvSpPr>
            <a:spLocks noGrp="1"/>
          </p:cNvSpPr>
          <p:nvPr>
            <p:ph type="hdr" sz="quarter"/>
          </p:nvPr>
        </p:nvSpPr>
        <p:spPr/>
        <p:txBody>
          <a:bodyPr/>
          <a:lstStyle/>
          <a:p>
            <a:r>
              <a:rPr lang="el-GR"/>
              <a:t>Στασινός Αλκιβιάδης  9214</a:t>
            </a:r>
            <a:endParaRPr lang="en-US" dirty="0"/>
          </a:p>
        </p:txBody>
      </p:sp>
      <p:sp>
        <p:nvSpPr>
          <p:cNvPr id="5" name="Slide Number Placeholder 4"/>
          <p:cNvSpPr>
            <a:spLocks noGrp="1"/>
          </p:cNvSpPr>
          <p:nvPr>
            <p:ph type="sldNum" sz="quarter" idx="5"/>
          </p:nvPr>
        </p:nvSpPr>
        <p:spPr/>
        <p:txBody>
          <a:bodyPr/>
          <a:lstStyle/>
          <a:p>
            <a:fld id="{2E1D67FA-E254-4CAB-AE4B-F137ED310EF0}" type="slidenum">
              <a:rPr lang="en-US" smtClean="0"/>
              <a:t>11</a:t>
            </a:fld>
            <a:endParaRPr lang="en-US"/>
          </a:p>
        </p:txBody>
      </p:sp>
    </p:spTree>
    <p:extLst>
      <p:ext uri="{BB962C8B-B14F-4D97-AF65-F5344CB8AC3E}">
        <p14:creationId xmlns:p14="http://schemas.microsoft.com/office/powerpoint/2010/main" val="302106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l-GR"/>
              <a:t>Στασινός Αλκιβιάδης  9214</a:t>
            </a:r>
            <a:endParaRPr lang="en-US" dirty="0"/>
          </a:p>
        </p:txBody>
      </p:sp>
      <p:sp>
        <p:nvSpPr>
          <p:cNvPr id="5" name="Slide Number Placeholder 4"/>
          <p:cNvSpPr>
            <a:spLocks noGrp="1"/>
          </p:cNvSpPr>
          <p:nvPr>
            <p:ph type="sldNum" sz="quarter" idx="5"/>
          </p:nvPr>
        </p:nvSpPr>
        <p:spPr/>
        <p:txBody>
          <a:bodyPr/>
          <a:lstStyle/>
          <a:p>
            <a:fld id="{2E1D67FA-E254-4CAB-AE4B-F137ED310EF0}" type="slidenum">
              <a:rPr lang="en-US" smtClean="0"/>
              <a:t>12</a:t>
            </a:fld>
            <a:endParaRPr lang="en-US"/>
          </a:p>
        </p:txBody>
      </p:sp>
    </p:spTree>
    <p:extLst>
      <p:ext uri="{BB962C8B-B14F-4D97-AF65-F5344CB8AC3E}">
        <p14:creationId xmlns:p14="http://schemas.microsoft.com/office/powerpoint/2010/main" val="226926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200" b="0" i="0" u="none" strike="noStrike" kern="1200" cap="none" spc="0" normalizeH="0" baseline="0" noProof="0">
                <a:ln>
                  <a:noFill/>
                </a:ln>
                <a:solidFill>
                  <a:prstClr val="black"/>
                </a:solidFill>
                <a:effectLst/>
                <a:uLnTx/>
                <a:uFillTx/>
                <a:latin typeface="Calibri" panose="020F0502020204030204"/>
                <a:ea typeface="+mn-ea"/>
                <a:cs typeface="+mn-cs"/>
              </a:rPr>
              <a:t>Στασινός Αλκιβιάδης  9214</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1D67FA-E254-4CAB-AE4B-F137ED310E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82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200" b="0" i="0" u="none" strike="noStrike" kern="1200" cap="none" spc="0" normalizeH="0" baseline="0" noProof="0">
                <a:ln>
                  <a:noFill/>
                </a:ln>
                <a:solidFill>
                  <a:prstClr val="black"/>
                </a:solidFill>
                <a:effectLst/>
                <a:uLnTx/>
                <a:uFillTx/>
                <a:latin typeface="Calibri" panose="020F0502020204030204"/>
                <a:ea typeface="+mn-ea"/>
                <a:cs typeface="+mn-cs"/>
              </a:rPr>
              <a:t>Στασινός Αλκιβιάδης  9214</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1D67FA-E254-4CAB-AE4B-F137ED310E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684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200" b="0" i="0" u="none" strike="noStrike" kern="1200" cap="none" spc="0" normalizeH="0" baseline="0" noProof="0">
                <a:ln>
                  <a:noFill/>
                </a:ln>
                <a:solidFill>
                  <a:prstClr val="black"/>
                </a:solidFill>
                <a:effectLst/>
                <a:uLnTx/>
                <a:uFillTx/>
                <a:latin typeface="Calibri" panose="020F0502020204030204"/>
                <a:ea typeface="+mn-ea"/>
                <a:cs typeface="+mn-cs"/>
              </a:rPr>
              <a:t>Στασινός Αλκιβιάδης  9214</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1D67FA-E254-4CAB-AE4B-F137ED310E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88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1F49-A3DC-4790-B3BD-50899D807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4B7973-66DE-4292-86F9-8ECDD9079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AAEEC-CCAA-42B7-9BC1-C81AF54A2773}"/>
              </a:ext>
            </a:extLst>
          </p:cNvPr>
          <p:cNvSpPr>
            <a:spLocks noGrp="1"/>
          </p:cNvSpPr>
          <p:nvPr>
            <p:ph type="dt" sz="half" idx="10"/>
          </p:nvPr>
        </p:nvSpPr>
        <p:spPr/>
        <p:txBody>
          <a:bodyPr/>
          <a:lstStyle/>
          <a:p>
            <a:fld id="{94932431-27C4-49B1-8437-4CC0D80F5E96}" type="datetime1">
              <a:rPr lang="el-GR" smtClean="0"/>
              <a:t>17/3/2020</a:t>
            </a:fld>
            <a:endParaRPr lang="en-US"/>
          </a:p>
        </p:txBody>
      </p:sp>
      <p:sp>
        <p:nvSpPr>
          <p:cNvPr id="5" name="Footer Placeholder 4">
            <a:extLst>
              <a:ext uri="{FF2B5EF4-FFF2-40B4-BE49-F238E27FC236}">
                <a16:creationId xmlns:a16="http://schemas.microsoft.com/office/drawing/2014/main" id="{47FCEADF-1170-4C85-8053-0C82AF0E0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16A75-0C9F-4575-AF4A-B55E300EE59F}"/>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307051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B9D3-4C55-4DC8-AC0D-B456FA76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CC608-51A7-4A5E-810B-409E17C99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CA609-C2C0-4C69-BC6F-CC56660B4C3B}"/>
              </a:ext>
            </a:extLst>
          </p:cNvPr>
          <p:cNvSpPr>
            <a:spLocks noGrp="1"/>
          </p:cNvSpPr>
          <p:nvPr>
            <p:ph type="dt" sz="half" idx="10"/>
          </p:nvPr>
        </p:nvSpPr>
        <p:spPr/>
        <p:txBody>
          <a:bodyPr/>
          <a:lstStyle/>
          <a:p>
            <a:fld id="{E0EC0E98-ADFF-4D27-8E68-FF53946F41F2}" type="datetime1">
              <a:rPr lang="el-GR" smtClean="0"/>
              <a:t>17/3/2020</a:t>
            </a:fld>
            <a:endParaRPr lang="en-US"/>
          </a:p>
        </p:txBody>
      </p:sp>
      <p:sp>
        <p:nvSpPr>
          <p:cNvPr id="5" name="Footer Placeholder 4">
            <a:extLst>
              <a:ext uri="{FF2B5EF4-FFF2-40B4-BE49-F238E27FC236}">
                <a16:creationId xmlns:a16="http://schemas.microsoft.com/office/drawing/2014/main" id="{19327928-41D5-42F0-86C1-4ECDA8385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030AA-1A0B-497C-9182-74CD3F43BDB6}"/>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252434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80951-FF24-4B91-A993-BB7B314BA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138E5-C31D-4B06-8B69-FC5921A80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96638-FE45-4F40-9C45-2D56F1F508C4}"/>
              </a:ext>
            </a:extLst>
          </p:cNvPr>
          <p:cNvSpPr>
            <a:spLocks noGrp="1"/>
          </p:cNvSpPr>
          <p:nvPr>
            <p:ph type="dt" sz="half" idx="10"/>
          </p:nvPr>
        </p:nvSpPr>
        <p:spPr/>
        <p:txBody>
          <a:bodyPr/>
          <a:lstStyle/>
          <a:p>
            <a:fld id="{5B8C1668-5B3D-413D-94DB-5CE36E484CFD}" type="datetime1">
              <a:rPr lang="el-GR" smtClean="0"/>
              <a:t>17/3/2020</a:t>
            </a:fld>
            <a:endParaRPr lang="en-US"/>
          </a:p>
        </p:txBody>
      </p:sp>
      <p:sp>
        <p:nvSpPr>
          <p:cNvPr id="5" name="Footer Placeholder 4">
            <a:extLst>
              <a:ext uri="{FF2B5EF4-FFF2-40B4-BE49-F238E27FC236}">
                <a16:creationId xmlns:a16="http://schemas.microsoft.com/office/drawing/2014/main" id="{957B25E1-33C2-4D45-81CA-F0881BCBB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7598B-87F8-4C74-8BE1-12D20C582991}"/>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128811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6747-022E-47D8-8DC2-AD5C9CA57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DFEAD-8188-4941-81B7-7E82798E2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61633-622C-4E1E-8A75-BF2A403F7AF2}"/>
              </a:ext>
            </a:extLst>
          </p:cNvPr>
          <p:cNvSpPr>
            <a:spLocks noGrp="1"/>
          </p:cNvSpPr>
          <p:nvPr>
            <p:ph type="dt" sz="half" idx="10"/>
          </p:nvPr>
        </p:nvSpPr>
        <p:spPr/>
        <p:txBody>
          <a:bodyPr/>
          <a:lstStyle/>
          <a:p>
            <a:fld id="{4C07171F-4EA5-4F53-B929-BFF9102AF3B2}" type="datetime1">
              <a:rPr lang="el-GR" smtClean="0"/>
              <a:t>17/3/2020</a:t>
            </a:fld>
            <a:endParaRPr lang="en-US"/>
          </a:p>
        </p:txBody>
      </p:sp>
      <p:sp>
        <p:nvSpPr>
          <p:cNvPr id="5" name="Footer Placeholder 4">
            <a:extLst>
              <a:ext uri="{FF2B5EF4-FFF2-40B4-BE49-F238E27FC236}">
                <a16:creationId xmlns:a16="http://schemas.microsoft.com/office/drawing/2014/main" id="{B25BDB7B-70AA-4286-B7D4-BA0546FB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F6F14-2AC9-42C3-A1C0-BF0A78882411}"/>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93069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01F8-3199-408F-A995-F961A6821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EFB6E-478C-4803-B010-C37B54DE4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84EB8-F118-4461-A3B9-34BFD45A935D}"/>
              </a:ext>
            </a:extLst>
          </p:cNvPr>
          <p:cNvSpPr>
            <a:spLocks noGrp="1"/>
          </p:cNvSpPr>
          <p:nvPr>
            <p:ph type="dt" sz="half" idx="10"/>
          </p:nvPr>
        </p:nvSpPr>
        <p:spPr/>
        <p:txBody>
          <a:bodyPr/>
          <a:lstStyle/>
          <a:p>
            <a:fld id="{BB77197A-0ED8-4244-9877-5AC16F659C7A}" type="datetime1">
              <a:rPr lang="el-GR" smtClean="0"/>
              <a:t>17/3/2020</a:t>
            </a:fld>
            <a:endParaRPr lang="en-US"/>
          </a:p>
        </p:txBody>
      </p:sp>
      <p:sp>
        <p:nvSpPr>
          <p:cNvPr id="5" name="Footer Placeholder 4">
            <a:extLst>
              <a:ext uri="{FF2B5EF4-FFF2-40B4-BE49-F238E27FC236}">
                <a16:creationId xmlns:a16="http://schemas.microsoft.com/office/drawing/2014/main" id="{AD5ECD00-C0F6-430A-B8DD-9CA42284A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C2D4D-7761-470D-8624-3528FDB21E2E}"/>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276359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EC69-F82F-48E2-AD77-3EFE8C297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956A7-6B7C-490E-A03E-F1BA86A2C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623DF-1B04-4EEE-9EEF-8FDB86F36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27FDF-486B-4AD5-BDCA-92DF6C4EAD8F}"/>
              </a:ext>
            </a:extLst>
          </p:cNvPr>
          <p:cNvSpPr>
            <a:spLocks noGrp="1"/>
          </p:cNvSpPr>
          <p:nvPr>
            <p:ph type="dt" sz="half" idx="10"/>
          </p:nvPr>
        </p:nvSpPr>
        <p:spPr/>
        <p:txBody>
          <a:bodyPr/>
          <a:lstStyle/>
          <a:p>
            <a:fld id="{A58C4829-B011-4B79-8F9B-CA2455CDFBB7}" type="datetime1">
              <a:rPr lang="el-GR" smtClean="0"/>
              <a:t>17/3/2020</a:t>
            </a:fld>
            <a:endParaRPr lang="en-US"/>
          </a:p>
        </p:txBody>
      </p:sp>
      <p:sp>
        <p:nvSpPr>
          <p:cNvPr id="6" name="Footer Placeholder 5">
            <a:extLst>
              <a:ext uri="{FF2B5EF4-FFF2-40B4-BE49-F238E27FC236}">
                <a16:creationId xmlns:a16="http://schemas.microsoft.com/office/drawing/2014/main" id="{D974D67D-336E-4917-BE21-FF7A889FC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611DC6-D0E9-4DBF-A022-513061255C64}"/>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217380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C3D1-DEAD-4704-AF77-8F2CD0805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FA1E5-E2FC-4493-B26A-27F7192C1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AB0FF-0084-42F3-A440-4891C295C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DDAC6D-4BC0-4F9D-BED8-81CC01184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282B9F-E309-4A74-8BC8-D64368F4E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53FD2-724E-4BB7-BD86-E356111D207B}"/>
              </a:ext>
            </a:extLst>
          </p:cNvPr>
          <p:cNvSpPr>
            <a:spLocks noGrp="1"/>
          </p:cNvSpPr>
          <p:nvPr>
            <p:ph type="dt" sz="half" idx="10"/>
          </p:nvPr>
        </p:nvSpPr>
        <p:spPr/>
        <p:txBody>
          <a:bodyPr/>
          <a:lstStyle/>
          <a:p>
            <a:fld id="{05CB564C-7CEC-4E47-9DD7-564CFD4D839F}" type="datetime1">
              <a:rPr lang="el-GR" smtClean="0"/>
              <a:t>17/3/2020</a:t>
            </a:fld>
            <a:endParaRPr lang="en-US"/>
          </a:p>
        </p:txBody>
      </p:sp>
      <p:sp>
        <p:nvSpPr>
          <p:cNvPr id="8" name="Footer Placeholder 7">
            <a:extLst>
              <a:ext uri="{FF2B5EF4-FFF2-40B4-BE49-F238E27FC236}">
                <a16:creationId xmlns:a16="http://schemas.microsoft.com/office/drawing/2014/main" id="{08B0F09D-7B0F-4F66-A9A5-DB957529B3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B2C9B1-B40E-4578-AF66-D2CD56A2EAFB}"/>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313547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A688-BF9E-4182-8DA3-6F280350BA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5692EA-C407-4419-A57B-1F55136E0A62}"/>
              </a:ext>
            </a:extLst>
          </p:cNvPr>
          <p:cNvSpPr>
            <a:spLocks noGrp="1"/>
          </p:cNvSpPr>
          <p:nvPr>
            <p:ph type="dt" sz="half" idx="10"/>
          </p:nvPr>
        </p:nvSpPr>
        <p:spPr/>
        <p:txBody>
          <a:bodyPr/>
          <a:lstStyle/>
          <a:p>
            <a:fld id="{5193323E-BA6F-49A7-B737-14E73B3CC779}" type="datetime1">
              <a:rPr lang="el-GR" smtClean="0"/>
              <a:t>17/3/2020</a:t>
            </a:fld>
            <a:endParaRPr lang="en-US"/>
          </a:p>
        </p:txBody>
      </p:sp>
      <p:sp>
        <p:nvSpPr>
          <p:cNvPr id="4" name="Footer Placeholder 3">
            <a:extLst>
              <a:ext uri="{FF2B5EF4-FFF2-40B4-BE49-F238E27FC236}">
                <a16:creationId xmlns:a16="http://schemas.microsoft.com/office/drawing/2014/main" id="{5D75923F-DFBE-486C-B554-A2DE7B373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D66EBE-D00F-45DD-AE69-64415CE8C21C}"/>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120123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F38B9-736B-4437-B755-B6F6765C5AD0}"/>
              </a:ext>
            </a:extLst>
          </p:cNvPr>
          <p:cNvSpPr>
            <a:spLocks noGrp="1"/>
          </p:cNvSpPr>
          <p:nvPr>
            <p:ph type="dt" sz="half" idx="10"/>
          </p:nvPr>
        </p:nvSpPr>
        <p:spPr/>
        <p:txBody>
          <a:bodyPr/>
          <a:lstStyle/>
          <a:p>
            <a:fld id="{62370DE5-D177-4308-B968-957FA940C49B}" type="datetime1">
              <a:rPr lang="el-GR" smtClean="0"/>
              <a:t>17/3/2020</a:t>
            </a:fld>
            <a:endParaRPr lang="en-US"/>
          </a:p>
        </p:txBody>
      </p:sp>
      <p:sp>
        <p:nvSpPr>
          <p:cNvPr id="3" name="Footer Placeholder 2">
            <a:extLst>
              <a:ext uri="{FF2B5EF4-FFF2-40B4-BE49-F238E27FC236}">
                <a16:creationId xmlns:a16="http://schemas.microsoft.com/office/drawing/2014/main" id="{F046B11A-DBDD-41C9-9860-65F73338FE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43A779-7B95-4E27-9FBC-19661527E472}"/>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296040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FBCB-6395-47CF-A8AD-265C19A44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D8C168-2F69-44A1-979C-59061F093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756E0-BF53-4616-AC15-E92C3526A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534D6-5D29-47F1-A76A-94D36A7E90A9}"/>
              </a:ext>
            </a:extLst>
          </p:cNvPr>
          <p:cNvSpPr>
            <a:spLocks noGrp="1"/>
          </p:cNvSpPr>
          <p:nvPr>
            <p:ph type="dt" sz="half" idx="10"/>
          </p:nvPr>
        </p:nvSpPr>
        <p:spPr/>
        <p:txBody>
          <a:bodyPr/>
          <a:lstStyle/>
          <a:p>
            <a:fld id="{6B25E5A2-BA90-4AC6-80D6-40AF078A2DD1}" type="datetime1">
              <a:rPr lang="el-GR" smtClean="0"/>
              <a:t>17/3/2020</a:t>
            </a:fld>
            <a:endParaRPr lang="en-US"/>
          </a:p>
        </p:txBody>
      </p:sp>
      <p:sp>
        <p:nvSpPr>
          <p:cNvPr id="6" name="Footer Placeholder 5">
            <a:extLst>
              <a:ext uri="{FF2B5EF4-FFF2-40B4-BE49-F238E27FC236}">
                <a16:creationId xmlns:a16="http://schemas.microsoft.com/office/drawing/2014/main" id="{6E5CB8AA-393A-4477-9FB1-82E2B7FE8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17303-B855-41F6-93C4-1C36E4E1E2BB}"/>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65467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4A51-97F9-467E-8265-AAE780CDA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6A84F-D8A4-460E-8201-85372D431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1908D-B46A-4C34-8B30-9F521E310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CBFA2-F99E-44D9-8CA4-BA1A6E4DCF75}"/>
              </a:ext>
            </a:extLst>
          </p:cNvPr>
          <p:cNvSpPr>
            <a:spLocks noGrp="1"/>
          </p:cNvSpPr>
          <p:nvPr>
            <p:ph type="dt" sz="half" idx="10"/>
          </p:nvPr>
        </p:nvSpPr>
        <p:spPr/>
        <p:txBody>
          <a:bodyPr/>
          <a:lstStyle/>
          <a:p>
            <a:fld id="{34A225F1-AAA4-400D-B877-7D2127FBF0A8}" type="datetime1">
              <a:rPr lang="el-GR" smtClean="0"/>
              <a:t>17/3/2020</a:t>
            </a:fld>
            <a:endParaRPr lang="en-US"/>
          </a:p>
        </p:txBody>
      </p:sp>
      <p:sp>
        <p:nvSpPr>
          <p:cNvPr id="6" name="Footer Placeholder 5">
            <a:extLst>
              <a:ext uri="{FF2B5EF4-FFF2-40B4-BE49-F238E27FC236}">
                <a16:creationId xmlns:a16="http://schemas.microsoft.com/office/drawing/2014/main" id="{2E50C25E-1463-49DF-A115-BE0C3518F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79F4F-B8E4-421F-8EEC-1E226176EEB2}"/>
              </a:ext>
            </a:extLst>
          </p:cNvPr>
          <p:cNvSpPr>
            <a:spLocks noGrp="1"/>
          </p:cNvSpPr>
          <p:nvPr>
            <p:ph type="sldNum" sz="quarter" idx="12"/>
          </p:nvPr>
        </p:nvSpPr>
        <p:spPr/>
        <p:txBody>
          <a:bodyPr/>
          <a:lstStyle/>
          <a:p>
            <a:fld id="{500C770E-D209-45D5-BCB1-BD5E61F8E063}" type="slidenum">
              <a:rPr lang="en-US" smtClean="0"/>
              <a:t>‹#›</a:t>
            </a:fld>
            <a:endParaRPr lang="en-US"/>
          </a:p>
        </p:txBody>
      </p:sp>
    </p:spTree>
    <p:extLst>
      <p:ext uri="{BB962C8B-B14F-4D97-AF65-F5344CB8AC3E}">
        <p14:creationId xmlns:p14="http://schemas.microsoft.com/office/powerpoint/2010/main" val="290979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EE52A-7445-4D80-B7C7-D6528EB5F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CB3C7-ECA4-4A0D-9620-29B54D13C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6D4B-4E73-4961-9335-040447B7E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521F-DEAA-4DAD-8714-AE6D38580549}" type="datetime1">
              <a:rPr lang="el-GR" smtClean="0"/>
              <a:t>17/3/2020</a:t>
            </a:fld>
            <a:endParaRPr lang="en-US"/>
          </a:p>
        </p:txBody>
      </p:sp>
      <p:sp>
        <p:nvSpPr>
          <p:cNvPr id="5" name="Footer Placeholder 4">
            <a:extLst>
              <a:ext uri="{FF2B5EF4-FFF2-40B4-BE49-F238E27FC236}">
                <a16:creationId xmlns:a16="http://schemas.microsoft.com/office/drawing/2014/main" id="{3C08211B-6407-408A-B9F7-C68552F5D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B25AD9-49EB-4A40-B106-8105C353B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770E-D209-45D5-BCB1-BD5E61F8E063}" type="slidenum">
              <a:rPr lang="en-US" smtClean="0"/>
              <a:t>‹#›</a:t>
            </a:fld>
            <a:endParaRPr lang="en-US"/>
          </a:p>
        </p:txBody>
      </p:sp>
    </p:spTree>
    <p:extLst>
      <p:ext uri="{BB962C8B-B14F-4D97-AF65-F5344CB8AC3E}">
        <p14:creationId xmlns:p14="http://schemas.microsoft.com/office/powerpoint/2010/main" val="67551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BA72-0766-43DD-B7D3-AC734866A545}"/>
              </a:ext>
            </a:extLst>
          </p:cNvPr>
          <p:cNvSpPr>
            <a:spLocks noGrp="1"/>
          </p:cNvSpPr>
          <p:nvPr>
            <p:ph type="ctrTitle"/>
          </p:nvPr>
        </p:nvSpPr>
        <p:spPr>
          <a:xfrm>
            <a:off x="1524000" y="476137"/>
            <a:ext cx="9144000" cy="1001895"/>
          </a:xfrm>
        </p:spPr>
        <p:txBody>
          <a:bodyPr/>
          <a:lstStyle/>
          <a:p>
            <a:r>
              <a:rPr lang="en-US" u="sng" dirty="0"/>
              <a:t>Wireless Sensor Networks </a:t>
            </a:r>
          </a:p>
        </p:txBody>
      </p:sp>
      <p:pic>
        <p:nvPicPr>
          <p:cNvPr id="6" name="Picture 5" descr="A picture containing food&#10;&#10;Description automatically generated">
            <a:extLst>
              <a:ext uri="{FF2B5EF4-FFF2-40B4-BE49-F238E27FC236}">
                <a16:creationId xmlns:a16="http://schemas.microsoft.com/office/drawing/2014/main" id="{8700B8C2-CD2B-45FC-9A6C-B7AB779A0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854" y="1820843"/>
            <a:ext cx="6788292" cy="3184841"/>
          </a:xfrm>
          <a:prstGeom prst="rect">
            <a:avLst/>
          </a:prstGeom>
        </p:spPr>
      </p:pic>
      <p:sp>
        <p:nvSpPr>
          <p:cNvPr id="3" name="Date Placeholder 2">
            <a:extLst>
              <a:ext uri="{FF2B5EF4-FFF2-40B4-BE49-F238E27FC236}">
                <a16:creationId xmlns:a16="http://schemas.microsoft.com/office/drawing/2014/main" id="{03373E64-E990-48F1-9073-9EF4E285ED3C}"/>
              </a:ext>
            </a:extLst>
          </p:cNvPr>
          <p:cNvSpPr>
            <a:spLocks noGrp="1"/>
          </p:cNvSpPr>
          <p:nvPr>
            <p:ph type="dt" sz="half" idx="10"/>
          </p:nvPr>
        </p:nvSpPr>
        <p:spPr/>
        <p:txBody>
          <a:bodyPr/>
          <a:lstStyle/>
          <a:p>
            <a:fld id="{C86863F5-6BD1-4D0D-999F-6F3A22CFC207}" type="datetime1">
              <a:rPr lang="el-GR" smtClean="0"/>
              <a:t>17/3/2020</a:t>
            </a:fld>
            <a:endParaRPr lang="en-US"/>
          </a:p>
        </p:txBody>
      </p:sp>
      <p:sp>
        <p:nvSpPr>
          <p:cNvPr id="4" name="Slide Number Placeholder 3">
            <a:extLst>
              <a:ext uri="{FF2B5EF4-FFF2-40B4-BE49-F238E27FC236}">
                <a16:creationId xmlns:a16="http://schemas.microsoft.com/office/drawing/2014/main" id="{4CA68D44-C599-4CDA-AA44-ED0B58922006}"/>
              </a:ext>
            </a:extLst>
          </p:cNvPr>
          <p:cNvSpPr>
            <a:spLocks noGrp="1"/>
          </p:cNvSpPr>
          <p:nvPr>
            <p:ph type="sldNum" sz="quarter" idx="12"/>
          </p:nvPr>
        </p:nvSpPr>
        <p:spPr/>
        <p:txBody>
          <a:bodyPr/>
          <a:lstStyle/>
          <a:p>
            <a:fld id="{500C770E-D209-45D5-BCB1-BD5E61F8E063}" type="slidenum">
              <a:rPr lang="en-US" smtClean="0"/>
              <a:t>1</a:t>
            </a:fld>
            <a:endParaRPr lang="en-US" dirty="0"/>
          </a:p>
        </p:txBody>
      </p:sp>
      <p:sp>
        <p:nvSpPr>
          <p:cNvPr id="5" name="TextBox 4">
            <a:extLst>
              <a:ext uri="{FF2B5EF4-FFF2-40B4-BE49-F238E27FC236}">
                <a16:creationId xmlns:a16="http://schemas.microsoft.com/office/drawing/2014/main" id="{4847D0A1-F143-4F77-A78A-06EA805B8769}"/>
              </a:ext>
            </a:extLst>
          </p:cNvPr>
          <p:cNvSpPr txBox="1"/>
          <p:nvPr/>
        </p:nvSpPr>
        <p:spPr>
          <a:xfrm>
            <a:off x="9540797" y="4776472"/>
            <a:ext cx="2254405" cy="584775"/>
          </a:xfrm>
          <a:prstGeom prst="rect">
            <a:avLst/>
          </a:prstGeom>
          <a:noFill/>
        </p:spPr>
        <p:txBody>
          <a:bodyPr wrap="square" rtlCol="0">
            <a:spAutoFit/>
          </a:bodyPr>
          <a:lstStyle/>
          <a:p>
            <a:r>
              <a:rPr lang="en-US" dirty="0">
                <a:latin typeface="Times New Roman" panose="02020603050405020304" pitchFamily="18" charset="0"/>
              </a:rPr>
              <a:t>By John A. Stankovic</a:t>
            </a:r>
          </a:p>
          <a:p>
            <a:r>
              <a:rPr lang="en-US" sz="1400" dirty="0">
                <a:latin typeface="Times New Roman" panose="02020603050405020304" pitchFamily="18" charset="0"/>
              </a:rPr>
              <a:t>        University of Virginia</a:t>
            </a:r>
            <a:endParaRPr lang="en-US" sz="1400" dirty="0"/>
          </a:p>
        </p:txBody>
      </p:sp>
      <p:sp>
        <p:nvSpPr>
          <p:cNvPr id="7" name="TextBox 6">
            <a:extLst>
              <a:ext uri="{FF2B5EF4-FFF2-40B4-BE49-F238E27FC236}">
                <a16:creationId xmlns:a16="http://schemas.microsoft.com/office/drawing/2014/main" id="{234C9999-1AE5-43A7-814B-E3BA0567725E}"/>
              </a:ext>
            </a:extLst>
          </p:cNvPr>
          <p:cNvSpPr txBox="1"/>
          <p:nvPr/>
        </p:nvSpPr>
        <p:spPr>
          <a:xfrm>
            <a:off x="4259767" y="5348496"/>
            <a:ext cx="2787804" cy="369332"/>
          </a:xfrm>
          <a:prstGeom prst="rect">
            <a:avLst/>
          </a:prstGeom>
          <a:noFill/>
        </p:spPr>
        <p:txBody>
          <a:bodyPr wrap="square" rtlCol="0">
            <a:spAutoFit/>
          </a:bodyPr>
          <a:lstStyle/>
          <a:p>
            <a:r>
              <a:rPr lang="el-GR" b="1" dirty="0"/>
              <a:t>Στασινός Αλκιβιάδης 9214</a:t>
            </a:r>
            <a:endParaRPr lang="en-US" dirty="0"/>
          </a:p>
        </p:txBody>
      </p:sp>
    </p:spTree>
    <p:extLst>
      <p:ext uri="{BB962C8B-B14F-4D97-AF65-F5344CB8AC3E}">
        <p14:creationId xmlns:p14="http://schemas.microsoft.com/office/powerpoint/2010/main" val="235544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C6F390-C27B-4864-A35B-DA81A5499CFC}"/>
              </a:ext>
            </a:extLst>
          </p:cNvPr>
          <p:cNvSpPr>
            <a:spLocks noGrp="1"/>
          </p:cNvSpPr>
          <p:nvPr>
            <p:ph type="dt" sz="half" idx="10"/>
          </p:nvPr>
        </p:nvSpPr>
        <p:spPr/>
        <p:txBody>
          <a:bodyPr/>
          <a:lstStyle/>
          <a:p>
            <a:fld id="{34715D9A-2C3D-4E0B-85EE-EAB350800718}" type="datetime1">
              <a:rPr lang="el-GR" smtClean="0"/>
              <a:t>17/3/2020</a:t>
            </a:fld>
            <a:endParaRPr lang="en-US" dirty="0"/>
          </a:p>
        </p:txBody>
      </p:sp>
      <p:sp>
        <p:nvSpPr>
          <p:cNvPr id="5" name="Slide Number Placeholder 4">
            <a:extLst>
              <a:ext uri="{FF2B5EF4-FFF2-40B4-BE49-F238E27FC236}">
                <a16:creationId xmlns:a16="http://schemas.microsoft.com/office/drawing/2014/main" id="{EAD11978-FE9E-4717-9272-AECCC69092FB}"/>
              </a:ext>
            </a:extLst>
          </p:cNvPr>
          <p:cNvSpPr>
            <a:spLocks noGrp="1"/>
          </p:cNvSpPr>
          <p:nvPr>
            <p:ph type="sldNum" sz="quarter" idx="12"/>
          </p:nvPr>
        </p:nvSpPr>
        <p:spPr/>
        <p:txBody>
          <a:bodyPr/>
          <a:lstStyle/>
          <a:p>
            <a:fld id="{500C770E-D209-45D5-BCB1-BD5E61F8E063}" type="slidenum">
              <a:rPr lang="en-US" smtClean="0"/>
              <a:t>10</a:t>
            </a:fld>
            <a:endParaRPr lang="en-US"/>
          </a:p>
        </p:txBody>
      </p:sp>
      <p:sp>
        <p:nvSpPr>
          <p:cNvPr id="6" name="Content Placeholder 2">
            <a:extLst>
              <a:ext uri="{FF2B5EF4-FFF2-40B4-BE49-F238E27FC236}">
                <a16:creationId xmlns:a16="http://schemas.microsoft.com/office/drawing/2014/main" id="{A18701DA-490F-46DB-9159-69952D95397D}"/>
              </a:ext>
            </a:extLst>
          </p:cNvPr>
          <p:cNvSpPr>
            <a:spLocks noGrp="1"/>
          </p:cNvSpPr>
          <p:nvPr>
            <p:ph idx="1"/>
          </p:nvPr>
        </p:nvSpPr>
        <p:spPr>
          <a:xfrm>
            <a:off x="208156" y="1884556"/>
            <a:ext cx="11775688" cy="4382429"/>
          </a:xfrm>
        </p:spPr>
        <p:txBody>
          <a:bodyPr>
            <a:normAutofit/>
          </a:bodyPr>
          <a:lstStyle/>
          <a:p>
            <a:r>
              <a:rPr lang="en-US" sz="2000" dirty="0"/>
              <a:t>Node localization is the problem of determining the geographical location of each node in the system.</a:t>
            </a:r>
          </a:p>
          <a:p>
            <a:r>
              <a:rPr lang="en-US" sz="2000" dirty="0"/>
              <a:t>It is a function of many parameters and requirements (hardware cost, required accuracy, energy budget, …).</a:t>
            </a:r>
          </a:p>
          <a:p>
            <a:r>
              <a:rPr lang="en-US" sz="2000" dirty="0"/>
              <a:t>If cost and form factors are not major concerns and accuracy of a few meters is acceptable, then for outdoor systems, equipping each node with GPS is a simple answer.</a:t>
            </a:r>
          </a:p>
          <a:p>
            <a:r>
              <a:rPr lang="en-US" sz="2000" dirty="0"/>
              <a:t>Most other solutions for localization in WSN are either </a:t>
            </a:r>
            <a:r>
              <a:rPr lang="en-US" sz="2000" b="1" dirty="0"/>
              <a:t>range-based</a:t>
            </a:r>
            <a:r>
              <a:rPr lang="en-US" sz="2000" dirty="0"/>
              <a:t> or </a:t>
            </a:r>
            <a:r>
              <a:rPr lang="en-US" sz="2000" b="1" dirty="0"/>
              <a:t>range-free</a:t>
            </a:r>
            <a:r>
              <a:rPr lang="en-US" sz="2000" dirty="0"/>
              <a:t>. </a:t>
            </a:r>
          </a:p>
          <a:p>
            <a:pPr marL="0" indent="0">
              <a:buNone/>
            </a:pPr>
            <a:endParaRPr lang="en-US" sz="2000" dirty="0"/>
          </a:p>
        </p:txBody>
      </p:sp>
      <p:cxnSp>
        <p:nvCxnSpPr>
          <p:cNvPr id="7" name="Straight Connector 6">
            <a:extLst>
              <a:ext uri="{FF2B5EF4-FFF2-40B4-BE49-F238E27FC236}">
                <a16:creationId xmlns:a16="http://schemas.microsoft.com/office/drawing/2014/main" id="{5483AF90-0DC3-46D7-99B6-FBD5F982AB8E}"/>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1B300048-5181-4435-B03D-13A137257104}"/>
              </a:ext>
            </a:extLst>
          </p:cNvPr>
          <p:cNvSpPr>
            <a:spLocks noGrp="1"/>
          </p:cNvSpPr>
          <p:nvPr>
            <p:ph type="title"/>
          </p:nvPr>
        </p:nvSpPr>
        <p:spPr>
          <a:xfrm>
            <a:off x="838200" y="367525"/>
            <a:ext cx="10515600" cy="1009651"/>
          </a:xfrm>
        </p:spPr>
        <p:txBody>
          <a:bodyPr/>
          <a:lstStyle/>
          <a:p>
            <a:r>
              <a:rPr lang="en-US" dirty="0"/>
              <a:t>Node Localization</a:t>
            </a:r>
          </a:p>
        </p:txBody>
      </p:sp>
    </p:spTree>
    <p:extLst>
      <p:ext uri="{BB962C8B-B14F-4D97-AF65-F5344CB8AC3E}">
        <p14:creationId xmlns:p14="http://schemas.microsoft.com/office/powerpoint/2010/main" val="42807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881AE8-FB46-4869-A5A7-AFB17140100C}"/>
              </a:ext>
            </a:extLst>
          </p:cNvPr>
          <p:cNvSpPr>
            <a:spLocks noGrp="1"/>
          </p:cNvSpPr>
          <p:nvPr>
            <p:ph type="body" idx="1"/>
          </p:nvPr>
        </p:nvSpPr>
        <p:spPr>
          <a:xfrm>
            <a:off x="838199" y="0"/>
            <a:ext cx="5157787" cy="823912"/>
          </a:xfrm>
        </p:spPr>
        <p:txBody>
          <a:bodyPr>
            <a:normAutofit/>
          </a:bodyPr>
          <a:lstStyle/>
          <a:p>
            <a:r>
              <a:rPr lang="en-US" sz="2000" dirty="0"/>
              <a:t>Range-based solutions:</a:t>
            </a:r>
          </a:p>
        </p:txBody>
      </p:sp>
      <p:sp>
        <p:nvSpPr>
          <p:cNvPr id="4" name="Content Placeholder 3">
            <a:extLst>
              <a:ext uri="{FF2B5EF4-FFF2-40B4-BE49-F238E27FC236}">
                <a16:creationId xmlns:a16="http://schemas.microsoft.com/office/drawing/2014/main" id="{ADC43A0A-442F-479F-B95B-A5C89302B4E6}"/>
              </a:ext>
            </a:extLst>
          </p:cNvPr>
          <p:cNvSpPr>
            <a:spLocks noGrp="1"/>
          </p:cNvSpPr>
          <p:nvPr>
            <p:ph sz="half" idx="2"/>
          </p:nvPr>
        </p:nvSpPr>
        <p:spPr>
          <a:xfrm>
            <a:off x="838198" y="823912"/>
            <a:ext cx="5157787" cy="2616016"/>
          </a:xfrm>
        </p:spPr>
        <p:txBody>
          <a:bodyPr>
            <a:normAutofit fontScale="92500" lnSpcReduction="10000"/>
          </a:bodyPr>
          <a:lstStyle/>
          <a:p>
            <a:endParaRPr lang="en-US" sz="2000" dirty="0"/>
          </a:p>
          <a:p>
            <a:pPr>
              <a:buFont typeface="Wingdings" panose="05000000000000000000" pitchFamily="2" charset="2"/>
              <a:buChar char="§"/>
            </a:pPr>
            <a:r>
              <a:rPr lang="en-US" sz="1900" dirty="0"/>
              <a:t>First determine distances between node (range) and then compute location using geometric principles.</a:t>
            </a:r>
          </a:p>
          <a:p>
            <a:pPr>
              <a:buFont typeface="Wingdings" panose="05000000000000000000" pitchFamily="2" charset="2"/>
              <a:buChar char="§"/>
            </a:pPr>
            <a:r>
              <a:rPr lang="el-GR" sz="1900" dirty="0"/>
              <a:t>Ε</a:t>
            </a:r>
            <a:r>
              <a:rPr lang="en-US" sz="1900" dirty="0"/>
              <a:t>xtra hardware is usually employed, for example, to detect the time difference of arrival of sound and radio waves.</a:t>
            </a:r>
          </a:p>
          <a:p>
            <a:pPr>
              <a:buFont typeface="Wingdings" panose="05000000000000000000" pitchFamily="2" charset="2"/>
              <a:buChar char="§"/>
            </a:pPr>
            <a:r>
              <a:rPr lang="en-US" sz="1900" dirty="0"/>
              <a:t>This difference can then be converted to distance measurement.</a:t>
            </a:r>
          </a:p>
        </p:txBody>
      </p:sp>
      <p:sp>
        <p:nvSpPr>
          <p:cNvPr id="5" name="Text Placeholder 4">
            <a:extLst>
              <a:ext uri="{FF2B5EF4-FFF2-40B4-BE49-F238E27FC236}">
                <a16:creationId xmlns:a16="http://schemas.microsoft.com/office/drawing/2014/main" id="{2C4F8F07-FF0E-42D3-9096-A255A75AE459}"/>
              </a:ext>
            </a:extLst>
          </p:cNvPr>
          <p:cNvSpPr>
            <a:spLocks noGrp="1"/>
          </p:cNvSpPr>
          <p:nvPr>
            <p:ph type="body" sz="quarter" idx="3"/>
          </p:nvPr>
        </p:nvSpPr>
        <p:spPr>
          <a:xfrm>
            <a:off x="6170612" y="0"/>
            <a:ext cx="5183188" cy="823912"/>
          </a:xfrm>
        </p:spPr>
        <p:txBody>
          <a:bodyPr>
            <a:normAutofit/>
          </a:bodyPr>
          <a:lstStyle/>
          <a:p>
            <a:r>
              <a:rPr lang="en-US" sz="2000" dirty="0"/>
              <a:t>Range-free solutions:</a:t>
            </a:r>
          </a:p>
        </p:txBody>
      </p:sp>
      <p:sp>
        <p:nvSpPr>
          <p:cNvPr id="6" name="Content Placeholder 5">
            <a:extLst>
              <a:ext uri="{FF2B5EF4-FFF2-40B4-BE49-F238E27FC236}">
                <a16:creationId xmlns:a16="http://schemas.microsoft.com/office/drawing/2014/main" id="{0C530455-401D-4A63-BBC3-66625BA9DEF9}"/>
              </a:ext>
            </a:extLst>
          </p:cNvPr>
          <p:cNvSpPr>
            <a:spLocks noGrp="1"/>
          </p:cNvSpPr>
          <p:nvPr>
            <p:ph sz="quarter" idx="4"/>
          </p:nvPr>
        </p:nvSpPr>
        <p:spPr>
          <a:xfrm>
            <a:off x="6170611" y="823912"/>
            <a:ext cx="5183188" cy="3154914"/>
          </a:xfrm>
        </p:spPr>
        <p:txBody>
          <a:bodyPr>
            <a:normAutofit fontScale="92500" lnSpcReduction="10000"/>
          </a:bodyPr>
          <a:lstStyle/>
          <a:p>
            <a:endParaRPr lang="en-US" sz="2000" dirty="0"/>
          </a:p>
          <a:p>
            <a:pPr>
              <a:buFont typeface="Wingdings" panose="05000000000000000000" pitchFamily="2" charset="2"/>
              <a:buChar char="§"/>
            </a:pPr>
            <a:r>
              <a:rPr lang="en-US" sz="1900" dirty="0"/>
              <a:t>Distances are not determined directly, but hop counts are</a:t>
            </a:r>
            <a:r>
              <a:rPr lang="el-GR" sz="1900" dirty="0"/>
              <a:t> </a:t>
            </a:r>
            <a:r>
              <a:rPr lang="en-US" sz="1900" dirty="0"/>
              <a:t>used.</a:t>
            </a:r>
          </a:p>
          <a:p>
            <a:pPr>
              <a:buFont typeface="Wingdings" panose="05000000000000000000" pitchFamily="2" charset="2"/>
              <a:buChar char="§"/>
            </a:pPr>
            <a:r>
              <a:rPr lang="en-US" sz="1900" dirty="0"/>
              <a:t>Once hop counts are determined, distances between nodes are estimated using an average distance per hop.</a:t>
            </a:r>
          </a:p>
          <a:p>
            <a:pPr>
              <a:buFont typeface="Wingdings" panose="05000000000000000000" pitchFamily="2" charset="2"/>
              <a:buChar char="§"/>
            </a:pPr>
            <a:r>
              <a:rPr lang="en-US" sz="1900" dirty="0"/>
              <a:t>Geometric principles are then used to compute location.</a:t>
            </a:r>
          </a:p>
          <a:p>
            <a:pPr>
              <a:buFont typeface="Wingdings" panose="05000000000000000000" pitchFamily="2" charset="2"/>
              <a:buChar char="§"/>
            </a:pPr>
            <a:r>
              <a:rPr lang="en-US" sz="1900" dirty="0"/>
              <a:t>Range-free solutions are not as accurate as range-based.</a:t>
            </a:r>
          </a:p>
        </p:txBody>
      </p:sp>
      <p:sp>
        <p:nvSpPr>
          <p:cNvPr id="7" name="Date Placeholder 6">
            <a:extLst>
              <a:ext uri="{FF2B5EF4-FFF2-40B4-BE49-F238E27FC236}">
                <a16:creationId xmlns:a16="http://schemas.microsoft.com/office/drawing/2014/main" id="{924C0CFD-318E-4A25-AA3A-358D469B886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0F1B99-E599-4D2E-A67C-D05E1D23AC6D}"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34D9D2D3-4916-4ADB-9B7B-4202B29263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22F9DDCE-684A-48CE-A816-1CA267A971AA}"/>
              </a:ext>
            </a:extLst>
          </p:cNvPr>
          <p:cNvSpPr txBox="1"/>
          <p:nvPr/>
        </p:nvSpPr>
        <p:spPr>
          <a:xfrm>
            <a:off x="281353" y="4263840"/>
            <a:ext cx="1162929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Two recent solutions are </a:t>
            </a:r>
            <a:r>
              <a:rPr lang="en-US" b="1" dirty="0"/>
              <a:t>Spotlight</a:t>
            </a:r>
            <a:r>
              <a:rPr lang="en-US" dirty="0"/>
              <a:t> and </a:t>
            </a:r>
            <a:r>
              <a:rPr lang="en-US" b="1" dirty="0"/>
              <a:t>Radio Interferometric Geolocation</a:t>
            </a:r>
            <a:r>
              <a:rPr lang="el-GR" b="1" dirty="0"/>
              <a:t> (</a:t>
            </a:r>
            <a:r>
              <a:rPr lang="en-US" b="1" dirty="0"/>
              <a:t>RIG) </a:t>
            </a:r>
            <a:r>
              <a:rPr lang="en-US" dirty="0"/>
              <a:t>. Spotlight uses a centralized laser device, and requires line of sight and clock synchronization. </a:t>
            </a:r>
            <a:r>
              <a:rPr lang="en-US" b="1" dirty="0"/>
              <a:t>RIG </a:t>
            </a:r>
            <a:r>
              <a:rPr lang="en-US" dirty="0"/>
              <a:t>relies on nodes emitting radio waves simultaneously at slightly different frequencies. Both provide high accuracy in the centimeter range.</a:t>
            </a:r>
          </a:p>
        </p:txBody>
      </p:sp>
    </p:spTree>
    <p:extLst>
      <p:ext uri="{BB962C8B-B14F-4D97-AF65-F5344CB8AC3E}">
        <p14:creationId xmlns:p14="http://schemas.microsoft.com/office/powerpoint/2010/main" val="149017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3074AF-61F9-4CF8-AAE7-3E886E992061}"/>
              </a:ext>
            </a:extLst>
          </p:cNvPr>
          <p:cNvSpPr>
            <a:spLocks noGrp="1"/>
          </p:cNvSpPr>
          <p:nvPr>
            <p:ph type="dt" sz="half" idx="10"/>
          </p:nvPr>
        </p:nvSpPr>
        <p:spPr/>
        <p:txBody>
          <a:bodyPr/>
          <a:lstStyle/>
          <a:p>
            <a:fld id="{4C07171F-4EA5-4F53-B929-BFF9102AF3B2}" type="datetime1">
              <a:rPr lang="el-GR" smtClean="0"/>
              <a:t>17/3/2020</a:t>
            </a:fld>
            <a:endParaRPr lang="en-US"/>
          </a:p>
        </p:txBody>
      </p:sp>
      <p:sp>
        <p:nvSpPr>
          <p:cNvPr id="5" name="Slide Number Placeholder 4">
            <a:extLst>
              <a:ext uri="{FF2B5EF4-FFF2-40B4-BE49-F238E27FC236}">
                <a16:creationId xmlns:a16="http://schemas.microsoft.com/office/drawing/2014/main" id="{8D434C10-9F84-42C6-9365-078B89E53E22}"/>
              </a:ext>
            </a:extLst>
          </p:cNvPr>
          <p:cNvSpPr>
            <a:spLocks noGrp="1"/>
          </p:cNvSpPr>
          <p:nvPr>
            <p:ph type="sldNum" sz="quarter" idx="12"/>
          </p:nvPr>
        </p:nvSpPr>
        <p:spPr/>
        <p:txBody>
          <a:bodyPr/>
          <a:lstStyle/>
          <a:p>
            <a:fld id="{500C770E-D209-45D5-BCB1-BD5E61F8E063}" type="slidenum">
              <a:rPr lang="en-US" smtClean="0"/>
              <a:t>12</a:t>
            </a:fld>
            <a:endParaRPr lang="en-US"/>
          </a:p>
        </p:txBody>
      </p:sp>
      <p:sp>
        <p:nvSpPr>
          <p:cNvPr id="6" name="Title 1">
            <a:extLst>
              <a:ext uri="{FF2B5EF4-FFF2-40B4-BE49-F238E27FC236}">
                <a16:creationId xmlns:a16="http://schemas.microsoft.com/office/drawing/2014/main" id="{DFEA7034-FC1D-4A48-A407-EC4F5FD66AEA}"/>
              </a:ext>
            </a:extLst>
          </p:cNvPr>
          <p:cNvSpPr>
            <a:spLocks noGrp="1"/>
          </p:cNvSpPr>
          <p:nvPr>
            <p:ph type="title"/>
          </p:nvPr>
        </p:nvSpPr>
        <p:spPr>
          <a:xfrm>
            <a:off x="838200" y="367525"/>
            <a:ext cx="10515600" cy="1009651"/>
          </a:xfrm>
        </p:spPr>
        <p:txBody>
          <a:bodyPr/>
          <a:lstStyle/>
          <a:p>
            <a:r>
              <a:rPr lang="en-US" dirty="0"/>
              <a:t>Clock Synchronization</a:t>
            </a:r>
          </a:p>
        </p:txBody>
      </p:sp>
      <p:cxnSp>
        <p:nvCxnSpPr>
          <p:cNvPr id="7" name="Straight Connector 6">
            <a:extLst>
              <a:ext uri="{FF2B5EF4-FFF2-40B4-BE49-F238E27FC236}">
                <a16:creationId xmlns:a16="http://schemas.microsoft.com/office/drawing/2014/main" id="{6F69F892-C6D0-488E-8146-0000C2AAA1CE}"/>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A893935-06F2-4206-A66F-31C0F1826A02}"/>
              </a:ext>
            </a:extLst>
          </p:cNvPr>
          <p:cNvSpPr>
            <a:spLocks noGrp="1"/>
          </p:cNvSpPr>
          <p:nvPr>
            <p:ph idx="1"/>
          </p:nvPr>
        </p:nvSpPr>
        <p:spPr>
          <a:xfrm>
            <a:off x="208156" y="1884556"/>
            <a:ext cx="11775688" cy="4382429"/>
          </a:xfrm>
        </p:spPr>
        <p:txBody>
          <a:bodyPr>
            <a:normAutofit/>
          </a:bodyPr>
          <a:lstStyle/>
          <a:p>
            <a:r>
              <a:rPr lang="en-US" sz="2000" dirty="0"/>
              <a:t>The clocks of each node in a WSN should read the same time within certain fault range and remain that way. Clocks drift over time and must be periodically resynchronized.</a:t>
            </a:r>
          </a:p>
          <a:p>
            <a:r>
              <a:rPr lang="en-US" sz="2000" dirty="0"/>
              <a:t>When an event occurs in a WSN it is often necessary to know where and when it occurred. </a:t>
            </a:r>
          </a:p>
          <a:p>
            <a:r>
              <a:rPr lang="en-US" sz="2000" dirty="0"/>
              <a:t>Clocks are also used for many system and application tasks. For example, sleep/wake-up schedules, some localization algorithms, and computing velocity often depend on clocks being synchronized. </a:t>
            </a:r>
            <a:endParaRPr lang="en-US" sz="2200" dirty="0"/>
          </a:p>
          <a:p>
            <a:r>
              <a:rPr lang="en-US" sz="2000" dirty="0"/>
              <a:t>The network time protocol (NTP) used on synchronize clocks on the Internet is too heavyweight for WSN. </a:t>
            </a:r>
            <a:endParaRPr lang="el-GR" sz="2000" dirty="0"/>
          </a:p>
          <a:p>
            <a:r>
              <a:rPr lang="en-US" sz="2000" dirty="0"/>
              <a:t>Clock synchronization protocols that have been developed for WSNs are </a:t>
            </a:r>
            <a:r>
              <a:rPr lang="en-US" sz="2000" b="1" dirty="0"/>
              <a:t>RBS</a:t>
            </a:r>
            <a:r>
              <a:rPr lang="en-US" sz="2000" dirty="0"/>
              <a:t>, </a:t>
            </a:r>
            <a:r>
              <a:rPr lang="en-US" sz="2000" b="1" dirty="0"/>
              <a:t>TPSN</a:t>
            </a:r>
            <a:r>
              <a:rPr lang="en-US" sz="2000" dirty="0"/>
              <a:t> and </a:t>
            </a:r>
            <a:r>
              <a:rPr lang="en-US" sz="2000" b="1" dirty="0"/>
              <a:t>FTSP</a:t>
            </a:r>
            <a:r>
              <a:rPr lang="en-US" sz="2000" dirty="0"/>
              <a:t>.</a:t>
            </a:r>
          </a:p>
        </p:txBody>
      </p:sp>
    </p:spTree>
    <p:extLst>
      <p:ext uri="{BB962C8B-B14F-4D97-AF65-F5344CB8AC3E}">
        <p14:creationId xmlns:p14="http://schemas.microsoft.com/office/powerpoint/2010/main" val="268153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3074AF-61F9-4CF8-AAE7-3E886E99206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07171F-4EA5-4F53-B929-BFF9102AF3B2}"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8D434C10-9F84-42C6-9365-078B89E53E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FEA7034-FC1D-4A48-A407-EC4F5FD66AEA}"/>
              </a:ext>
            </a:extLst>
          </p:cNvPr>
          <p:cNvSpPr>
            <a:spLocks noGrp="1"/>
          </p:cNvSpPr>
          <p:nvPr>
            <p:ph type="title"/>
          </p:nvPr>
        </p:nvSpPr>
        <p:spPr>
          <a:xfrm>
            <a:off x="838200" y="367525"/>
            <a:ext cx="10515600" cy="1009651"/>
          </a:xfrm>
        </p:spPr>
        <p:txBody>
          <a:bodyPr/>
          <a:lstStyle/>
          <a:p>
            <a:r>
              <a:rPr lang="en-US" dirty="0"/>
              <a:t>Clock Synchronization Protocols for WSNs</a:t>
            </a:r>
          </a:p>
        </p:txBody>
      </p:sp>
      <p:cxnSp>
        <p:nvCxnSpPr>
          <p:cNvPr id="7" name="Straight Connector 6">
            <a:extLst>
              <a:ext uri="{FF2B5EF4-FFF2-40B4-BE49-F238E27FC236}">
                <a16:creationId xmlns:a16="http://schemas.microsoft.com/office/drawing/2014/main" id="{6F69F892-C6D0-488E-8146-0000C2AAA1CE}"/>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A893935-06F2-4206-A66F-31C0F1826A02}"/>
              </a:ext>
            </a:extLst>
          </p:cNvPr>
          <p:cNvSpPr>
            <a:spLocks noGrp="1"/>
          </p:cNvSpPr>
          <p:nvPr>
            <p:ph idx="1"/>
          </p:nvPr>
        </p:nvSpPr>
        <p:spPr>
          <a:xfrm>
            <a:off x="208156" y="1884556"/>
            <a:ext cx="11775688" cy="4382429"/>
          </a:xfrm>
        </p:spPr>
        <p:txBody>
          <a:bodyPr>
            <a:normAutofit/>
          </a:bodyPr>
          <a:lstStyle/>
          <a:p>
            <a:r>
              <a:rPr lang="en-US" sz="2000" dirty="0"/>
              <a:t>In </a:t>
            </a:r>
            <a:r>
              <a:rPr lang="en-US" sz="2000" b="1" dirty="0"/>
              <a:t>RBS </a:t>
            </a:r>
            <a:r>
              <a:rPr lang="en-US" sz="2000" dirty="0"/>
              <a:t>a reference time message is broadcast to neighbors. Receivers record the time when the message is received and exchange their recorded times to synchronize their clocks. Accuracies are around 30μs for 1 hop.</a:t>
            </a:r>
            <a:endParaRPr lang="en-US" sz="2000" b="1" dirty="0"/>
          </a:p>
          <a:p>
            <a:r>
              <a:rPr lang="en-US" sz="2000" dirty="0"/>
              <a:t>In </a:t>
            </a:r>
            <a:r>
              <a:rPr lang="en-US" sz="2000" b="1" dirty="0"/>
              <a:t>TPSN</a:t>
            </a:r>
            <a:r>
              <a:rPr lang="en-US" sz="2000" dirty="0"/>
              <a:t>, a spanning tree is created for the entire network. This solution assumes that all links in the tree are symmetric. Synchronization is performed along the edges of the tree starting at the root. Since there is no broadcasting as in RBS, TPSN is expensive. Accuracy is in the range of 17μs.</a:t>
            </a:r>
          </a:p>
          <a:p>
            <a:r>
              <a:rPr lang="en-US" sz="2000" dirty="0"/>
              <a:t>In </a:t>
            </a:r>
            <a:r>
              <a:rPr lang="en-US" sz="2000" b="1" dirty="0"/>
              <a:t>FTSP</a:t>
            </a:r>
            <a:r>
              <a:rPr lang="en-US" sz="2000" dirty="0"/>
              <a:t>, transmission and reception of messages are timestamped and differences are used to compute and adjust clock offsets. Accuracy is within 1–2μs.</a:t>
            </a:r>
          </a:p>
          <a:p>
            <a:endParaRPr lang="en-US" sz="2000" dirty="0"/>
          </a:p>
          <a:p>
            <a:r>
              <a:rPr lang="en-US" sz="2000" dirty="0"/>
              <a:t>Protocols should mainly consider the frequency of resynchronization and minimizing costs in energy and added network congestion.</a:t>
            </a:r>
          </a:p>
        </p:txBody>
      </p:sp>
    </p:spTree>
    <p:extLst>
      <p:ext uri="{BB962C8B-B14F-4D97-AF65-F5344CB8AC3E}">
        <p14:creationId xmlns:p14="http://schemas.microsoft.com/office/powerpoint/2010/main" val="162335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3074AF-61F9-4CF8-AAE7-3E886E99206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07171F-4EA5-4F53-B929-BFF9102AF3B2}"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8D434C10-9F84-42C6-9365-078B89E53E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FEA7034-FC1D-4A48-A407-EC4F5FD66AEA}"/>
              </a:ext>
            </a:extLst>
          </p:cNvPr>
          <p:cNvSpPr>
            <a:spLocks noGrp="1"/>
          </p:cNvSpPr>
          <p:nvPr>
            <p:ph type="title"/>
          </p:nvPr>
        </p:nvSpPr>
        <p:spPr>
          <a:xfrm>
            <a:off x="838200" y="367525"/>
            <a:ext cx="10515600" cy="1009651"/>
          </a:xfrm>
        </p:spPr>
        <p:txBody>
          <a:bodyPr/>
          <a:lstStyle/>
          <a:p>
            <a:r>
              <a:rPr lang="en-US" dirty="0"/>
              <a:t>Power Management</a:t>
            </a:r>
          </a:p>
        </p:txBody>
      </p:sp>
      <p:cxnSp>
        <p:nvCxnSpPr>
          <p:cNvPr id="7" name="Straight Connector 6">
            <a:extLst>
              <a:ext uri="{FF2B5EF4-FFF2-40B4-BE49-F238E27FC236}">
                <a16:creationId xmlns:a16="http://schemas.microsoft.com/office/drawing/2014/main" id="{6F69F892-C6D0-488E-8146-0000C2AAA1CE}"/>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A893935-06F2-4206-A66F-31C0F1826A02}"/>
              </a:ext>
            </a:extLst>
          </p:cNvPr>
          <p:cNvSpPr>
            <a:spLocks noGrp="1"/>
          </p:cNvSpPr>
          <p:nvPr>
            <p:ph idx="1"/>
          </p:nvPr>
        </p:nvSpPr>
        <p:spPr>
          <a:xfrm>
            <a:off x="162692" y="1519431"/>
            <a:ext cx="11866615" cy="4382429"/>
          </a:xfrm>
        </p:spPr>
        <p:txBody>
          <a:bodyPr>
            <a:normAutofit/>
          </a:bodyPr>
          <a:lstStyle/>
          <a:p>
            <a:r>
              <a:rPr lang="en-US" sz="2000" dirty="0"/>
              <a:t>Many devices such as Mica2 and MicaZ used in WSN run on two AA batteries.</a:t>
            </a:r>
          </a:p>
          <a:p>
            <a:r>
              <a:rPr lang="en-US" sz="2000" dirty="0"/>
              <a:t>With no power management schemes, node lifetime may be only a few days. Most systems require much longer lifetime. The main challenge is to increase lifetime while still meeting all functional requirements.</a:t>
            </a:r>
          </a:p>
          <a:p>
            <a:r>
              <a:rPr lang="en-US" sz="2000" dirty="0"/>
              <a:t>At the hardware level, it is possible to add solar cells or scavenge energy from motion or wind. Batteries, low power circuits and microcontrollers are improving. If form factor is not a problem then we can add even more batteries. Most platforms allow multiple power-saving states (off, idle, on) for each device component.</a:t>
            </a:r>
          </a:p>
          <a:p>
            <a:r>
              <a:rPr lang="en-US" sz="2000" dirty="0"/>
              <a:t>At the software level, solutions focus on minimizing communications since transmitting and listening for messages is energy expensive, and creating sleep/wake-up schedules for nodes.</a:t>
            </a:r>
          </a:p>
          <a:p>
            <a:endParaRPr lang="en-US" sz="2000" dirty="0"/>
          </a:p>
        </p:txBody>
      </p:sp>
      <p:pic>
        <p:nvPicPr>
          <p:cNvPr id="12" name="Picture 11" descr="A screenshot of a cell phone&#10;&#10;Description automatically generated">
            <a:extLst>
              <a:ext uri="{FF2B5EF4-FFF2-40B4-BE49-F238E27FC236}">
                <a16:creationId xmlns:a16="http://schemas.microsoft.com/office/drawing/2014/main" id="{1DB4D2BF-D5EC-481E-969D-4A2A91523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23" y="4131319"/>
            <a:ext cx="4478215" cy="2359155"/>
          </a:xfrm>
          <a:prstGeom prst="rect">
            <a:avLst/>
          </a:prstGeom>
        </p:spPr>
      </p:pic>
      <p:pic>
        <p:nvPicPr>
          <p:cNvPr id="16" name="Picture 15">
            <a:extLst>
              <a:ext uri="{FF2B5EF4-FFF2-40B4-BE49-F238E27FC236}">
                <a16:creationId xmlns:a16="http://schemas.microsoft.com/office/drawing/2014/main" id="{3D8A77CE-FB45-41C6-BC7D-FAC335AD202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61281" y="4131319"/>
            <a:ext cx="3898638" cy="2359155"/>
          </a:xfrm>
          <a:prstGeom prst="rect">
            <a:avLst/>
          </a:prstGeom>
        </p:spPr>
      </p:pic>
    </p:spTree>
    <p:extLst>
      <p:ext uri="{BB962C8B-B14F-4D97-AF65-F5344CB8AC3E}">
        <p14:creationId xmlns:p14="http://schemas.microsoft.com/office/powerpoint/2010/main" val="238855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7061BA-35B6-4F7D-8DEE-DCA287260D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2DDF49-5CF8-4177-AD98-6E057F6594C8}"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708BAADB-E6DA-49FD-98BF-F28BD2463B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11DBC098-35EB-4B7A-88D7-9082BDB66ECB}"/>
              </a:ext>
            </a:extLst>
          </p:cNvPr>
          <p:cNvSpPr>
            <a:spLocks noGrp="1"/>
          </p:cNvSpPr>
          <p:nvPr>
            <p:ph idx="1"/>
          </p:nvPr>
        </p:nvSpPr>
        <p:spPr>
          <a:xfrm>
            <a:off x="197005" y="762576"/>
            <a:ext cx="11797989" cy="4254900"/>
          </a:xfrm>
        </p:spPr>
        <p:txBody>
          <a:bodyPr>
            <a:normAutofit/>
          </a:bodyPr>
          <a:lstStyle/>
          <a:p>
            <a:r>
              <a:rPr lang="en-US" sz="2000" b="1" dirty="0"/>
              <a:t>Minimizing the number of messages</a:t>
            </a:r>
            <a:r>
              <a:rPr lang="en-US" sz="2000" dirty="0"/>
              <a:t>	</a:t>
            </a:r>
          </a:p>
          <a:p>
            <a:pPr marL="0" indent="0">
              <a:buNone/>
            </a:pPr>
            <a:r>
              <a:rPr lang="en-US" sz="2000" dirty="0"/>
              <a:t>	</a:t>
            </a:r>
            <a:r>
              <a:rPr lang="en-US" sz="1800" dirty="0"/>
              <a:t>Firstly, with a good MAC protocol there are fewer collisions and consequently </a:t>
            </a:r>
            <a:r>
              <a:rPr lang="en-US" sz="1800" b="1" dirty="0"/>
              <a:t>retries</a:t>
            </a:r>
            <a:r>
              <a:rPr lang="en-US" sz="1800" dirty="0"/>
              <a:t>.</a:t>
            </a:r>
            <a:r>
              <a:rPr lang="el-GR" sz="1800" dirty="0"/>
              <a:t> </a:t>
            </a:r>
            <a:r>
              <a:rPr lang="en-US" sz="1800" dirty="0"/>
              <a:t>Good routing, short paths, 	efficient neighbor discovery, time synchronization, and localization can also minimize the number of 	messages thereby increasing lifetime.</a:t>
            </a:r>
          </a:p>
          <a:p>
            <a:pPr marL="0" indent="0">
              <a:buNone/>
            </a:pPr>
            <a:endParaRPr lang="en-US" sz="1800" dirty="0"/>
          </a:p>
          <a:p>
            <a:r>
              <a:rPr lang="en-US" sz="2000" b="1" dirty="0"/>
              <a:t>Solutions to schedule sleep/wake-up patterns </a:t>
            </a:r>
          </a:p>
          <a:p>
            <a:pPr lvl="1"/>
            <a:r>
              <a:rPr lang="en-US" sz="1800" dirty="0"/>
              <a:t>Many attempt to keep awake the </a:t>
            </a:r>
            <a:r>
              <a:rPr lang="en-US" sz="1800" b="1" dirty="0"/>
              <a:t>minimum number </a:t>
            </a:r>
            <a:r>
              <a:rPr lang="en-US" sz="1800" dirty="0"/>
              <a:t>of nodes, called sentries, to provide the required sensing coverage while all the others sleep. To balance energy consumption, a rotation of sleeping/awake nodes is performed periodically. </a:t>
            </a:r>
          </a:p>
          <a:p>
            <a:pPr lvl="1"/>
            <a:r>
              <a:rPr lang="en-US" sz="1800" dirty="0"/>
              <a:t>Another common technique is to </a:t>
            </a:r>
            <a:r>
              <a:rPr lang="en-US" sz="1800" b="1" dirty="0"/>
              <a:t>duty cycle </a:t>
            </a:r>
            <a:r>
              <a:rPr lang="en-US" sz="1800" dirty="0"/>
              <a:t>nodes. For example, a node may be awake for 200 ms out of each second for a 20% duty cycle. The duty cycle depends on application requirements, but the end result is usually very significant savings in energy. Duty cycle and sentry solutions can be combined.</a:t>
            </a:r>
          </a:p>
        </p:txBody>
      </p:sp>
    </p:spTree>
    <p:extLst>
      <p:ext uri="{BB962C8B-B14F-4D97-AF65-F5344CB8AC3E}">
        <p14:creationId xmlns:p14="http://schemas.microsoft.com/office/powerpoint/2010/main" val="395739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10DE-7193-4819-A16D-789753B2A235}"/>
              </a:ext>
            </a:extLst>
          </p:cNvPr>
          <p:cNvSpPr>
            <a:spLocks noGrp="1"/>
          </p:cNvSpPr>
          <p:nvPr>
            <p:ph type="title"/>
          </p:nvPr>
        </p:nvSpPr>
        <p:spPr>
          <a:xfrm>
            <a:off x="419100" y="0"/>
            <a:ext cx="11353800" cy="1342007"/>
          </a:xfrm>
        </p:spPr>
        <p:txBody>
          <a:bodyPr>
            <a:normAutofit/>
          </a:bodyPr>
          <a:lstStyle/>
          <a:p>
            <a:r>
              <a:rPr lang="en-US" dirty="0"/>
              <a:t>	</a:t>
            </a:r>
            <a:br>
              <a:rPr lang="en-US" dirty="0"/>
            </a:br>
            <a:r>
              <a:rPr lang="en-US" dirty="0"/>
              <a:t>	</a:t>
            </a:r>
            <a:endParaRPr lang="en-US" sz="2700" dirty="0"/>
          </a:p>
        </p:txBody>
      </p:sp>
      <p:sp>
        <p:nvSpPr>
          <p:cNvPr id="3" name="Content Placeholder 2">
            <a:extLst>
              <a:ext uri="{FF2B5EF4-FFF2-40B4-BE49-F238E27FC236}">
                <a16:creationId xmlns:a16="http://schemas.microsoft.com/office/drawing/2014/main" id="{B356D5DD-8EBE-4B4D-A768-BB124CA338D9}"/>
              </a:ext>
            </a:extLst>
          </p:cNvPr>
          <p:cNvSpPr>
            <a:spLocks noGrp="1"/>
          </p:cNvSpPr>
          <p:nvPr>
            <p:ph idx="1"/>
          </p:nvPr>
        </p:nvSpPr>
        <p:spPr>
          <a:xfrm>
            <a:off x="208156" y="1588061"/>
            <a:ext cx="7130490" cy="4678925"/>
          </a:xfrm>
        </p:spPr>
        <p:txBody>
          <a:bodyPr>
            <a:normAutofit fontScale="92500" lnSpcReduction="10000"/>
          </a:bodyPr>
          <a:lstStyle/>
          <a:p>
            <a:pPr marL="0" indent="0">
              <a:buNone/>
            </a:pPr>
            <a:r>
              <a:rPr lang="en-US" sz="2600" u="sng" dirty="0"/>
              <a:t>Surveillance and tracking</a:t>
            </a:r>
          </a:p>
          <a:p>
            <a:pPr marL="0" indent="0">
              <a:buNone/>
            </a:pPr>
            <a:endParaRPr lang="en-US" sz="2000" dirty="0"/>
          </a:p>
          <a:p>
            <a:r>
              <a:rPr lang="en-US" sz="2000" dirty="0"/>
              <a:t>The </a:t>
            </a:r>
            <a:r>
              <a:rPr lang="en-US" sz="2000" b="1" dirty="0"/>
              <a:t>VigilNet</a:t>
            </a:r>
            <a:r>
              <a:rPr lang="en-US" sz="2000" dirty="0"/>
              <a:t> system is a real-time WSN for military </a:t>
            </a:r>
            <a:r>
              <a:rPr lang="en-US" sz="2000" b="1" dirty="0"/>
              <a:t>surveillance.</a:t>
            </a:r>
          </a:p>
          <a:p>
            <a:r>
              <a:rPr lang="en-US" sz="2000" b="1" dirty="0"/>
              <a:t>VigilNet </a:t>
            </a:r>
            <a:r>
              <a:rPr lang="en-US" sz="2000" dirty="0"/>
              <a:t>is comprised of over 200 nodes with a sentry-based power management scheme, to achieve minimum 3–6 months lifetime. </a:t>
            </a:r>
            <a:endParaRPr lang="en-US" sz="2000" b="1" dirty="0"/>
          </a:p>
          <a:p>
            <a:r>
              <a:rPr lang="en-US" sz="2000" dirty="0"/>
              <a:t>The general objective is to alert military units of events of interest in hostile regions.</a:t>
            </a:r>
          </a:p>
          <a:p>
            <a:r>
              <a:rPr lang="en-US" sz="2000" dirty="0"/>
              <a:t>Examples include the presence of people, people with weapons, and large and small vehicles.</a:t>
            </a:r>
          </a:p>
          <a:p>
            <a:r>
              <a:rPr lang="en-US" sz="2000" dirty="0"/>
              <a:t>Successful detection, tracking, and classification require obtaining the current position of an object with acceptable precision and confidence.</a:t>
            </a:r>
          </a:p>
          <a:p>
            <a:r>
              <a:rPr lang="en-US" sz="2000" dirty="0"/>
              <a:t>When a node obtains the information, it is reported to a remote base station within an acceptable latency.</a:t>
            </a:r>
          </a:p>
          <a:p>
            <a:pPr marL="0" indent="0">
              <a:buNone/>
            </a:pPr>
            <a:endParaRPr lang="en-US" sz="2000" dirty="0"/>
          </a:p>
        </p:txBody>
      </p:sp>
      <p:cxnSp>
        <p:nvCxnSpPr>
          <p:cNvPr id="7" name="Straight Connector 6">
            <a:extLst>
              <a:ext uri="{FF2B5EF4-FFF2-40B4-BE49-F238E27FC236}">
                <a16:creationId xmlns:a16="http://schemas.microsoft.com/office/drawing/2014/main" id="{025362EE-0C94-4E4C-BB8B-8FA858BAAB04}"/>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CDA69B9-5916-4B51-8F60-C90012AEEDF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B868B8-FC0A-4B95-9083-66BE0189701F}"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D601C95-666C-44F8-9784-BF690E4C86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064E8CA-7F24-4107-A11D-269520068207}"/>
              </a:ext>
            </a:extLst>
          </p:cNvPr>
          <p:cNvSpPr txBox="1">
            <a:spLocks/>
          </p:cNvSpPr>
          <p:nvPr/>
        </p:nvSpPr>
        <p:spPr>
          <a:xfrm>
            <a:off x="732264" y="727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To demonstrate the capabilities of WSNs, we present two characteristic examples of applications and associated systems.</a:t>
            </a:r>
          </a:p>
        </p:txBody>
      </p:sp>
      <p:pic>
        <p:nvPicPr>
          <p:cNvPr id="11" name="Picture 10" descr="A close up of a map&#10;&#10;Description automatically generated">
            <a:extLst>
              <a:ext uri="{FF2B5EF4-FFF2-40B4-BE49-F238E27FC236}">
                <a16:creationId xmlns:a16="http://schemas.microsoft.com/office/drawing/2014/main" id="{CDCAFF41-034C-40B1-A980-11BAE180D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646" y="2141176"/>
            <a:ext cx="4886002" cy="3572694"/>
          </a:xfrm>
          <a:prstGeom prst="rect">
            <a:avLst/>
          </a:prstGeom>
        </p:spPr>
      </p:pic>
    </p:spTree>
    <p:extLst>
      <p:ext uri="{BB962C8B-B14F-4D97-AF65-F5344CB8AC3E}">
        <p14:creationId xmlns:p14="http://schemas.microsoft.com/office/powerpoint/2010/main" val="336655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7061BA-35B6-4F7D-8DEE-DCA287260D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2DDF49-5CF8-4177-AD98-6E057F6594C8}"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708BAADB-E6DA-49FD-98BF-F28BD2463B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Content Placeholder 2">
            <a:extLst>
              <a:ext uri="{FF2B5EF4-FFF2-40B4-BE49-F238E27FC236}">
                <a16:creationId xmlns:a16="http://schemas.microsoft.com/office/drawing/2014/main" id="{11DBC098-35EB-4B7A-88D7-9082BDB66ECB}"/>
              </a:ext>
            </a:extLst>
          </p:cNvPr>
          <p:cNvSpPr>
            <a:spLocks noGrp="1"/>
          </p:cNvSpPr>
          <p:nvPr>
            <p:ph idx="1"/>
          </p:nvPr>
        </p:nvSpPr>
        <p:spPr>
          <a:xfrm>
            <a:off x="197005" y="352267"/>
            <a:ext cx="11797989" cy="6369207"/>
          </a:xfrm>
        </p:spPr>
        <p:txBody>
          <a:bodyPr>
            <a:normAutofit/>
          </a:bodyPr>
          <a:lstStyle/>
          <a:p>
            <a:r>
              <a:rPr lang="en-US" sz="2000" dirty="0"/>
              <a:t>VigilNet architecture can be divided in three main categories:	</a:t>
            </a:r>
          </a:p>
          <a:p>
            <a:pPr marL="0" indent="0">
              <a:buNone/>
            </a:pPr>
            <a:endParaRPr lang="en-US" sz="2000" dirty="0"/>
          </a:p>
          <a:p>
            <a:pPr lvl="1"/>
            <a:r>
              <a:rPr lang="en-US" sz="1800" b="1" dirty="0"/>
              <a:t>Application components </a:t>
            </a:r>
            <a:r>
              <a:rPr lang="en-US" sz="1800" dirty="0"/>
              <a:t>that are specially designed for surveillance purposes. These include an </a:t>
            </a:r>
            <a:r>
              <a:rPr lang="en-US" sz="1800" b="1" dirty="0"/>
              <a:t>entity-based tracking service</a:t>
            </a:r>
            <a:r>
              <a:rPr lang="en-US" sz="1800" dirty="0"/>
              <a:t>, </a:t>
            </a:r>
            <a:r>
              <a:rPr lang="en-US" sz="1800" b="1" dirty="0"/>
              <a:t>target classification components, target velocity calculation</a:t>
            </a:r>
            <a:r>
              <a:rPr lang="en-US" sz="1800" dirty="0"/>
              <a:t>, and </a:t>
            </a:r>
            <a:r>
              <a:rPr lang="en-US" sz="1800" b="1" dirty="0"/>
              <a:t>false alarm filtering</a:t>
            </a:r>
          </a:p>
          <a:p>
            <a:pPr marL="457200" lvl="1" indent="0">
              <a:buNone/>
            </a:pPr>
            <a:endParaRPr lang="en-US" sz="1800" dirty="0"/>
          </a:p>
          <a:p>
            <a:pPr lvl="1"/>
            <a:r>
              <a:rPr lang="en-US" sz="1800" b="1" dirty="0"/>
              <a:t>Middleware components </a:t>
            </a:r>
            <a:r>
              <a:rPr lang="en-US" sz="1800" dirty="0"/>
              <a:t>designed to be application independent. These include </a:t>
            </a:r>
            <a:r>
              <a:rPr lang="en-US" sz="1800" b="1" dirty="0"/>
              <a:t>Time synchronization</a:t>
            </a:r>
            <a:r>
              <a:rPr lang="en-US" sz="1800" dirty="0"/>
              <a:t>, </a:t>
            </a:r>
            <a:r>
              <a:rPr lang="en-US" sz="1800" b="1" dirty="0"/>
              <a:t>localization, </a:t>
            </a:r>
            <a:r>
              <a:rPr lang="en-US" sz="1800" dirty="0"/>
              <a:t>and </a:t>
            </a:r>
            <a:r>
              <a:rPr lang="en-US" sz="1800" b="1" dirty="0"/>
              <a:t>routing</a:t>
            </a:r>
            <a:r>
              <a:rPr lang="en-US" sz="1800" dirty="0"/>
              <a:t>.</a:t>
            </a:r>
          </a:p>
          <a:p>
            <a:pPr marL="457200" lvl="1" indent="0">
              <a:buNone/>
            </a:pPr>
            <a:endParaRPr lang="en-US" sz="1800" dirty="0"/>
          </a:p>
          <a:p>
            <a:pPr lvl="1"/>
            <a:r>
              <a:rPr lang="en-US" sz="1800" b="1" dirty="0"/>
              <a:t>TinyOS components</a:t>
            </a:r>
            <a:r>
              <a:rPr lang="en-US" sz="1800" dirty="0"/>
              <a:t>. Vigilnet was built on top of </a:t>
            </a:r>
            <a:r>
              <a:rPr lang="en-US" sz="1800" b="1" dirty="0"/>
              <a:t>TinyOS</a:t>
            </a:r>
            <a:r>
              <a:rPr lang="en-US" sz="1800" dirty="0"/>
              <a:t>, which is an event-driven computation model specifically for the nodes platform. TinyOS provides a set of essential components such as hardware drivers, a scheduler, and basic communication protocols. </a:t>
            </a:r>
          </a:p>
          <a:p>
            <a:endParaRPr lang="en-US" sz="2000" dirty="0"/>
          </a:p>
          <a:p>
            <a:r>
              <a:rPr lang="en-US" sz="2000" dirty="0"/>
              <a:t>Power management and collaborative detection are two key services provided by VigilNet.</a:t>
            </a:r>
          </a:p>
          <a:p>
            <a:r>
              <a:rPr lang="en-US" sz="2000" dirty="0"/>
              <a:t>When an event occurs the sentries awaken the other nodes in the region, which are dynamically organized into groups to collaboratively track.</a:t>
            </a:r>
            <a:endParaRPr lang="en-US" sz="2000" b="1" dirty="0"/>
          </a:p>
          <a:p>
            <a:pPr lvl="1"/>
            <a:endParaRPr lang="en-US" sz="1000" dirty="0"/>
          </a:p>
          <a:p>
            <a:pPr marL="0" indent="0">
              <a:buNone/>
            </a:pPr>
            <a:r>
              <a:rPr lang="en-US" sz="1800" dirty="0"/>
              <a:t>.</a:t>
            </a:r>
          </a:p>
        </p:txBody>
      </p:sp>
    </p:spTree>
    <p:extLst>
      <p:ext uri="{BB962C8B-B14F-4D97-AF65-F5344CB8AC3E}">
        <p14:creationId xmlns:p14="http://schemas.microsoft.com/office/powerpoint/2010/main" val="292450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6D5DD-8EBE-4B4D-A768-BB124CA338D9}"/>
              </a:ext>
            </a:extLst>
          </p:cNvPr>
          <p:cNvSpPr>
            <a:spLocks noGrp="1"/>
          </p:cNvSpPr>
          <p:nvPr>
            <p:ph idx="1"/>
          </p:nvPr>
        </p:nvSpPr>
        <p:spPr>
          <a:xfrm>
            <a:off x="187571" y="225889"/>
            <a:ext cx="11608706" cy="6130461"/>
          </a:xfrm>
        </p:spPr>
        <p:txBody>
          <a:bodyPr>
            <a:normAutofit/>
          </a:bodyPr>
          <a:lstStyle/>
          <a:p>
            <a:pPr marL="0" indent="0">
              <a:buNone/>
            </a:pPr>
            <a:r>
              <a:rPr lang="en-US" sz="2400" u="sng" dirty="0"/>
              <a:t>Assisted Living Facilities</a:t>
            </a:r>
          </a:p>
          <a:p>
            <a:pPr marL="0" indent="0">
              <a:buNone/>
            </a:pPr>
            <a:endParaRPr lang="en-US" sz="2000" dirty="0"/>
          </a:p>
          <a:p>
            <a:r>
              <a:rPr lang="en-US" sz="2000" b="1" dirty="0"/>
              <a:t>AlarmNet</a:t>
            </a:r>
            <a:r>
              <a:rPr lang="en-US" sz="2000" dirty="0"/>
              <a:t> is a sensor network system, integrating heterogeneous devices, some wearable and some placed inside the living space. Together they inform the healthcare provider about the health status of the resident. </a:t>
            </a:r>
          </a:p>
          <a:p>
            <a:r>
              <a:rPr lang="en-US" sz="2000" dirty="0"/>
              <a:t>Data are collected using a variety of sensors and devices (activity, environmental, pressure, and pollution).</a:t>
            </a:r>
          </a:p>
          <a:p>
            <a:r>
              <a:rPr lang="en-US" sz="2000" dirty="0"/>
              <a:t>Some nodes can use line power, but others depend on batteries.</a:t>
            </a:r>
          </a:p>
          <a:p>
            <a:endParaRPr lang="en-US" sz="2000" b="1" dirty="0"/>
          </a:p>
          <a:p>
            <a:endParaRPr lang="en-US" sz="2000" b="1" dirty="0"/>
          </a:p>
          <a:p>
            <a:endParaRPr lang="en-US" sz="2000" b="1" dirty="0"/>
          </a:p>
          <a:p>
            <a:pPr marL="0" indent="0">
              <a:buNone/>
            </a:pPr>
            <a:endParaRPr lang="en-US" sz="2000" dirty="0"/>
          </a:p>
        </p:txBody>
      </p:sp>
      <p:sp>
        <p:nvSpPr>
          <p:cNvPr id="4" name="Date Placeholder 3">
            <a:extLst>
              <a:ext uri="{FF2B5EF4-FFF2-40B4-BE49-F238E27FC236}">
                <a16:creationId xmlns:a16="http://schemas.microsoft.com/office/drawing/2014/main" id="{ECDA69B9-5916-4B51-8F60-C90012AEEDF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B868B8-FC0A-4B95-9083-66BE0189701F}"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D601C95-666C-44F8-9784-BF690E4C86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C6074A32-AE86-421A-A80D-650AE7D0B916}"/>
              </a:ext>
            </a:extLst>
          </p:cNvPr>
          <p:cNvSpPr txBox="1">
            <a:spLocks/>
          </p:cNvSpPr>
          <p:nvPr/>
        </p:nvSpPr>
        <p:spPr>
          <a:xfrm>
            <a:off x="187571" y="2807676"/>
            <a:ext cx="11608706" cy="28194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AlarmNet </a:t>
            </a:r>
            <a:r>
              <a:rPr lang="en-US" sz="2000" dirty="0"/>
              <a:t>architecture is comprised of: </a:t>
            </a:r>
          </a:p>
          <a:p>
            <a:r>
              <a:rPr lang="en-US" sz="1800" b="1" dirty="0"/>
              <a:t>Body networks and Frontends. </a:t>
            </a:r>
            <a:r>
              <a:rPr lang="en-US" sz="1800" dirty="0"/>
              <a:t>The body network consists of tiny energy </a:t>
            </a:r>
            <a:r>
              <a:rPr lang="en-US" sz="1800" dirty="0" err="1"/>
              <a:t>optimised</a:t>
            </a:r>
            <a:r>
              <a:rPr lang="en-US" sz="1800" dirty="0"/>
              <a:t> portable devices with sensors (pulse, temperature, …) and performs biophysical monitoring. Actuators notify the wearer of important messages. Size and energy constraints limit processing and storage capabilities in this network.</a:t>
            </a:r>
          </a:p>
          <a:p>
            <a:r>
              <a:rPr lang="en-US" sz="1800" b="1" dirty="0"/>
              <a:t>Emplaced sensor network </a:t>
            </a:r>
            <a:r>
              <a:rPr lang="en-US" sz="1800" dirty="0"/>
              <a:t>includes sensors deployed in the living environment (rooms, hallways, …) to support sensing and monitoring. Devices are connected to a more resourceful backbone. Nodes here do not perform extensive calculation or store much data.</a:t>
            </a:r>
          </a:p>
          <a:p>
            <a:pPr marL="0" indent="0">
              <a:buNone/>
            </a:pPr>
            <a:endParaRPr lang="en-US" sz="1800" dirty="0"/>
          </a:p>
        </p:txBody>
      </p:sp>
    </p:spTree>
    <p:extLst>
      <p:ext uri="{BB962C8B-B14F-4D97-AF65-F5344CB8AC3E}">
        <p14:creationId xmlns:p14="http://schemas.microsoft.com/office/powerpoint/2010/main" val="3677167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57AA5-08C5-4DB1-87C8-894B83111FC6}"/>
              </a:ext>
            </a:extLst>
          </p:cNvPr>
          <p:cNvSpPr>
            <a:spLocks noGrp="1"/>
          </p:cNvSpPr>
          <p:nvPr>
            <p:ph type="dt" sz="half" idx="10"/>
          </p:nvPr>
        </p:nvSpPr>
        <p:spPr>
          <a:xfrm>
            <a:off x="838200" y="6356350"/>
            <a:ext cx="2743200" cy="365125"/>
          </a:xfrm>
        </p:spPr>
        <p:txBody>
          <a:bodyPr/>
          <a:lstStyle/>
          <a:p>
            <a:fld id="{62370DE5-D177-4308-B968-957FA940C49B}" type="datetime1">
              <a:rPr lang="el-GR" smtClean="0"/>
              <a:t>17/3/2020</a:t>
            </a:fld>
            <a:endParaRPr lang="en-US"/>
          </a:p>
        </p:txBody>
      </p:sp>
      <p:sp>
        <p:nvSpPr>
          <p:cNvPr id="3" name="Slide Number Placeholder 2">
            <a:extLst>
              <a:ext uri="{FF2B5EF4-FFF2-40B4-BE49-F238E27FC236}">
                <a16:creationId xmlns:a16="http://schemas.microsoft.com/office/drawing/2014/main" id="{B9DDF720-147A-404A-B971-902774DC6807}"/>
              </a:ext>
            </a:extLst>
          </p:cNvPr>
          <p:cNvSpPr>
            <a:spLocks noGrp="1"/>
          </p:cNvSpPr>
          <p:nvPr>
            <p:ph type="sldNum" sz="quarter" idx="12"/>
          </p:nvPr>
        </p:nvSpPr>
        <p:spPr>
          <a:xfrm>
            <a:off x="8610600" y="6356350"/>
            <a:ext cx="2743200" cy="365125"/>
          </a:xfrm>
        </p:spPr>
        <p:txBody>
          <a:bodyPr/>
          <a:lstStyle/>
          <a:p>
            <a:fld id="{500C770E-D209-45D5-BCB1-BD5E61F8E063}" type="slidenum">
              <a:rPr lang="en-US" smtClean="0"/>
              <a:t>19</a:t>
            </a:fld>
            <a:endParaRPr lang="en-US"/>
          </a:p>
        </p:txBody>
      </p:sp>
      <p:sp>
        <p:nvSpPr>
          <p:cNvPr id="10" name="TextBox 9">
            <a:extLst>
              <a:ext uri="{FF2B5EF4-FFF2-40B4-BE49-F238E27FC236}">
                <a16:creationId xmlns:a16="http://schemas.microsoft.com/office/drawing/2014/main" id="{6D0FEDA3-9632-47C3-8ABB-4DCE9C5C9EA3}"/>
              </a:ext>
            </a:extLst>
          </p:cNvPr>
          <p:cNvSpPr txBox="1"/>
          <p:nvPr/>
        </p:nvSpPr>
        <p:spPr>
          <a:xfrm>
            <a:off x="142961" y="335394"/>
            <a:ext cx="11906077"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Backbone </a:t>
            </a:r>
            <a:r>
              <a:rPr lang="en-US" dirty="0"/>
              <a:t>network connects systems such as PDAs, PCs, and  databases, to the emplaced sensor network. The backbone has significant storage and computation capability. Number of backbone devices is minimized to reduce cost.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In-network and backend databases. </a:t>
            </a:r>
            <a:r>
              <a:rPr lang="en-US" dirty="0"/>
              <a:t>One or more nodes connected to the backbone are dedicated in-network databases for real-time processing and caching. Databases are located at the medical center for long-term archiving, monitoring, and data mining.</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C919DC5E-0DD7-495C-8032-901000AE12C8}"/>
              </a:ext>
            </a:extLst>
          </p:cNvPr>
          <p:cNvSpPr txBox="1"/>
          <p:nvPr/>
        </p:nvSpPr>
        <p:spPr>
          <a:xfrm>
            <a:off x="142960" y="2228671"/>
            <a:ext cx="11906077"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Human interfaces</a:t>
            </a:r>
            <a:r>
              <a:rPr lang="en-US" dirty="0"/>
              <a:t>. Patients and health providers interface with the network. These are used for data management, querying, object location, and configuration depending on who is accessing the system. Caregivers use these to specify medical sensing tasks and to view important data.</a:t>
            </a:r>
            <a:endParaRPr lang="en-US" b="1" dirty="0"/>
          </a:p>
          <a:p>
            <a:endParaRPr lang="en-US" dirty="0"/>
          </a:p>
        </p:txBody>
      </p:sp>
      <p:pic>
        <p:nvPicPr>
          <p:cNvPr id="12" name="Picture 11">
            <a:extLst>
              <a:ext uri="{FF2B5EF4-FFF2-40B4-BE49-F238E27FC236}">
                <a16:creationId xmlns:a16="http://schemas.microsoft.com/office/drawing/2014/main" id="{C3C02DE5-3D31-4ED6-84B2-CEFE677025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6361" y="3368933"/>
            <a:ext cx="4179277" cy="30474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412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10DE-7193-4819-A16D-789753B2A235}"/>
              </a:ext>
            </a:extLst>
          </p:cNvPr>
          <p:cNvSpPr>
            <a:spLocks noGrp="1"/>
          </p:cNvSpPr>
          <p:nvPr>
            <p:ph type="title"/>
          </p:nvPr>
        </p:nvSpPr>
        <p:spPr>
          <a:xfrm>
            <a:off x="1056578" y="0"/>
            <a:ext cx="10078844" cy="1639229"/>
          </a:xfrm>
        </p:spPr>
        <p:txBody>
          <a:bodyPr>
            <a:normAutofit/>
          </a:bodyPr>
          <a:lstStyle/>
          <a:p>
            <a:r>
              <a:rPr lang="en-US" dirty="0"/>
              <a:t>What are Wireless Sensor Networks (WSNs)</a:t>
            </a:r>
            <a:endParaRPr lang="en-US" sz="4000" dirty="0"/>
          </a:p>
        </p:txBody>
      </p:sp>
      <p:sp>
        <p:nvSpPr>
          <p:cNvPr id="3" name="Content Placeholder 2">
            <a:extLst>
              <a:ext uri="{FF2B5EF4-FFF2-40B4-BE49-F238E27FC236}">
                <a16:creationId xmlns:a16="http://schemas.microsoft.com/office/drawing/2014/main" id="{B356D5DD-8EBE-4B4D-A768-BB124CA338D9}"/>
              </a:ext>
            </a:extLst>
          </p:cNvPr>
          <p:cNvSpPr>
            <a:spLocks noGrp="1"/>
          </p:cNvSpPr>
          <p:nvPr>
            <p:ph idx="1"/>
          </p:nvPr>
        </p:nvSpPr>
        <p:spPr>
          <a:xfrm>
            <a:off x="208156" y="1884556"/>
            <a:ext cx="11775688" cy="4382429"/>
          </a:xfrm>
        </p:spPr>
        <p:txBody>
          <a:bodyPr>
            <a:normAutofit fontScale="92500" lnSpcReduction="10000"/>
          </a:bodyPr>
          <a:lstStyle/>
          <a:p>
            <a:r>
              <a:rPr lang="en-US" sz="2200" dirty="0"/>
              <a:t>A wireless sensor network is a collection of </a:t>
            </a:r>
            <a:r>
              <a:rPr lang="en-US" sz="2200" u="sng" dirty="0"/>
              <a:t>nodes</a:t>
            </a:r>
            <a:r>
              <a:rPr lang="en-US" sz="2200" dirty="0"/>
              <a:t> organized into a cooperative network.</a:t>
            </a:r>
          </a:p>
          <a:p>
            <a:endParaRPr lang="en-US" sz="2000" dirty="0"/>
          </a:p>
          <a:p>
            <a:r>
              <a:rPr lang="en-US" sz="2200" dirty="0"/>
              <a:t>Each node consists mainly of these parts:</a:t>
            </a:r>
          </a:p>
          <a:p>
            <a:pPr lvl="1"/>
            <a:r>
              <a:rPr lang="en-US" sz="1900" dirty="0"/>
              <a:t>One or more microcontrollers.</a:t>
            </a:r>
          </a:p>
          <a:p>
            <a:pPr lvl="1"/>
            <a:r>
              <a:rPr lang="en-US" sz="1900" dirty="0"/>
              <a:t>Multiple types of small memory units.</a:t>
            </a:r>
          </a:p>
          <a:p>
            <a:pPr lvl="1"/>
            <a:r>
              <a:rPr lang="en-US" sz="1900" dirty="0"/>
              <a:t>An RF transceiver.</a:t>
            </a:r>
          </a:p>
          <a:p>
            <a:pPr lvl="1"/>
            <a:r>
              <a:rPr lang="en-US" sz="1900" dirty="0"/>
              <a:t>A power source, usually with batteries and solar cells.</a:t>
            </a:r>
          </a:p>
          <a:p>
            <a:pPr lvl="1"/>
            <a:r>
              <a:rPr lang="en-US" sz="1900" dirty="0"/>
              <a:t>Various sensors and actuators.</a:t>
            </a:r>
          </a:p>
          <a:p>
            <a:pPr marL="0" indent="0">
              <a:buNone/>
            </a:pPr>
            <a:endParaRPr lang="en-US" sz="1600" dirty="0"/>
          </a:p>
          <a:p>
            <a:r>
              <a:rPr lang="en-US" sz="2200" dirty="0"/>
              <a:t>Networks can be comprised of many nodes, hundreds or even thousands.</a:t>
            </a:r>
          </a:p>
          <a:p>
            <a:r>
              <a:rPr lang="en-US" sz="2200" dirty="0"/>
              <a:t>Nodes communicate wirelessly and self-organize after being deployed.</a:t>
            </a:r>
          </a:p>
          <a:p>
            <a:endParaRPr lang="en-US" sz="2200" dirty="0"/>
          </a:p>
          <a:p>
            <a:r>
              <a:rPr lang="en-US" sz="2200" dirty="0"/>
              <a:t>WSNs have unlimited potential for numerous application areas (environmental, medical, military, …)</a:t>
            </a:r>
          </a:p>
        </p:txBody>
      </p:sp>
      <p:cxnSp>
        <p:nvCxnSpPr>
          <p:cNvPr id="7" name="Straight Connector 6">
            <a:extLst>
              <a:ext uri="{FF2B5EF4-FFF2-40B4-BE49-F238E27FC236}">
                <a16:creationId xmlns:a16="http://schemas.microsoft.com/office/drawing/2014/main" id="{025362EE-0C94-4E4C-BB8B-8FA858BAAB04}"/>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ircuit board&#10;&#10;Description automatically generated">
            <a:extLst>
              <a:ext uri="{FF2B5EF4-FFF2-40B4-BE49-F238E27FC236}">
                <a16:creationId xmlns:a16="http://schemas.microsoft.com/office/drawing/2014/main" id="{AE9654A3-6CF2-48B2-8672-0DD6911CA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587" y="2754353"/>
            <a:ext cx="2194003" cy="1689382"/>
          </a:xfrm>
          <a:prstGeom prst="rect">
            <a:avLst/>
          </a:prstGeom>
        </p:spPr>
      </p:pic>
      <p:sp>
        <p:nvSpPr>
          <p:cNvPr id="4" name="Date Placeholder 3">
            <a:extLst>
              <a:ext uri="{FF2B5EF4-FFF2-40B4-BE49-F238E27FC236}">
                <a16:creationId xmlns:a16="http://schemas.microsoft.com/office/drawing/2014/main" id="{ECDA69B9-5916-4B51-8F60-C90012AEEDF6}"/>
              </a:ext>
            </a:extLst>
          </p:cNvPr>
          <p:cNvSpPr>
            <a:spLocks noGrp="1"/>
          </p:cNvSpPr>
          <p:nvPr>
            <p:ph type="dt" sz="half" idx="10"/>
          </p:nvPr>
        </p:nvSpPr>
        <p:spPr/>
        <p:txBody>
          <a:bodyPr/>
          <a:lstStyle/>
          <a:p>
            <a:fld id="{C4B868B8-FC0A-4B95-9083-66BE0189701F}" type="datetime1">
              <a:rPr lang="el-GR" smtClean="0"/>
              <a:t>17/3/2020</a:t>
            </a:fld>
            <a:endParaRPr lang="en-US"/>
          </a:p>
        </p:txBody>
      </p:sp>
      <p:sp>
        <p:nvSpPr>
          <p:cNvPr id="5" name="Slide Number Placeholder 4">
            <a:extLst>
              <a:ext uri="{FF2B5EF4-FFF2-40B4-BE49-F238E27FC236}">
                <a16:creationId xmlns:a16="http://schemas.microsoft.com/office/drawing/2014/main" id="{5D601C95-666C-44F8-9784-BF690E4C8612}"/>
              </a:ext>
            </a:extLst>
          </p:cNvPr>
          <p:cNvSpPr>
            <a:spLocks noGrp="1"/>
          </p:cNvSpPr>
          <p:nvPr>
            <p:ph type="sldNum" sz="quarter" idx="12"/>
          </p:nvPr>
        </p:nvSpPr>
        <p:spPr/>
        <p:txBody>
          <a:bodyPr/>
          <a:lstStyle/>
          <a:p>
            <a:fld id="{500C770E-D209-45D5-BCB1-BD5E61F8E063}" type="slidenum">
              <a:rPr lang="en-US" smtClean="0"/>
              <a:t>2</a:t>
            </a:fld>
            <a:endParaRPr lang="en-US"/>
          </a:p>
        </p:txBody>
      </p:sp>
    </p:spTree>
    <p:extLst>
      <p:ext uri="{BB962C8B-B14F-4D97-AF65-F5344CB8AC3E}">
        <p14:creationId xmlns:p14="http://schemas.microsoft.com/office/powerpoint/2010/main" val="2698972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3074AF-61F9-4CF8-AAE7-3E886E99206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07171F-4EA5-4F53-B929-BFF9102AF3B2}" type="datetime1">
              <a:rPr kumimoji="0" lang="el-G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17/3/2020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8D434C10-9F84-42C6-9365-078B89E53E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0C770E-D209-45D5-BCB1-BD5E61F8E06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FEA7034-FC1D-4A48-A407-EC4F5FD66AEA}"/>
              </a:ext>
            </a:extLst>
          </p:cNvPr>
          <p:cNvSpPr>
            <a:spLocks noGrp="1"/>
          </p:cNvSpPr>
          <p:nvPr>
            <p:ph type="title"/>
          </p:nvPr>
        </p:nvSpPr>
        <p:spPr>
          <a:xfrm>
            <a:off x="838200" y="367525"/>
            <a:ext cx="10515600" cy="1009651"/>
          </a:xfrm>
        </p:spPr>
        <p:txBody>
          <a:bodyPr/>
          <a:lstStyle/>
          <a:p>
            <a:r>
              <a:rPr lang="en-US" dirty="0"/>
              <a:t>Conclusions and where to go from here</a:t>
            </a:r>
          </a:p>
        </p:txBody>
      </p:sp>
      <p:cxnSp>
        <p:nvCxnSpPr>
          <p:cNvPr id="7" name="Straight Connector 6">
            <a:extLst>
              <a:ext uri="{FF2B5EF4-FFF2-40B4-BE49-F238E27FC236}">
                <a16:creationId xmlns:a16="http://schemas.microsoft.com/office/drawing/2014/main" id="{6F69F892-C6D0-488E-8146-0000C2AAA1CE}"/>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0A893935-06F2-4206-A66F-31C0F1826A02}"/>
              </a:ext>
            </a:extLst>
          </p:cNvPr>
          <p:cNvSpPr>
            <a:spLocks noGrp="1"/>
          </p:cNvSpPr>
          <p:nvPr>
            <p:ph idx="1"/>
          </p:nvPr>
        </p:nvSpPr>
        <p:spPr>
          <a:xfrm>
            <a:off x="208156" y="1884556"/>
            <a:ext cx="11775688" cy="4382429"/>
          </a:xfrm>
        </p:spPr>
        <p:txBody>
          <a:bodyPr>
            <a:normAutofit/>
          </a:bodyPr>
          <a:lstStyle/>
          <a:p>
            <a:r>
              <a:rPr lang="en-US" sz="2000" dirty="0"/>
              <a:t>Many important topics are not covered here. </a:t>
            </a:r>
            <a:r>
              <a:rPr lang="en-US" sz="2000" b="1" dirty="0"/>
              <a:t>Security</a:t>
            </a:r>
            <a:r>
              <a:rPr lang="en-US" sz="2000" dirty="0"/>
              <a:t> and </a:t>
            </a:r>
            <a:r>
              <a:rPr lang="en-US" sz="2000" b="1" dirty="0"/>
              <a:t>privacy</a:t>
            </a:r>
            <a:r>
              <a:rPr lang="en-US" sz="2000" dirty="0"/>
              <a:t> are </a:t>
            </a:r>
            <a:r>
              <a:rPr lang="en-US" sz="2000" b="1" dirty="0"/>
              <a:t>critical</a:t>
            </a:r>
            <a:r>
              <a:rPr lang="en-US" sz="2000" dirty="0"/>
              <a:t> services needed for these systems. </a:t>
            </a:r>
            <a:r>
              <a:rPr lang="en-US" sz="2000" b="1" dirty="0"/>
              <a:t>In-field autocalibration of sensors</a:t>
            </a:r>
            <a:r>
              <a:rPr lang="en-US" sz="2000" dirty="0"/>
              <a:t>, </a:t>
            </a:r>
            <a:r>
              <a:rPr lang="en-US" sz="2000" b="1" dirty="0"/>
              <a:t>signal processing </a:t>
            </a:r>
            <a:r>
              <a:rPr lang="en-US" sz="2000" dirty="0"/>
              <a:t>that runs on low-cost microcontrollers with minimum power and memory, </a:t>
            </a:r>
            <a:r>
              <a:rPr lang="en-US" sz="2000" b="1" dirty="0"/>
              <a:t>and low-cost techniques for self-organization</a:t>
            </a:r>
            <a:r>
              <a:rPr lang="en-US" sz="2000" dirty="0"/>
              <a:t>, and </a:t>
            </a:r>
            <a:r>
              <a:rPr lang="en-US" sz="2000" b="1" dirty="0"/>
              <a:t>parameter tuning </a:t>
            </a:r>
            <a:r>
              <a:rPr lang="en-US" sz="2000" dirty="0"/>
              <a:t>are critical areas of research.</a:t>
            </a:r>
          </a:p>
          <a:p>
            <a:r>
              <a:rPr lang="en-US" sz="2000" dirty="0"/>
              <a:t>New tools (e.g. debugging, management tools) for WSNs are constantly appearing.</a:t>
            </a:r>
          </a:p>
          <a:p>
            <a:r>
              <a:rPr lang="en-US" sz="2000" dirty="0"/>
              <a:t>Studies are also collecting empirical data on WSN performance.</a:t>
            </a:r>
          </a:p>
          <a:p>
            <a:r>
              <a:rPr lang="en-US" sz="2000" dirty="0"/>
              <a:t>Such data are critical to improve models and solutions.</a:t>
            </a:r>
          </a:p>
          <a:p>
            <a:r>
              <a:rPr lang="en-US" sz="2000" dirty="0"/>
              <a:t> All of this research is producing a </a:t>
            </a:r>
            <a:r>
              <a:rPr lang="en-US" sz="2000" b="1" dirty="0"/>
              <a:t>new</a:t>
            </a:r>
            <a:r>
              <a:rPr lang="en-US" sz="2000" dirty="0"/>
              <a:t> technology, which is already appearing in </a:t>
            </a:r>
            <a:r>
              <a:rPr lang="en-US" sz="2000" b="1" dirty="0"/>
              <a:t>many practical applications. </a:t>
            </a:r>
            <a:r>
              <a:rPr lang="en-US" sz="2000" dirty="0"/>
              <a:t>The future should see an accelerated pace of adoption of this technology.</a:t>
            </a:r>
          </a:p>
        </p:txBody>
      </p:sp>
    </p:spTree>
    <p:extLst>
      <p:ext uri="{BB962C8B-B14F-4D97-AF65-F5344CB8AC3E}">
        <p14:creationId xmlns:p14="http://schemas.microsoft.com/office/powerpoint/2010/main" val="79331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85E4-794E-4B0D-9D30-A06833F67D87}"/>
              </a:ext>
            </a:extLst>
          </p:cNvPr>
          <p:cNvSpPr>
            <a:spLocks noGrp="1"/>
          </p:cNvSpPr>
          <p:nvPr>
            <p:ph type="title"/>
          </p:nvPr>
        </p:nvSpPr>
        <p:spPr>
          <a:xfrm>
            <a:off x="732264" y="72773"/>
            <a:ext cx="10515600" cy="1325563"/>
          </a:xfrm>
        </p:spPr>
        <p:txBody>
          <a:bodyPr>
            <a:normAutofit/>
          </a:bodyPr>
          <a:lstStyle/>
          <a:p>
            <a:r>
              <a:rPr lang="en-US" sz="2800" dirty="0"/>
              <a:t>A WSN is a distributed real-time system, but very little prior work on the subject can be applied. </a:t>
            </a:r>
          </a:p>
        </p:txBody>
      </p:sp>
      <p:sp>
        <p:nvSpPr>
          <p:cNvPr id="3" name="Text Placeholder 2">
            <a:extLst>
              <a:ext uri="{FF2B5EF4-FFF2-40B4-BE49-F238E27FC236}">
                <a16:creationId xmlns:a16="http://schemas.microsoft.com/office/drawing/2014/main" id="{07881AE8-FB46-4869-A5A7-AFB17140100C}"/>
              </a:ext>
            </a:extLst>
          </p:cNvPr>
          <p:cNvSpPr>
            <a:spLocks noGrp="1"/>
          </p:cNvSpPr>
          <p:nvPr>
            <p:ph type="body" idx="1"/>
          </p:nvPr>
        </p:nvSpPr>
        <p:spPr/>
        <p:txBody>
          <a:bodyPr>
            <a:normAutofit/>
          </a:bodyPr>
          <a:lstStyle/>
          <a:p>
            <a:r>
              <a:rPr lang="en-US" sz="2000" dirty="0"/>
              <a:t>Past research on has assumed that distributed systems:</a:t>
            </a:r>
          </a:p>
        </p:txBody>
      </p:sp>
      <p:sp>
        <p:nvSpPr>
          <p:cNvPr id="4" name="Content Placeholder 3">
            <a:extLst>
              <a:ext uri="{FF2B5EF4-FFF2-40B4-BE49-F238E27FC236}">
                <a16:creationId xmlns:a16="http://schemas.microsoft.com/office/drawing/2014/main" id="{ADC43A0A-442F-479F-B95B-A5C89302B4E6}"/>
              </a:ext>
            </a:extLst>
          </p:cNvPr>
          <p:cNvSpPr>
            <a:spLocks noGrp="1"/>
          </p:cNvSpPr>
          <p:nvPr>
            <p:ph sz="half" idx="2"/>
          </p:nvPr>
        </p:nvSpPr>
        <p:spPr>
          <a:xfrm>
            <a:off x="839788" y="2441072"/>
            <a:ext cx="5157787" cy="3413009"/>
          </a:xfrm>
        </p:spPr>
        <p:txBody>
          <a:bodyPr>
            <a:normAutofit/>
          </a:bodyPr>
          <a:lstStyle/>
          <a:p>
            <a:endParaRPr lang="en-US" sz="2000" dirty="0"/>
          </a:p>
          <a:p>
            <a:pPr>
              <a:buFont typeface="Wingdings" panose="05000000000000000000" pitchFamily="2" charset="2"/>
              <a:buChar char="§"/>
            </a:pPr>
            <a:r>
              <a:rPr lang="en-US" sz="2000" dirty="0"/>
              <a:t>Have wired connections.</a:t>
            </a:r>
          </a:p>
          <a:p>
            <a:pPr>
              <a:buFont typeface="Wingdings" panose="05000000000000000000" pitchFamily="2" charset="2"/>
              <a:buChar char="§"/>
            </a:pPr>
            <a:r>
              <a:rPr lang="en-US" sz="2000" dirty="0"/>
              <a:t>Have unlimited power.</a:t>
            </a:r>
          </a:p>
          <a:p>
            <a:pPr>
              <a:buFont typeface="Wingdings" panose="05000000000000000000" pitchFamily="2" charset="2"/>
              <a:buChar char="§"/>
            </a:pPr>
            <a:r>
              <a:rPr lang="en-US" sz="2000" dirty="0"/>
              <a:t>Are mainly not real-time.</a:t>
            </a:r>
          </a:p>
          <a:p>
            <a:pPr>
              <a:buFont typeface="Wingdings" panose="05000000000000000000" pitchFamily="2" charset="2"/>
              <a:buChar char="§"/>
            </a:pPr>
            <a:r>
              <a:rPr lang="en-US" sz="2000" dirty="0"/>
              <a:t>Have user interfaces (screens, mice).</a:t>
            </a:r>
          </a:p>
          <a:p>
            <a:pPr>
              <a:buFont typeface="Wingdings" panose="05000000000000000000" pitchFamily="2" charset="2"/>
              <a:buChar char="§"/>
            </a:pPr>
            <a:r>
              <a:rPr lang="en-US" sz="2000" dirty="0"/>
              <a:t>Have fixed number of resources.</a:t>
            </a:r>
          </a:p>
          <a:p>
            <a:pPr>
              <a:buFont typeface="Wingdings" panose="05000000000000000000" pitchFamily="2" charset="2"/>
              <a:buChar char="§"/>
            </a:pPr>
            <a:r>
              <a:rPr lang="en-US" sz="2000" dirty="0"/>
              <a:t>Treat each node as very important.</a:t>
            </a:r>
          </a:p>
          <a:p>
            <a:pPr>
              <a:buFont typeface="Wingdings" panose="05000000000000000000" pitchFamily="2" charset="2"/>
              <a:buChar char="§"/>
            </a:pPr>
            <a:r>
              <a:rPr lang="en-US" sz="2000" dirty="0"/>
              <a:t>Are location independent.</a:t>
            </a:r>
          </a:p>
          <a:p>
            <a:pPr marL="457200" indent="-457200">
              <a:buFont typeface="+mj-lt"/>
              <a:buAutoNum type="arabicPeriod"/>
            </a:pPr>
            <a:endParaRPr lang="en-US" sz="2000" dirty="0"/>
          </a:p>
        </p:txBody>
      </p:sp>
      <p:sp>
        <p:nvSpPr>
          <p:cNvPr id="5" name="Text Placeholder 4">
            <a:extLst>
              <a:ext uri="{FF2B5EF4-FFF2-40B4-BE49-F238E27FC236}">
                <a16:creationId xmlns:a16="http://schemas.microsoft.com/office/drawing/2014/main" id="{2C4F8F07-FF0E-42D3-9096-A255A75AE459}"/>
              </a:ext>
            </a:extLst>
          </p:cNvPr>
          <p:cNvSpPr>
            <a:spLocks noGrp="1"/>
          </p:cNvSpPr>
          <p:nvPr>
            <p:ph type="body" sz="quarter" idx="3"/>
          </p:nvPr>
        </p:nvSpPr>
        <p:spPr>
          <a:xfrm>
            <a:off x="6194427" y="1802201"/>
            <a:ext cx="5183188" cy="810089"/>
          </a:xfrm>
        </p:spPr>
        <p:txBody>
          <a:bodyPr>
            <a:normAutofit/>
          </a:bodyPr>
          <a:lstStyle/>
          <a:p>
            <a:r>
              <a:rPr lang="en-US" sz="2000" dirty="0"/>
              <a:t>In contrast, for WSNs:</a:t>
            </a:r>
          </a:p>
          <a:p>
            <a:endParaRPr lang="en-US" sz="2000" b="0" dirty="0"/>
          </a:p>
        </p:txBody>
      </p:sp>
      <p:sp>
        <p:nvSpPr>
          <p:cNvPr id="6" name="Content Placeholder 5">
            <a:extLst>
              <a:ext uri="{FF2B5EF4-FFF2-40B4-BE49-F238E27FC236}">
                <a16:creationId xmlns:a16="http://schemas.microsoft.com/office/drawing/2014/main" id="{0C530455-401D-4A63-BBC3-66625BA9DEF9}"/>
              </a:ext>
            </a:extLst>
          </p:cNvPr>
          <p:cNvSpPr>
            <a:spLocks noGrp="1"/>
          </p:cNvSpPr>
          <p:nvPr>
            <p:ph sz="quarter" idx="4"/>
          </p:nvPr>
        </p:nvSpPr>
        <p:spPr>
          <a:xfrm>
            <a:off x="6169024" y="2443977"/>
            <a:ext cx="5183188" cy="3465860"/>
          </a:xfrm>
        </p:spPr>
        <p:txBody>
          <a:bodyPr>
            <a:normAutofit/>
          </a:bodyPr>
          <a:lstStyle/>
          <a:p>
            <a:endParaRPr lang="en-US" sz="2000" dirty="0"/>
          </a:p>
          <a:p>
            <a:pPr>
              <a:buFont typeface="Wingdings" panose="05000000000000000000" pitchFamily="2" charset="2"/>
              <a:buChar char="§"/>
            </a:pPr>
            <a:r>
              <a:rPr lang="en-US" sz="2000" dirty="0"/>
              <a:t>The systems are wireless.</a:t>
            </a:r>
          </a:p>
          <a:p>
            <a:pPr>
              <a:buFont typeface="Wingdings" panose="05000000000000000000" pitchFamily="2" charset="2"/>
              <a:buChar char="§"/>
            </a:pPr>
            <a:r>
              <a:rPr lang="en-US" sz="2000" dirty="0"/>
              <a:t>Have scarce power and resources.</a:t>
            </a:r>
          </a:p>
          <a:p>
            <a:pPr>
              <a:buFont typeface="Wingdings" panose="05000000000000000000" pitchFamily="2" charset="2"/>
              <a:buChar char="§"/>
            </a:pPr>
            <a:r>
              <a:rPr lang="en-US" sz="2000" dirty="0"/>
              <a:t>Are </a:t>
            </a:r>
            <a:r>
              <a:rPr lang="en-US" sz="2000" u="sng" dirty="0"/>
              <a:t>real-time</a:t>
            </a:r>
            <a:r>
              <a:rPr lang="en-US" sz="2000" dirty="0"/>
              <a:t>.</a:t>
            </a:r>
          </a:p>
          <a:p>
            <a:pPr>
              <a:buFont typeface="Wingdings" panose="05000000000000000000" pitchFamily="2" charset="2"/>
              <a:buChar char="§"/>
            </a:pPr>
            <a:r>
              <a:rPr lang="en-US" sz="2000" dirty="0"/>
              <a:t>Utilize sensors and actuators as interfaces.</a:t>
            </a:r>
          </a:p>
          <a:p>
            <a:pPr>
              <a:buFont typeface="Wingdings" panose="05000000000000000000" pitchFamily="2" charset="2"/>
              <a:buChar char="§"/>
            </a:pPr>
            <a:r>
              <a:rPr lang="en-US" sz="2000" dirty="0"/>
              <a:t>Have dynamically changing set of resources.</a:t>
            </a:r>
          </a:p>
          <a:p>
            <a:pPr>
              <a:buFont typeface="Wingdings" panose="05000000000000000000" pitchFamily="2" charset="2"/>
              <a:buChar char="§"/>
            </a:pPr>
            <a:r>
              <a:rPr lang="en-US" sz="2000" dirty="0"/>
              <a:t>Location is critical.</a:t>
            </a:r>
          </a:p>
        </p:txBody>
      </p:sp>
      <p:cxnSp>
        <p:nvCxnSpPr>
          <p:cNvPr id="12" name="Straight Connector 11">
            <a:extLst>
              <a:ext uri="{FF2B5EF4-FFF2-40B4-BE49-F238E27FC236}">
                <a16:creationId xmlns:a16="http://schemas.microsoft.com/office/drawing/2014/main" id="{C8732571-847F-4A7C-8032-37B50CE0276B}"/>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924C0CFD-318E-4A25-AA3A-358D469B8866}"/>
              </a:ext>
            </a:extLst>
          </p:cNvPr>
          <p:cNvSpPr>
            <a:spLocks noGrp="1"/>
          </p:cNvSpPr>
          <p:nvPr>
            <p:ph type="dt" sz="half" idx="10"/>
          </p:nvPr>
        </p:nvSpPr>
        <p:spPr/>
        <p:txBody>
          <a:bodyPr/>
          <a:lstStyle/>
          <a:p>
            <a:fld id="{A10F1B99-E599-4D2E-A67C-D05E1D23AC6D}" type="datetime1">
              <a:rPr lang="el-GR" smtClean="0"/>
              <a:t>17/3/2020</a:t>
            </a:fld>
            <a:endParaRPr lang="en-US"/>
          </a:p>
        </p:txBody>
      </p:sp>
      <p:sp>
        <p:nvSpPr>
          <p:cNvPr id="8" name="Slide Number Placeholder 7">
            <a:extLst>
              <a:ext uri="{FF2B5EF4-FFF2-40B4-BE49-F238E27FC236}">
                <a16:creationId xmlns:a16="http://schemas.microsoft.com/office/drawing/2014/main" id="{34D9D2D3-4916-4ADB-9B7B-4202B29263DF}"/>
              </a:ext>
            </a:extLst>
          </p:cNvPr>
          <p:cNvSpPr>
            <a:spLocks noGrp="1"/>
          </p:cNvSpPr>
          <p:nvPr>
            <p:ph type="sldNum" sz="quarter" idx="12"/>
          </p:nvPr>
        </p:nvSpPr>
        <p:spPr/>
        <p:txBody>
          <a:bodyPr/>
          <a:lstStyle/>
          <a:p>
            <a:fld id="{500C770E-D209-45D5-BCB1-BD5E61F8E063}" type="slidenum">
              <a:rPr lang="en-US" smtClean="0"/>
              <a:t>3</a:t>
            </a:fld>
            <a:endParaRPr lang="en-US"/>
          </a:p>
        </p:txBody>
      </p:sp>
    </p:spTree>
    <p:extLst>
      <p:ext uri="{BB962C8B-B14F-4D97-AF65-F5344CB8AC3E}">
        <p14:creationId xmlns:p14="http://schemas.microsoft.com/office/powerpoint/2010/main" val="321806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B08D9E5-8293-4488-A66B-C9235F4444BF}"/>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53D6E33E-F73D-4135-93D2-BECDF199D756}"/>
              </a:ext>
            </a:extLst>
          </p:cNvPr>
          <p:cNvSpPr>
            <a:spLocks noGrp="1"/>
          </p:cNvSpPr>
          <p:nvPr>
            <p:ph idx="1"/>
          </p:nvPr>
        </p:nvSpPr>
        <p:spPr>
          <a:xfrm>
            <a:off x="208156" y="1884556"/>
            <a:ext cx="11775688" cy="4861932"/>
          </a:xfrm>
        </p:spPr>
        <p:txBody>
          <a:bodyPr>
            <a:normAutofit/>
          </a:bodyPr>
          <a:lstStyle/>
          <a:p>
            <a:r>
              <a:rPr lang="en-US" sz="2000" dirty="0"/>
              <a:t>A </a:t>
            </a:r>
            <a:r>
              <a:rPr lang="en-US" sz="2000" b="1" dirty="0"/>
              <a:t>MAC</a:t>
            </a:r>
            <a:r>
              <a:rPr lang="en-US" sz="2000" dirty="0"/>
              <a:t> protocol coordinates actions over a shared channel. </a:t>
            </a:r>
          </a:p>
          <a:p>
            <a:endParaRPr lang="en-US" sz="2000" dirty="0"/>
          </a:p>
          <a:p>
            <a:r>
              <a:rPr lang="en-US" sz="2000" dirty="0"/>
              <a:t>Traffic is generally from nodes to other nodes or to </a:t>
            </a:r>
            <a:r>
              <a:rPr lang="en-US" sz="2000" u="sng" dirty="0"/>
              <a:t>base stations.</a:t>
            </a:r>
          </a:p>
          <a:p>
            <a:r>
              <a:rPr lang="en-US" sz="2000" dirty="0"/>
              <a:t>An effective MAC protocol for WSNs must:</a:t>
            </a:r>
          </a:p>
          <a:p>
            <a:pPr lvl="1"/>
            <a:r>
              <a:rPr lang="en-US" sz="1800" dirty="0"/>
              <a:t>consume little power and avoid collisions.</a:t>
            </a:r>
          </a:p>
          <a:p>
            <a:pPr lvl="1"/>
            <a:r>
              <a:rPr lang="en-US" sz="1800" dirty="0"/>
              <a:t>be implemented with a small code size and memory requirements.</a:t>
            </a:r>
          </a:p>
          <a:p>
            <a:pPr lvl="1"/>
            <a:r>
              <a:rPr lang="en-US" sz="1800" dirty="0"/>
              <a:t>be efficient for a single application.</a:t>
            </a:r>
          </a:p>
          <a:p>
            <a:pPr lvl="1"/>
            <a:r>
              <a:rPr lang="en-US" sz="1800" dirty="0"/>
              <a:t>be tolerant to changing radio frequency and networking conditions.</a:t>
            </a:r>
          </a:p>
          <a:p>
            <a:endParaRPr lang="en-US" sz="2000" dirty="0"/>
          </a:p>
          <a:p>
            <a:r>
              <a:rPr lang="en-US" sz="2000" dirty="0"/>
              <a:t>One example of a good MAC protocol for WSNs is </a:t>
            </a:r>
            <a:r>
              <a:rPr lang="en-US" sz="2000" b="1" dirty="0"/>
              <a:t>B-MAC</a:t>
            </a:r>
            <a:r>
              <a:rPr lang="en-US" sz="2000" dirty="0"/>
              <a:t>.</a:t>
            </a:r>
          </a:p>
        </p:txBody>
      </p:sp>
      <p:sp>
        <p:nvSpPr>
          <p:cNvPr id="8" name="Title 1">
            <a:extLst>
              <a:ext uri="{FF2B5EF4-FFF2-40B4-BE49-F238E27FC236}">
                <a16:creationId xmlns:a16="http://schemas.microsoft.com/office/drawing/2014/main" id="{9F1FE1CE-5B9C-4CE4-87C9-441940D74783}"/>
              </a:ext>
            </a:extLst>
          </p:cNvPr>
          <p:cNvSpPr>
            <a:spLocks noGrp="1"/>
          </p:cNvSpPr>
          <p:nvPr>
            <p:ph type="title"/>
          </p:nvPr>
        </p:nvSpPr>
        <p:spPr>
          <a:xfrm>
            <a:off x="838200" y="367525"/>
            <a:ext cx="10515600" cy="1009651"/>
          </a:xfrm>
        </p:spPr>
        <p:txBody>
          <a:bodyPr/>
          <a:lstStyle/>
          <a:p>
            <a:r>
              <a:rPr lang="en-US" dirty="0"/>
              <a:t>MAC protocols for Wireless Sensor Networks</a:t>
            </a:r>
          </a:p>
        </p:txBody>
      </p:sp>
      <p:sp>
        <p:nvSpPr>
          <p:cNvPr id="2" name="Date Placeholder 1">
            <a:extLst>
              <a:ext uri="{FF2B5EF4-FFF2-40B4-BE49-F238E27FC236}">
                <a16:creationId xmlns:a16="http://schemas.microsoft.com/office/drawing/2014/main" id="{2D798687-079D-46D3-B1F0-8EEF66997CC3}"/>
              </a:ext>
            </a:extLst>
          </p:cNvPr>
          <p:cNvSpPr>
            <a:spLocks noGrp="1"/>
          </p:cNvSpPr>
          <p:nvPr>
            <p:ph type="dt" sz="half" idx="10"/>
          </p:nvPr>
        </p:nvSpPr>
        <p:spPr/>
        <p:txBody>
          <a:bodyPr/>
          <a:lstStyle/>
          <a:p>
            <a:fld id="{0A748349-952A-4828-8CB6-DB66D9BAD3D5}" type="datetime1">
              <a:rPr lang="el-GR" smtClean="0"/>
              <a:t>17/3/2020</a:t>
            </a:fld>
            <a:endParaRPr lang="en-US"/>
          </a:p>
        </p:txBody>
      </p:sp>
      <p:sp>
        <p:nvSpPr>
          <p:cNvPr id="3" name="Slide Number Placeholder 2">
            <a:extLst>
              <a:ext uri="{FF2B5EF4-FFF2-40B4-BE49-F238E27FC236}">
                <a16:creationId xmlns:a16="http://schemas.microsoft.com/office/drawing/2014/main" id="{ADB0983F-BCBB-477D-9C28-97AB6971D7D3}"/>
              </a:ext>
            </a:extLst>
          </p:cNvPr>
          <p:cNvSpPr>
            <a:spLocks noGrp="1"/>
          </p:cNvSpPr>
          <p:nvPr>
            <p:ph type="sldNum" sz="quarter" idx="12"/>
          </p:nvPr>
        </p:nvSpPr>
        <p:spPr/>
        <p:txBody>
          <a:bodyPr/>
          <a:lstStyle/>
          <a:p>
            <a:fld id="{500C770E-D209-45D5-BCB1-BD5E61F8E063}" type="slidenum">
              <a:rPr lang="en-US" smtClean="0"/>
              <a:t>4</a:t>
            </a:fld>
            <a:endParaRPr lang="en-US"/>
          </a:p>
        </p:txBody>
      </p:sp>
    </p:spTree>
    <p:extLst>
      <p:ext uri="{BB962C8B-B14F-4D97-AF65-F5344CB8AC3E}">
        <p14:creationId xmlns:p14="http://schemas.microsoft.com/office/powerpoint/2010/main" val="225725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BC5A-F9FD-4A2B-B668-8017D8069962}"/>
              </a:ext>
            </a:extLst>
          </p:cNvPr>
          <p:cNvSpPr>
            <a:spLocks noGrp="1"/>
          </p:cNvSpPr>
          <p:nvPr>
            <p:ph type="title"/>
          </p:nvPr>
        </p:nvSpPr>
        <p:spPr>
          <a:xfrm>
            <a:off x="838200" y="367525"/>
            <a:ext cx="10515600" cy="1009651"/>
          </a:xfrm>
        </p:spPr>
        <p:txBody>
          <a:bodyPr/>
          <a:lstStyle/>
          <a:p>
            <a:r>
              <a:rPr lang="en-US" dirty="0"/>
              <a:t>B-MAC protocol</a:t>
            </a:r>
          </a:p>
        </p:txBody>
      </p:sp>
      <p:cxnSp>
        <p:nvCxnSpPr>
          <p:cNvPr id="4" name="Straight Connector 3">
            <a:extLst>
              <a:ext uri="{FF2B5EF4-FFF2-40B4-BE49-F238E27FC236}">
                <a16:creationId xmlns:a16="http://schemas.microsoft.com/office/drawing/2014/main" id="{BE254503-0957-4599-94A3-58FA3A0C29E1}"/>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02F4E46E-5226-497E-B118-717EF6A3B06C}"/>
              </a:ext>
            </a:extLst>
          </p:cNvPr>
          <p:cNvSpPr>
            <a:spLocks noGrp="1"/>
          </p:cNvSpPr>
          <p:nvPr>
            <p:ph idx="1"/>
          </p:nvPr>
        </p:nvSpPr>
        <p:spPr>
          <a:xfrm>
            <a:off x="208156" y="1884556"/>
            <a:ext cx="11467172" cy="4828478"/>
          </a:xfrm>
        </p:spPr>
        <p:txBody>
          <a:bodyPr>
            <a:normAutofit/>
          </a:bodyPr>
          <a:lstStyle/>
          <a:p>
            <a:r>
              <a:rPr lang="en-US" sz="2000" dirty="0"/>
              <a:t>B-MAC is highly configurable and can be implemented with a small code and memory size.</a:t>
            </a:r>
          </a:p>
          <a:p>
            <a:r>
              <a:rPr lang="en-US" sz="2000" dirty="0"/>
              <a:t>It allows choosing and implementing </a:t>
            </a:r>
            <a:r>
              <a:rPr lang="en-US" sz="2000" u="sng" dirty="0"/>
              <a:t>only</a:t>
            </a:r>
            <a:r>
              <a:rPr lang="en-US" sz="2000" dirty="0"/>
              <a:t> the functionality needed by a particular application.</a:t>
            </a:r>
          </a:p>
          <a:p>
            <a:r>
              <a:rPr lang="en-US" sz="2000" dirty="0"/>
              <a:t>It consists of four main parts:</a:t>
            </a:r>
          </a:p>
          <a:p>
            <a:pPr lvl="1"/>
            <a:r>
              <a:rPr lang="en-US" sz="1800" b="1" dirty="0"/>
              <a:t>Clear Channel Assessment. </a:t>
            </a:r>
          </a:p>
          <a:p>
            <a:pPr lvl="1"/>
            <a:r>
              <a:rPr lang="en-US" sz="1800" b="1" dirty="0"/>
              <a:t>Packet </a:t>
            </a:r>
            <a:r>
              <a:rPr lang="en-US" sz="1800" b="1" dirty="0" err="1"/>
              <a:t>Backoff</a:t>
            </a:r>
            <a:r>
              <a:rPr lang="en-US" sz="1800" b="1" dirty="0"/>
              <a:t> Time</a:t>
            </a:r>
            <a:r>
              <a:rPr lang="en-US" sz="1800" dirty="0"/>
              <a:t> </a:t>
            </a:r>
          </a:p>
          <a:p>
            <a:pPr lvl="1"/>
            <a:r>
              <a:rPr lang="en-US" sz="1800" b="1" dirty="0"/>
              <a:t>Packet-by-Packet link layer acknowledgment</a:t>
            </a:r>
            <a:endParaRPr lang="en-US" sz="1800" dirty="0"/>
          </a:p>
          <a:p>
            <a:pPr lvl="1"/>
            <a:r>
              <a:rPr lang="en-US" sz="1800" b="1" dirty="0"/>
              <a:t>Low-power listening</a:t>
            </a:r>
            <a:endParaRPr lang="en-US" sz="2000" dirty="0"/>
          </a:p>
          <a:p>
            <a:r>
              <a:rPr lang="en-US" sz="2000" dirty="0"/>
              <a:t>More complicated schemes add unnecessary overhead since packets in a WSN are only about 50 bytes.</a:t>
            </a:r>
          </a:p>
          <a:p>
            <a:r>
              <a:rPr lang="en-US" sz="2000" dirty="0"/>
              <a:t>New work focuses on multichannel WSNs, adding a phase of channel assignment. Advantages include greater packet throughput and transmitting even in the presence of a crowded spectrum.</a:t>
            </a:r>
          </a:p>
        </p:txBody>
      </p:sp>
      <p:sp>
        <p:nvSpPr>
          <p:cNvPr id="3" name="Date Placeholder 2">
            <a:extLst>
              <a:ext uri="{FF2B5EF4-FFF2-40B4-BE49-F238E27FC236}">
                <a16:creationId xmlns:a16="http://schemas.microsoft.com/office/drawing/2014/main" id="{6FC6DCB9-4E6C-43EE-B4BE-76E1F755D9A5}"/>
              </a:ext>
            </a:extLst>
          </p:cNvPr>
          <p:cNvSpPr>
            <a:spLocks noGrp="1"/>
          </p:cNvSpPr>
          <p:nvPr>
            <p:ph type="dt" sz="half" idx="10"/>
          </p:nvPr>
        </p:nvSpPr>
        <p:spPr/>
        <p:txBody>
          <a:bodyPr/>
          <a:lstStyle/>
          <a:p>
            <a:fld id="{C8D58946-E3FF-40F3-BFB2-145E158AFE8C}" type="datetime1">
              <a:rPr lang="el-GR" smtClean="0"/>
              <a:t>17/3/2020</a:t>
            </a:fld>
            <a:endParaRPr lang="en-US"/>
          </a:p>
        </p:txBody>
      </p:sp>
      <p:sp>
        <p:nvSpPr>
          <p:cNvPr id="6" name="Slide Number Placeholder 5">
            <a:extLst>
              <a:ext uri="{FF2B5EF4-FFF2-40B4-BE49-F238E27FC236}">
                <a16:creationId xmlns:a16="http://schemas.microsoft.com/office/drawing/2014/main" id="{32694D76-2E7D-4AE9-A52F-D1E2309B0B46}"/>
              </a:ext>
            </a:extLst>
          </p:cNvPr>
          <p:cNvSpPr>
            <a:spLocks noGrp="1"/>
          </p:cNvSpPr>
          <p:nvPr>
            <p:ph type="sldNum" sz="quarter" idx="12"/>
          </p:nvPr>
        </p:nvSpPr>
        <p:spPr/>
        <p:txBody>
          <a:bodyPr/>
          <a:lstStyle/>
          <a:p>
            <a:fld id="{500C770E-D209-45D5-BCB1-BD5E61F8E063}" type="slidenum">
              <a:rPr lang="en-US" smtClean="0"/>
              <a:t>5</a:t>
            </a:fld>
            <a:endParaRPr lang="en-US"/>
          </a:p>
        </p:txBody>
      </p:sp>
    </p:spTree>
    <p:extLst>
      <p:ext uri="{BB962C8B-B14F-4D97-AF65-F5344CB8AC3E}">
        <p14:creationId xmlns:p14="http://schemas.microsoft.com/office/powerpoint/2010/main" val="385395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0E795DE-E69B-45AD-BC38-965F239036A0}"/>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FC5AE4F-D6B3-4AF4-A103-4730402D8491}"/>
              </a:ext>
            </a:extLst>
          </p:cNvPr>
          <p:cNvSpPr>
            <a:spLocks noGrp="1"/>
          </p:cNvSpPr>
          <p:nvPr>
            <p:ph type="title"/>
          </p:nvPr>
        </p:nvSpPr>
        <p:spPr>
          <a:xfrm>
            <a:off x="838200" y="367525"/>
            <a:ext cx="10515600" cy="1009651"/>
          </a:xfrm>
        </p:spPr>
        <p:txBody>
          <a:bodyPr/>
          <a:lstStyle/>
          <a:p>
            <a:r>
              <a:rPr lang="en-US" dirty="0"/>
              <a:t>Routing</a:t>
            </a:r>
          </a:p>
        </p:txBody>
      </p:sp>
      <p:sp>
        <p:nvSpPr>
          <p:cNvPr id="8" name="Content Placeholder 2">
            <a:extLst>
              <a:ext uri="{FF2B5EF4-FFF2-40B4-BE49-F238E27FC236}">
                <a16:creationId xmlns:a16="http://schemas.microsoft.com/office/drawing/2014/main" id="{5267B37C-0686-46EC-A424-13F380A13AF7}"/>
              </a:ext>
            </a:extLst>
          </p:cNvPr>
          <p:cNvSpPr>
            <a:spLocks noGrp="1"/>
          </p:cNvSpPr>
          <p:nvPr>
            <p:ph idx="1"/>
          </p:nvPr>
        </p:nvSpPr>
        <p:spPr>
          <a:xfrm>
            <a:off x="208156" y="1884556"/>
            <a:ext cx="11775688" cy="4850781"/>
          </a:xfrm>
        </p:spPr>
        <p:txBody>
          <a:bodyPr>
            <a:normAutofit/>
          </a:bodyPr>
          <a:lstStyle/>
          <a:p>
            <a:r>
              <a:rPr lang="en-US" sz="2200" b="1" dirty="0"/>
              <a:t>Multihop</a:t>
            </a:r>
            <a:r>
              <a:rPr lang="en-US" sz="2200" dirty="0"/>
              <a:t> </a:t>
            </a:r>
            <a:r>
              <a:rPr lang="en-US" sz="2000" b="1" dirty="0"/>
              <a:t>routing </a:t>
            </a:r>
            <a:r>
              <a:rPr lang="en-US" sz="2000" dirty="0"/>
              <a:t> is a critical service required for WSNs.</a:t>
            </a:r>
          </a:p>
          <a:p>
            <a:r>
              <a:rPr lang="en-US" sz="2000" dirty="0"/>
              <a:t>Classic routing techniques require reliable wired connections or symmetric links. This is not true for WSNs.</a:t>
            </a:r>
          </a:p>
          <a:p>
            <a:r>
              <a:rPr lang="en-US" sz="2000" dirty="0"/>
              <a:t>Routing begins with neighbor discovery. Nodes send special packets and build local neighbor tables. These tables typically include only each neighbor’s ID and location (or also remaining energy, delay via that node, link quality,…).</a:t>
            </a:r>
          </a:p>
          <a:p>
            <a:r>
              <a:rPr lang="en-US" sz="2000" dirty="0"/>
              <a:t>Nodes must know their geographic location prior to neighbor discovery.</a:t>
            </a:r>
          </a:p>
          <a:p>
            <a:r>
              <a:rPr lang="en-US" sz="2000" dirty="0"/>
              <a:t>Messages are directed from a source location to a destination address based on geographic coordinates, </a:t>
            </a:r>
            <a:r>
              <a:rPr lang="en-US" sz="2000" b="1" dirty="0"/>
              <a:t>not</a:t>
            </a:r>
            <a:r>
              <a:rPr lang="en-US" sz="2000" dirty="0"/>
              <a:t> IDs. </a:t>
            </a:r>
          </a:p>
          <a:p>
            <a:r>
              <a:rPr lang="en-US" sz="2000" dirty="0"/>
              <a:t>Two typical routing algorithms that work like this are </a:t>
            </a:r>
            <a:r>
              <a:rPr lang="en-US" sz="2000" b="1" dirty="0"/>
              <a:t>geographic forwarding (GF) </a:t>
            </a:r>
            <a:r>
              <a:rPr lang="en-US" sz="2000" dirty="0"/>
              <a:t>and </a:t>
            </a:r>
            <a:r>
              <a:rPr lang="en-US" sz="2000" b="1" dirty="0"/>
              <a:t>directed diffusion.</a:t>
            </a:r>
          </a:p>
          <a:p>
            <a:pPr marL="0" indent="0">
              <a:buNone/>
            </a:pPr>
            <a:endParaRPr lang="en-US" sz="2000" b="1" dirty="0"/>
          </a:p>
        </p:txBody>
      </p:sp>
      <p:sp>
        <p:nvSpPr>
          <p:cNvPr id="2" name="Date Placeholder 1">
            <a:extLst>
              <a:ext uri="{FF2B5EF4-FFF2-40B4-BE49-F238E27FC236}">
                <a16:creationId xmlns:a16="http://schemas.microsoft.com/office/drawing/2014/main" id="{A74F6F84-87B1-4CFB-BE9C-5908527711FE}"/>
              </a:ext>
            </a:extLst>
          </p:cNvPr>
          <p:cNvSpPr>
            <a:spLocks noGrp="1"/>
          </p:cNvSpPr>
          <p:nvPr>
            <p:ph type="dt" sz="half" idx="10"/>
          </p:nvPr>
        </p:nvSpPr>
        <p:spPr/>
        <p:txBody>
          <a:bodyPr/>
          <a:lstStyle/>
          <a:p>
            <a:fld id="{16BC1A8B-80BD-453A-95AB-312DD3B41899}" type="datetime1">
              <a:rPr lang="el-GR" smtClean="0"/>
              <a:t>17/3/2020</a:t>
            </a:fld>
            <a:endParaRPr lang="en-US"/>
          </a:p>
        </p:txBody>
      </p:sp>
      <p:sp>
        <p:nvSpPr>
          <p:cNvPr id="3" name="Slide Number Placeholder 2">
            <a:extLst>
              <a:ext uri="{FF2B5EF4-FFF2-40B4-BE49-F238E27FC236}">
                <a16:creationId xmlns:a16="http://schemas.microsoft.com/office/drawing/2014/main" id="{977085C6-67E9-4B80-8254-F8DE5B1A6AA3}"/>
              </a:ext>
            </a:extLst>
          </p:cNvPr>
          <p:cNvSpPr>
            <a:spLocks noGrp="1"/>
          </p:cNvSpPr>
          <p:nvPr>
            <p:ph type="sldNum" sz="quarter" idx="12"/>
          </p:nvPr>
        </p:nvSpPr>
        <p:spPr/>
        <p:txBody>
          <a:bodyPr/>
          <a:lstStyle/>
          <a:p>
            <a:fld id="{500C770E-D209-45D5-BCB1-BD5E61F8E063}" type="slidenum">
              <a:rPr lang="en-US" smtClean="0"/>
              <a:t>6</a:t>
            </a:fld>
            <a:endParaRPr lang="en-US"/>
          </a:p>
        </p:txBody>
      </p:sp>
    </p:spTree>
    <p:extLst>
      <p:ext uri="{BB962C8B-B14F-4D97-AF65-F5344CB8AC3E}">
        <p14:creationId xmlns:p14="http://schemas.microsoft.com/office/powerpoint/2010/main" val="200615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51F78-23D0-48B2-B836-1B57517E7ADB}"/>
              </a:ext>
            </a:extLst>
          </p:cNvPr>
          <p:cNvSpPr>
            <a:spLocks noGrp="1"/>
          </p:cNvSpPr>
          <p:nvPr>
            <p:ph sz="half" idx="1"/>
          </p:nvPr>
        </p:nvSpPr>
        <p:spPr>
          <a:xfrm>
            <a:off x="180276" y="1825625"/>
            <a:ext cx="5915724" cy="2523351"/>
          </a:xfrm>
        </p:spPr>
        <p:txBody>
          <a:bodyPr/>
          <a:lstStyle/>
          <a:p>
            <a:r>
              <a:rPr lang="en-US" dirty="0"/>
              <a:t>Geographic forwarding</a:t>
            </a:r>
          </a:p>
          <a:p>
            <a:pPr lvl="1"/>
            <a:r>
              <a:rPr lang="en-US" sz="1800" dirty="0"/>
              <a:t>A node is aware of its location.</a:t>
            </a:r>
          </a:p>
          <a:p>
            <a:pPr lvl="1"/>
            <a:r>
              <a:rPr lang="en-US" sz="1800" dirty="0"/>
              <a:t>The routed message contains the destination address.</a:t>
            </a:r>
          </a:p>
          <a:p>
            <a:pPr lvl="1"/>
            <a:r>
              <a:rPr lang="en-US" sz="1800" dirty="0"/>
              <a:t>Next hop is based on which neighbor node covers the most distance toward the destination.</a:t>
            </a:r>
          </a:p>
          <a:p>
            <a:pPr lvl="1"/>
            <a:r>
              <a:rPr lang="en-US" sz="1800" dirty="0"/>
              <a:t>Could also take into account delays, link reliability and remaining energy.</a:t>
            </a:r>
          </a:p>
        </p:txBody>
      </p:sp>
      <p:sp>
        <p:nvSpPr>
          <p:cNvPr id="4" name="Content Placeholder 3">
            <a:extLst>
              <a:ext uri="{FF2B5EF4-FFF2-40B4-BE49-F238E27FC236}">
                <a16:creationId xmlns:a16="http://schemas.microsoft.com/office/drawing/2014/main" id="{6D475430-CF3B-4569-8F74-1EAE1CA0EC2E}"/>
              </a:ext>
            </a:extLst>
          </p:cNvPr>
          <p:cNvSpPr>
            <a:spLocks noGrp="1"/>
          </p:cNvSpPr>
          <p:nvPr>
            <p:ph sz="half" idx="2"/>
          </p:nvPr>
        </p:nvSpPr>
        <p:spPr>
          <a:xfrm>
            <a:off x="6395224" y="1825625"/>
            <a:ext cx="5616500" cy="2991702"/>
          </a:xfrm>
        </p:spPr>
        <p:txBody>
          <a:bodyPr/>
          <a:lstStyle/>
          <a:p>
            <a:r>
              <a:rPr lang="en-US" dirty="0"/>
              <a:t>Directed diffusion</a:t>
            </a:r>
          </a:p>
          <a:p>
            <a:pPr lvl="1"/>
            <a:r>
              <a:rPr lang="en-US" sz="1800" dirty="0"/>
              <a:t>A query requests data from remote nodes. </a:t>
            </a:r>
          </a:p>
          <a:p>
            <a:pPr lvl="1"/>
            <a:r>
              <a:rPr lang="en-US" sz="1800" dirty="0"/>
              <a:t>A node with that data responds with an attribute-value pair. </a:t>
            </a:r>
          </a:p>
          <a:p>
            <a:pPr lvl="1"/>
            <a:r>
              <a:rPr lang="en-US" sz="1800" dirty="0"/>
              <a:t>This pair reaches the requestor based on gradients, which are set up and updated during query transmission and response.</a:t>
            </a:r>
          </a:p>
          <a:p>
            <a:pPr lvl="1"/>
            <a:r>
              <a:rPr lang="en-US" sz="1800" dirty="0"/>
              <a:t>Data may travel over multiple paths increasing the robustness of routing.</a:t>
            </a:r>
          </a:p>
        </p:txBody>
      </p:sp>
      <p:cxnSp>
        <p:nvCxnSpPr>
          <p:cNvPr id="5" name="Straight Connector 4">
            <a:extLst>
              <a:ext uri="{FF2B5EF4-FFF2-40B4-BE49-F238E27FC236}">
                <a16:creationId xmlns:a16="http://schemas.microsoft.com/office/drawing/2014/main" id="{8B620AF7-4052-4F68-9875-C4E7B3B68576}"/>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48A9BD6-5022-41ED-B74F-D4F383E64FB5}"/>
              </a:ext>
            </a:extLst>
          </p:cNvPr>
          <p:cNvSpPr>
            <a:spLocks noGrp="1"/>
          </p:cNvSpPr>
          <p:nvPr>
            <p:ph type="title"/>
          </p:nvPr>
        </p:nvSpPr>
        <p:spPr>
          <a:xfrm>
            <a:off x="838200" y="367525"/>
            <a:ext cx="10515600" cy="1009651"/>
          </a:xfrm>
        </p:spPr>
        <p:txBody>
          <a:bodyPr/>
          <a:lstStyle/>
          <a:p>
            <a:r>
              <a:rPr lang="en-US" dirty="0"/>
              <a:t>Routing algorithms</a:t>
            </a:r>
          </a:p>
        </p:txBody>
      </p:sp>
      <p:sp>
        <p:nvSpPr>
          <p:cNvPr id="2" name="Date Placeholder 1">
            <a:extLst>
              <a:ext uri="{FF2B5EF4-FFF2-40B4-BE49-F238E27FC236}">
                <a16:creationId xmlns:a16="http://schemas.microsoft.com/office/drawing/2014/main" id="{E37799DE-DC1E-408F-931E-9503DE767A13}"/>
              </a:ext>
            </a:extLst>
          </p:cNvPr>
          <p:cNvSpPr>
            <a:spLocks noGrp="1"/>
          </p:cNvSpPr>
          <p:nvPr>
            <p:ph type="dt" sz="half" idx="10"/>
          </p:nvPr>
        </p:nvSpPr>
        <p:spPr/>
        <p:txBody>
          <a:bodyPr/>
          <a:lstStyle/>
          <a:p>
            <a:fld id="{69FFC4F4-EB35-4D0A-8D75-A5BBF6A40886}" type="datetime1">
              <a:rPr lang="el-GR" smtClean="0"/>
              <a:t>17/3/2020</a:t>
            </a:fld>
            <a:endParaRPr lang="en-US"/>
          </a:p>
        </p:txBody>
      </p:sp>
      <p:sp>
        <p:nvSpPr>
          <p:cNvPr id="6" name="Slide Number Placeholder 5">
            <a:extLst>
              <a:ext uri="{FF2B5EF4-FFF2-40B4-BE49-F238E27FC236}">
                <a16:creationId xmlns:a16="http://schemas.microsoft.com/office/drawing/2014/main" id="{15DBD8E5-D1EC-4B42-A907-9C0FAB72ED4B}"/>
              </a:ext>
            </a:extLst>
          </p:cNvPr>
          <p:cNvSpPr>
            <a:spLocks noGrp="1"/>
          </p:cNvSpPr>
          <p:nvPr>
            <p:ph type="sldNum" sz="quarter" idx="12"/>
          </p:nvPr>
        </p:nvSpPr>
        <p:spPr/>
        <p:txBody>
          <a:bodyPr/>
          <a:lstStyle/>
          <a:p>
            <a:fld id="{500C770E-D209-45D5-BCB1-BD5E61F8E063}" type="slidenum">
              <a:rPr lang="en-US" smtClean="0"/>
              <a:t>7</a:t>
            </a:fld>
            <a:endParaRPr lang="en-US"/>
          </a:p>
        </p:txBody>
      </p:sp>
    </p:spTree>
    <p:extLst>
      <p:ext uri="{BB962C8B-B14F-4D97-AF65-F5344CB8AC3E}">
        <p14:creationId xmlns:p14="http://schemas.microsoft.com/office/powerpoint/2010/main" val="163789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2484045-2731-4E16-8574-B3A297188C95}"/>
              </a:ext>
            </a:extLst>
          </p:cNvPr>
          <p:cNvCxnSpPr/>
          <p:nvPr/>
        </p:nvCxnSpPr>
        <p:spPr>
          <a:xfrm flipV="1">
            <a:off x="0" y="1326996"/>
            <a:ext cx="12192000" cy="100361"/>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62E0B8EF-A78C-4BCA-A542-D09CB501FD48}"/>
              </a:ext>
            </a:extLst>
          </p:cNvPr>
          <p:cNvSpPr>
            <a:spLocks noGrp="1"/>
          </p:cNvSpPr>
          <p:nvPr>
            <p:ph type="title"/>
          </p:nvPr>
        </p:nvSpPr>
        <p:spPr>
          <a:xfrm>
            <a:off x="447908" y="417706"/>
            <a:ext cx="10515600" cy="1009651"/>
          </a:xfrm>
        </p:spPr>
        <p:txBody>
          <a:bodyPr>
            <a:normAutofit/>
          </a:bodyPr>
          <a:lstStyle/>
          <a:p>
            <a:r>
              <a:rPr lang="en-US" sz="2800" dirty="0"/>
              <a:t>Beyond the basics of WSN routing, there are many additional key issues</a:t>
            </a:r>
          </a:p>
        </p:txBody>
      </p:sp>
      <p:sp>
        <p:nvSpPr>
          <p:cNvPr id="6" name="Date Placeholder 5">
            <a:extLst>
              <a:ext uri="{FF2B5EF4-FFF2-40B4-BE49-F238E27FC236}">
                <a16:creationId xmlns:a16="http://schemas.microsoft.com/office/drawing/2014/main" id="{045B7A07-7E06-4848-BEA6-5C256C2CEB4C}"/>
              </a:ext>
            </a:extLst>
          </p:cNvPr>
          <p:cNvSpPr>
            <a:spLocks noGrp="1"/>
          </p:cNvSpPr>
          <p:nvPr>
            <p:ph type="dt" sz="half" idx="10"/>
          </p:nvPr>
        </p:nvSpPr>
        <p:spPr/>
        <p:txBody>
          <a:bodyPr/>
          <a:lstStyle/>
          <a:p>
            <a:fld id="{D39FC7DF-AB4F-484F-8D45-AE3FDA012604}" type="datetime1">
              <a:rPr lang="el-GR" smtClean="0"/>
              <a:t>17/3/2020</a:t>
            </a:fld>
            <a:endParaRPr lang="en-US"/>
          </a:p>
        </p:txBody>
      </p:sp>
      <p:sp>
        <p:nvSpPr>
          <p:cNvPr id="7" name="Slide Number Placeholder 6">
            <a:extLst>
              <a:ext uri="{FF2B5EF4-FFF2-40B4-BE49-F238E27FC236}">
                <a16:creationId xmlns:a16="http://schemas.microsoft.com/office/drawing/2014/main" id="{18E5CC2E-F158-45C1-9C6F-FA01A3C672E1}"/>
              </a:ext>
            </a:extLst>
          </p:cNvPr>
          <p:cNvSpPr>
            <a:spLocks noGrp="1"/>
          </p:cNvSpPr>
          <p:nvPr>
            <p:ph type="sldNum" sz="quarter" idx="12"/>
          </p:nvPr>
        </p:nvSpPr>
        <p:spPr/>
        <p:txBody>
          <a:bodyPr/>
          <a:lstStyle/>
          <a:p>
            <a:fld id="{500C770E-D209-45D5-BCB1-BD5E61F8E063}" type="slidenum">
              <a:rPr lang="en-US" smtClean="0"/>
              <a:t>8</a:t>
            </a:fld>
            <a:endParaRPr lang="en-US"/>
          </a:p>
        </p:txBody>
      </p:sp>
      <p:sp>
        <p:nvSpPr>
          <p:cNvPr id="8" name="Content Placeholder 2">
            <a:extLst>
              <a:ext uri="{FF2B5EF4-FFF2-40B4-BE49-F238E27FC236}">
                <a16:creationId xmlns:a16="http://schemas.microsoft.com/office/drawing/2014/main" id="{0B07FC93-07B7-458F-A387-AB3A6CCC749A}"/>
              </a:ext>
            </a:extLst>
          </p:cNvPr>
          <p:cNvSpPr>
            <a:spLocks noGrp="1"/>
          </p:cNvSpPr>
          <p:nvPr>
            <p:ph idx="1"/>
          </p:nvPr>
        </p:nvSpPr>
        <p:spPr>
          <a:xfrm>
            <a:off x="208156" y="1884556"/>
            <a:ext cx="11775688" cy="4382429"/>
          </a:xfrm>
        </p:spPr>
        <p:txBody>
          <a:bodyPr>
            <a:normAutofit/>
          </a:bodyPr>
          <a:lstStyle/>
          <a:p>
            <a:r>
              <a:rPr lang="en-US" sz="2000" b="1" dirty="0"/>
              <a:t>Reliability</a:t>
            </a:r>
          </a:p>
          <a:p>
            <a:pPr marL="0" indent="0">
              <a:buNone/>
            </a:pPr>
            <a:r>
              <a:rPr lang="en-US" sz="2000" dirty="0"/>
              <a:t>	</a:t>
            </a:r>
            <a:r>
              <a:rPr lang="en-US" sz="1800" dirty="0"/>
              <a:t>It is important to have a high reliability on each link. Reliability can be measured in various ways (e.g. signal 	strength). Packet delivery ratio is the best metric, but expensive to collect.</a:t>
            </a:r>
          </a:p>
          <a:p>
            <a:r>
              <a:rPr lang="en-US" sz="2000" b="1" dirty="0"/>
              <a:t>Integration with wake/sleep schedules to save power </a:t>
            </a:r>
          </a:p>
          <a:p>
            <a:r>
              <a:rPr lang="en-US" sz="2000" b="1" dirty="0"/>
              <a:t>Unicast, multicast, and anycast</a:t>
            </a:r>
            <a:endParaRPr lang="en-US" sz="2000" dirty="0"/>
          </a:p>
          <a:p>
            <a:pPr marL="914400" lvl="1" indent="-457200">
              <a:buFont typeface="+mj-lt"/>
              <a:buAutoNum type="arabicPeriod"/>
            </a:pPr>
            <a:r>
              <a:rPr lang="en-US" sz="1800" dirty="0"/>
              <a:t>The message may include an ID with a specific node in this area as the target, or a node closest to the geographic destination. (unicast)</a:t>
            </a:r>
          </a:p>
          <a:p>
            <a:pPr marL="914400" lvl="1" indent="-457200">
              <a:buFont typeface="+mj-lt"/>
              <a:buAutoNum type="arabicPeriod"/>
            </a:pPr>
            <a:r>
              <a:rPr lang="en-US" sz="1800" dirty="0"/>
              <a:t>All nodes within some area around the destination address should receive the message.  (Multicast)</a:t>
            </a:r>
          </a:p>
          <a:p>
            <a:pPr marL="914400" lvl="1" indent="-457200">
              <a:buFont typeface="+mj-lt"/>
              <a:buAutoNum type="arabicPeriod"/>
            </a:pPr>
            <a:r>
              <a:rPr lang="en-US" sz="1800" dirty="0"/>
              <a:t>It may only be necessary for any node, in the destination area to receive the message (anycast) The SPEED protocol supports these three types of semantics.</a:t>
            </a:r>
          </a:p>
          <a:p>
            <a:pPr marL="0" indent="0">
              <a:buNone/>
            </a:pPr>
            <a:r>
              <a:rPr lang="en-US" sz="2000" dirty="0"/>
              <a:t>	</a:t>
            </a:r>
          </a:p>
          <a:p>
            <a:pPr marL="0" indent="0">
              <a:buNone/>
            </a:pPr>
            <a:endParaRPr lang="en-US" sz="1800" dirty="0"/>
          </a:p>
          <a:p>
            <a:pPr marL="0" indent="0">
              <a:buNone/>
            </a:pPr>
            <a:endParaRPr lang="en-US" sz="2200" dirty="0"/>
          </a:p>
        </p:txBody>
      </p:sp>
    </p:spTree>
    <p:extLst>
      <p:ext uri="{BB962C8B-B14F-4D97-AF65-F5344CB8AC3E}">
        <p14:creationId xmlns:p14="http://schemas.microsoft.com/office/powerpoint/2010/main" val="192525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7061BA-35B6-4F7D-8DEE-DCA287260D2F}"/>
              </a:ext>
            </a:extLst>
          </p:cNvPr>
          <p:cNvSpPr>
            <a:spLocks noGrp="1"/>
          </p:cNvSpPr>
          <p:nvPr>
            <p:ph type="dt" sz="half" idx="10"/>
          </p:nvPr>
        </p:nvSpPr>
        <p:spPr/>
        <p:txBody>
          <a:bodyPr/>
          <a:lstStyle/>
          <a:p>
            <a:fld id="{9F2DDF49-5CF8-4177-AD98-6E057F6594C8}" type="datetime1">
              <a:rPr lang="el-GR" smtClean="0"/>
              <a:t>17/3/2020</a:t>
            </a:fld>
            <a:endParaRPr lang="en-US"/>
          </a:p>
        </p:txBody>
      </p:sp>
      <p:sp>
        <p:nvSpPr>
          <p:cNvPr id="5" name="Slide Number Placeholder 4">
            <a:extLst>
              <a:ext uri="{FF2B5EF4-FFF2-40B4-BE49-F238E27FC236}">
                <a16:creationId xmlns:a16="http://schemas.microsoft.com/office/drawing/2014/main" id="{708BAADB-E6DA-49FD-98BF-F28BD2463BA0}"/>
              </a:ext>
            </a:extLst>
          </p:cNvPr>
          <p:cNvSpPr>
            <a:spLocks noGrp="1"/>
          </p:cNvSpPr>
          <p:nvPr>
            <p:ph type="sldNum" sz="quarter" idx="12"/>
          </p:nvPr>
        </p:nvSpPr>
        <p:spPr/>
        <p:txBody>
          <a:bodyPr/>
          <a:lstStyle/>
          <a:p>
            <a:fld id="{500C770E-D209-45D5-BCB1-BD5E61F8E063}" type="slidenum">
              <a:rPr lang="en-US" smtClean="0"/>
              <a:t>9</a:t>
            </a:fld>
            <a:endParaRPr lang="en-US"/>
          </a:p>
        </p:txBody>
      </p:sp>
      <p:sp>
        <p:nvSpPr>
          <p:cNvPr id="9" name="Content Placeholder 2">
            <a:extLst>
              <a:ext uri="{FF2B5EF4-FFF2-40B4-BE49-F238E27FC236}">
                <a16:creationId xmlns:a16="http://schemas.microsoft.com/office/drawing/2014/main" id="{11DBC098-35EB-4B7A-88D7-9082BDB66ECB}"/>
              </a:ext>
            </a:extLst>
          </p:cNvPr>
          <p:cNvSpPr>
            <a:spLocks noGrp="1"/>
          </p:cNvSpPr>
          <p:nvPr>
            <p:ph idx="1"/>
          </p:nvPr>
        </p:nvSpPr>
        <p:spPr>
          <a:xfrm>
            <a:off x="197006" y="504669"/>
            <a:ext cx="11490902" cy="5606354"/>
          </a:xfrm>
        </p:spPr>
        <p:txBody>
          <a:bodyPr>
            <a:normAutofit/>
          </a:bodyPr>
          <a:lstStyle/>
          <a:p>
            <a:r>
              <a:rPr lang="en-US" sz="2000" b="1" dirty="0"/>
              <a:t>Real Time</a:t>
            </a:r>
            <a:r>
              <a:rPr lang="en-US" sz="2000" dirty="0"/>
              <a:t>	</a:t>
            </a:r>
          </a:p>
          <a:p>
            <a:pPr marL="0" indent="0">
              <a:buNone/>
            </a:pPr>
            <a:r>
              <a:rPr lang="en-US" sz="2000" dirty="0"/>
              <a:t>	</a:t>
            </a:r>
            <a:r>
              <a:rPr lang="en-US" sz="1800" dirty="0"/>
              <a:t>Sometimes messages have arrival deadlines. Protocols like SPEED use a notion of </a:t>
            </a:r>
            <a:r>
              <a:rPr lang="en-US" sz="1800" b="1" dirty="0"/>
              <a:t>velocity </a:t>
            </a:r>
            <a:r>
              <a:rPr lang="en-US" sz="1800" dirty="0"/>
              <a:t>to prioritize packet 	transmissions. Velocity is a metric that combines the deadline and distance a message must travel.</a:t>
            </a:r>
          </a:p>
          <a:p>
            <a:r>
              <a:rPr lang="en-US" sz="2000" b="1" dirty="0"/>
              <a:t>Mobility</a:t>
            </a:r>
          </a:p>
          <a:p>
            <a:pPr marL="0" indent="0">
              <a:buNone/>
            </a:pPr>
            <a:r>
              <a:rPr lang="en-US" sz="2200" dirty="0"/>
              <a:t>	</a:t>
            </a:r>
            <a:r>
              <a:rPr lang="en-US" sz="1800" dirty="0"/>
              <a:t>Routing is complicated if nodes are moving. Solutions include continuously updating local neighbor tables or 	identifying proxy nodes.</a:t>
            </a:r>
          </a:p>
          <a:p>
            <a:r>
              <a:rPr lang="en-US" sz="2000" b="1" dirty="0"/>
              <a:t>Voids</a:t>
            </a:r>
          </a:p>
          <a:p>
            <a:pPr marL="0" indent="0">
              <a:buNone/>
            </a:pPr>
            <a:r>
              <a:rPr lang="en-US" sz="2000" b="1" dirty="0"/>
              <a:t>	</a:t>
            </a:r>
            <a:r>
              <a:rPr lang="en-US" sz="1800" dirty="0"/>
              <a:t>Voids can be created in the direction a message has to travel. Protocols like GPSR choose another node “not” in 	the correct direction in an effort to find a path around the void.</a:t>
            </a:r>
          </a:p>
          <a:p>
            <a:r>
              <a:rPr lang="en-US" sz="2000" b="1" dirty="0"/>
              <a:t>Security</a:t>
            </a:r>
          </a:p>
          <a:p>
            <a:pPr marL="0" indent="0">
              <a:buNone/>
            </a:pPr>
            <a:r>
              <a:rPr lang="en-US" sz="2000" b="1" dirty="0"/>
              <a:t>	</a:t>
            </a:r>
            <a:r>
              <a:rPr lang="en-US" sz="1800" dirty="0"/>
              <a:t>Almost all WSN routing algorithms have ignored security and are vulnerable to various attacks. New protocols 	have begun to address secure routing issues.</a:t>
            </a:r>
          </a:p>
          <a:p>
            <a:r>
              <a:rPr lang="en-US" sz="2000" b="1" dirty="0"/>
              <a:t>Congestion</a:t>
            </a:r>
          </a:p>
          <a:p>
            <a:pPr marL="0" indent="0">
              <a:buNone/>
            </a:pPr>
            <a:r>
              <a:rPr lang="en-US" sz="2000" b="1" dirty="0"/>
              <a:t>	</a:t>
            </a:r>
            <a:r>
              <a:rPr lang="en-US" sz="1800" dirty="0"/>
              <a:t>Congestion is a problem for more demanding WSNs.</a:t>
            </a:r>
          </a:p>
        </p:txBody>
      </p:sp>
    </p:spTree>
    <p:extLst>
      <p:ext uri="{BB962C8B-B14F-4D97-AF65-F5344CB8AC3E}">
        <p14:creationId xmlns:p14="http://schemas.microsoft.com/office/powerpoint/2010/main" val="4238784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2416</TotalTime>
  <Words>1926</Words>
  <Application>Microsoft Office PowerPoint</Application>
  <PresentationFormat>Widescreen</PresentationFormat>
  <Paragraphs>229</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Wireless Sensor Networks </vt:lpstr>
      <vt:lpstr>What are Wireless Sensor Networks (WSNs)</vt:lpstr>
      <vt:lpstr>A WSN is a distributed real-time system, but very little prior work on the subject can be applied. </vt:lpstr>
      <vt:lpstr>MAC protocols for Wireless Sensor Networks</vt:lpstr>
      <vt:lpstr>B-MAC protocol</vt:lpstr>
      <vt:lpstr>Routing</vt:lpstr>
      <vt:lpstr>Routing algorithms</vt:lpstr>
      <vt:lpstr>Beyond the basics of WSN routing, there are many additional key issues</vt:lpstr>
      <vt:lpstr>PowerPoint Presentation</vt:lpstr>
      <vt:lpstr>Node Localization</vt:lpstr>
      <vt:lpstr>PowerPoint Presentation</vt:lpstr>
      <vt:lpstr>Clock Synchronization</vt:lpstr>
      <vt:lpstr>Clock Synchronization Protocols for WSNs</vt:lpstr>
      <vt:lpstr>Power Management</vt:lpstr>
      <vt:lpstr>PowerPoint Presentation</vt:lpstr>
      <vt:lpstr>   </vt:lpstr>
      <vt:lpstr>PowerPoint Presentation</vt:lpstr>
      <vt:lpstr>PowerPoint Presentation</vt:lpstr>
      <vt:lpstr>PowerPoint Presentation</vt:lpstr>
      <vt:lpstr>Conclusions and where to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Networks </dc:title>
  <dc:creator>Alkiviadis Stasinos</dc:creator>
  <cp:lastModifiedBy>Alkiviadis Stasinos</cp:lastModifiedBy>
  <cp:revision>187</cp:revision>
  <dcterms:created xsi:type="dcterms:W3CDTF">2020-03-02T21:54:27Z</dcterms:created>
  <dcterms:modified xsi:type="dcterms:W3CDTF">2020-03-17T21:19:49Z</dcterms:modified>
</cp:coreProperties>
</file>