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7" r:id="rId3"/>
    <p:sldId id="323" r:id="rId4"/>
    <p:sldId id="336" r:id="rId5"/>
    <p:sldId id="338" r:id="rId6"/>
    <p:sldId id="331" r:id="rId7"/>
    <p:sldId id="284" r:id="rId8"/>
    <p:sldId id="339" r:id="rId9"/>
    <p:sldId id="286" r:id="rId10"/>
    <p:sldId id="327" r:id="rId11"/>
    <p:sldId id="333" r:id="rId12"/>
    <p:sldId id="285" r:id="rId13"/>
    <p:sldId id="266" r:id="rId14"/>
    <p:sldId id="334"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C00000"/>
    <a:srgbClr val="FFD7BD"/>
    <a:srgbClr val="FFC715"/>
    <a:srgbClr val="FFFFFF"/>
    <a:srgbClr val="FAE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1802" autoAdjust="0"/>
  </p:normalViewPr>
  <p:slideViewPr>
    <p:cSldViewPr snapToGrid="0">
      <p:cViewPr varScale="1">
        <p:scale>
          <a:sx n="84" d="100"/>
          <a:sy n="84" d="100"/>
        </p:scale>
        <p:origin x="92" y="5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E928BA7-4A45-4FFE-A583-CA964C03D947}"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t>12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E928BA7-4A45-4FFE-A583-CA964C03D94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434343"/>
                </a:solidFill>
                <a:latin typeface="Times New Roman" panose="02020603050405020304" pitchFamily="18" charset="0"/>
                <a:cs typeface="Times New Roman" panose="02020603050405020304" pitchFamily="18" charset="0"/>
              </a:rPr>
              <a:t>Train a </a:t>
            </a:r>
            <a:r>
              <a:rPr lang="en-US" altLang="zh-CN" sz="1200" dirty="0">
                <a:solidFill>
                  <a:srgbClr val="C00000"/>
                </a:solidFill>
                <a:latin typeface="Times New Roman" panose="02020603050405020304" pitchFamily="18" charset="0"/>
                <a:cs typeface="Times New Roman" panose="02020603050405020304" pitchFamily="18" charset="0"/>
              </a:rPr>
              <a:t>relation classifier</a:t>
            </a:r>
            <a:r>
              <a:rPr lang="en-US" altLang="zh-CN" sz="1200" dirty="0">
                <a:solidFill>
                  <a:srgbClr val="434343"/>
                </a:solidFill>
                <a:latin typeface="Times New Roman" panose="02020603050405020304" pitchFamily="18" charset="0"/>
                <a:cs typeface="Times New Roman" panose="02020603050405020304" pitchFamily="18" charset="0"/>
              </a:rPr>
              <a:t> by automatically aligning relation  instances in a </a:t>
            </a:r>
            <a:r>
              <a:rPr lang="en-US" altLang="zh-CN" sz="1200" dirty="0">
                <a:solidFill>
                  <a:srgbClr val="C00000"/>
                </a:solidFill>
                <a:latin typeface="Times New Roman" panose="02020603050405020304" pitchFamily="18" charset="0"/>
                <a:cs typeface="Times New Roman" panose="02020603050405020304" pitchFamily="18" charset="0"/>
              </a:rPr>
              <a:t>knowledge base</a:t>
            </a:r>
            <a:r>
              <a:rPr lang="en-US" altLang="zh-CN" sz="1200" dirty="0">
                <a:solidFill>
                  <a:srgbClr val="434343"/>
                </a:solidFill>
                <a:latin typeface="Times New Roman" panose="02020603050405020304" pitchFamily="18" charset="0"/>
                <a:cs typeface="Times New Roman" panose="02020603050405020304" pitchFamily="18" charset="0"/>
              </a:rPr>
              <a:t> (e.g., Freebase, or the structured information in Wikipedia info-boxes) with </a:t>
            </a:r>
            <a:r>
              <a:rPr lang="en-US" altLang="zh-CN" sz="1200" dirty="0">
                <a:solidFill>
                  <a:srgbClr val="C00000"/>
                </a:solidFill>
                <a:latin typeface="Times New Roman" panose="02020603050405020304" pitchFamily="18" charset="0"/>
                <a:cs typeface="Times New Roman" panose="02020603050405020304" pitchFamily="18" charset="0"/>
              </a:rPr>
              <a:t>unstructured text</a:t>
            </a:r>
            <a:r>
              <a:rPr lang="en-US" altLang="zh-CN" sz="1200" dirty="0">
                <a:solidFill>
                  <a:srgbClr val="434343"/>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434343"/>
                </a:solidFill>
                <a:latin typeface="Times New Roman" panose="02020603050405020304" pitchFamily="18" charset="0"/>
                <a:cs typeface="Times New Roman" panose="02020603050405020304" pitchFamily="18" charset="0"/>
              </a:rPr>
              <a:t>DSRE is an alternative paradigm combining advantages of both the supervised (</a:t>
            </a:r>
            <a:r>
              <a:rPr lang="en-US" altLang="zh-CN" sz="1200" dirty="0">
                <a:solidFill>
                  <a:srgbClr val="C00000"/>
                </a:solidFill>
                <a:latin typeface="Times New Roman" panose="02020603050405020304" pitchFamily="18" charset="0"/>
                <a:cs typeface="Times New Roman" panose="02020603050405020304" pitchFamily="18" charset="0"/>
              </a:rPr>
              <a:t>using a probabilistic classifier</a:t>
            </a:r>
            <a:r>
              <a:rPr lang="en-US" altLang="zh-CN" sz="1200" dirty="0">
                <a:solidFill>
                  <a:srgbClr val="434343"/>
                </a:solidFill>
                <a:latin typeface="Times New Roman" panose="02020603050405020304" pitchFamily="18" charset="0"/>
                <a:cs typeface="Times New Roman" panose="02020603050405020304" pitchFamily="18" charset="0"/>
              </a:rPr>
              <a:t>) and unsupervised approaches (</a:t>
            </a:r>
            <a:r>
              <a:rPr lang="en-US" altLang="zh-CN" sz="1200" dirty="0">
                <a:solidFill>
                  <a:srgbClr val="C00000"/>
                </a:solidFill>
                <a:latin typeface="Times New Roman" panose="02020603050405020304" pitchFamily="18" charset="0"/>
                <a:cs typeface="Times New Roman" panose="02020603050405020304" pitchFamily="18" charset="0"/>
              </a:rPr>
              <a:t>large amount of training data</a:t>
            </a:r>
            <a:r>
              <a:rPr lang="en-US" altLang="zh-CN" sz="1200" dirty="0">
                <a:solidFill>
                  <a:srgbClr val="434343"/>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434343"/>
              </a:solidFill>
              <a:latin typeface="Times New Roman" panose="02020603050405020304" pitchFamily="18" charset="0"/>
              <a:cs typeface="Times New Roman" panose="02020603050405020304" pitchFamily="18" charset="0"/>
            </a:endParaRPr>
          </a:p>
          <a:p>
            <a:endParaRPr kumimoji="1" lang="zh-CN" altLang="en-US" dirty="0"/>
          </a:p>
        </p:txBody>
      </p:sp>
      <p:sp>
        <p:nvSpPr>
          <p:cNvPr id="4" name="幻灯片编号占位符 3"/>
          <p:cNvSpPr>
            <a:spLocks noGrp="1"/>
          </p:cNvSpPr>
          <p:nvPr>
            <p:ph type="sldNum" sz="quarter" idx="10"/>
          </p:nvPr>
        </p:nvSpPr>
        <p:spPr/>
        <p:txBody>
          <a:bodyPr/>
          <a:lstStyle/>
          <a:p>
            <a:fld id="{AE928BA7-4A45-4FFE-A583-CA964C03D947}" type="slidenum">
              <a:rPr lang="zh-CN" altLang="en-US" smtClean="0"/>
              <a:t>3</a:t>
            </a:fld>
            <a:endParaRPr lang="zh-CN" altLang="en-US"/>
          </a:p>
        </p:txBody>
      </p:sp>
    </p:spTree>
    <p:extLst>
      <p:ext uri="{BB962C8B-B14F-4D97-AF65-F5344CB8AC3E}">
        <p14:creationId xmlns:p14="http://schemas.microsoft.com/office/powerpoint/2010/main" val="2979091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dirty="0"/>
              <a:t>Problem 1: since there can be multiple valid relations for the same entity pair, the relation between the entities expressed in the sentence may differ from the relation label from the knowledge base;</a:t>
            </a:r>
          </a:p>
          <a:p>
            <a:pPr algn="just"/>
            <a:r>
              <a:rPr lang="en-US" altLang="zh-CN" dirty="0"/>
              <a:t>Problem 2: due to the incompleteness of knowledge bases, the relations between many entities are vacant. Thus, a majority of sentences are labeled with NA (about 80 percent of</a:t>
            </a:r>
          </a:p>
          <a:p>
            <a:pPr algn="just"/>
            <a:r>
              <a:rPr lang="en-US" altLang="zh-CN" dirty="0"/>
              <a:t>instances in Riedel2010 dataset), which is a specific class for no relation between the entities.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t>4</a:t>
            </a:fld>
            <a:endParaRPr lang="zh-CN" altLang="en-US"/>
          </a:p>
        </p:txBody>
      </p:sp>
    </p:spTree>
    <p:extLst>
      <p:ext uri="{BB962C8B-B14F-4D97-AF65-F5344CB8AC3E}">
        <p14:creationId xmlns:p14="http://schemas.microsoft.com/office/powerpoint/2010/main" val="182571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Dependency parsing can handle crucial structural information between the entities and other words in the context, implying the important relational words that interact with entities.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Entity type classification can capture contextualized entity representation, which puts a soft constraint on the type of relationship it involves in. For instance, the relation “/business/founders” can only exist between a “/person” and a “/organization”.</a:t>
            </a:r>
          </a:p>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t>5</a:t>
            </a:fld>
            <a:endParaRPr lang="zh-CN" altLang="en-US"/>
          </a:p>
        </p:txBody>
      </p:sp>
    </p:spTree>
    <p:extLst>
      <p:ext uri="{BB962C8B-B14F-4D97-AF65-F5344CB8AC3E}">
        <p14:creationId xmlns:p14="http://schemas.microsoft.com/office/powerpoint/2010/main" val="341475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28BA7-4A45-4FFE-A583-CA964C03D94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t>7</a:t>
            </a:fld>
            <a:endParaRPr lang="zh-CN" altLang="en-US"/>
          </a:p>
        </p:txBody>
      </p:sp>
    </p:spTree>
    <p:extLst>
      <p:ext uri="{BB962C8B-B14F-4D97-AF65-F5344CB8AC3E}">
        <p14:creationId xmlns:p14="http://schemas.microsoft.com/office/powerpoint/2010/main" val="1023225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E928BA7-4A45-4FFE-A583-CA964C03D94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t>9</a:t>
            </a:fld>
            <a:endParaRPr lang="zh-CN" altLang="en-US"/>
          </a:p>
        </p:txBody>
      </p:sp>
    </p:spTree>
    <p:extLst>
      <p:ext uri="{BB962C8B-B14F-4D97-AF65-F5344CB8AC3E}">
        <p14:creationId xmlns:p14="http://schemas.microsoft.com/office/powerpoint/2010/main" val="175403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t>2019/11/7</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t>‹#›</a:t>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t>2019/11/7</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t>‹#›</a:t>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t>2019/11/7</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t>‹#›</a:t>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B55DE-7313-4CEA-AD0C-45F48E7225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E120F6-F3D7-4313-8BA6-0082A969D7DA}"/>
              </a:ext>
            </a:extLst>
          </p:cNvPr>
          <p:cNvSpPr>
            <a:spLocks noGrp="1"/>
          </p:cNvSpPr>
          <p:nvPr>
            <p:ph type="dt" sz="half" idx="10"/>
          </p:nvPr>
        </p:nvSpPr>
        <p:spPr/>
        <p:txBody>
          <a:bodyPr/>
          <a:lstStyle/>
          <a:p>
            <a:pPr fontAlgn="base">
              <a:spcBef>
                <a:spcPct val="0"/>
              </a:spcBef>
              <a:spcAft>
                <a:spcPct val="0"/>
              </a:spcAft>
            </a:pPr>
            <a:fld id="{7D4FE00E-8C06-457B-9BDE-A197369E635E}" type="datetime1">
              <a:rPr lang="zh-CN" altLang="en-US" smtClean="0">
                <a:sym typeface="Calibri" panose="020F0502020204030204" pitchFamily="34" charset="0"/>
              </a:rPr>
              <a:t>2019/11/7</a:t>
            </a:fld>
            <a:endParaRPr lang="zh-CN" altLang="en-US" b="1" i="1">
              <a:sym typeface="Calibri" panose="020F0502020204030204" pitchFamily="34" charset="0"/>
            </a:endParaRPr>
          </a:p>
        </p:txBody>
      </p:sp>
      <p:sp>
        <p:nvSpPr>
          <p:cNvPr id="4" name="页脚占位符 3">
            <a:extLst>
              <a:ext uri="{FF2B5EF4-FFF2-40B4-BE49-F238E27FC236}">
                <a16:creationId xmlns:a16="http://schemas.microsoft.com/office/drawing/2014/main" id="{5DFAB8E3-EC4B-401F-B245-8788E0CD38F8}"/>
              </a:ext>
            </a:extLst>
          </p:cNvPr>
          <p:cNvSpPr>
            <a:spLocks noGrp="1"/>
          </p:cNvSpPr>
          <p:nvPr>
            <p:ph type="ftr" sz="quarter" idx="11"/>
          </p:nvPr>
        </p:nvSpPr>
        <p:spPr/>
        <p:txBody>
          <a:bodyPr/>
          <a:lstStyle/>
          <a:p>
            <a:pPr fontAlgn="base">
              <a:spcBef>
                <a:spcPct val="0"/>
              </a:spcBef>
              <a:spcAft>
                <a:spcPct val="0"/>
              </a:spcAft>
            </a:pPr>
            <a:endParaRPr lang="zh-CN" altLang="en-US">
              <a:sym typeface="Calibri" panose="020F0502020204030204" pitchFamily="34" charset="0"/>
            </a:endParaRPr>
          </a:p>
        </p:txBody>
      </p:sp>
      <p:sp>
        <p:nvSpPr>
          <p:cNvPr id="5" name="灯片编号占位符 4">
            <a:extLst>
              <a:ext uri="{FF2B5EF4-FFF2-40B4-BE49-F238E27FC236}">
                <a16:creationId xmlns:a16="http://schemas.microsoft.com/office/drawing/2014/main" id="{852760FB-2DEE-44A0-BFA1-C610BFE30DB8}"/>
              </a:ext>
            </a:extLst>
          </p:cNvPr>
          <p:cNvSpPr>
            <a:spLocks noGrp="1"/>
          </p:cNvSpPr>
          <p:nvPr>
            <p:ph type="sldNum" sz="quarter" idx="12"/>
          </p:nvPr>
        </p:nvSpPr>
        <p:spPr/>
        <p:txBody>
          <a:bodyPr/>
          <a:lstStyle/>
          <a:p>
            <a:pPr fontAlgn="base">
              <a:spcBef>
                <a:spcPct val="0"/>
              </a:spcBef>
              <a:spcAft>
                <a:spcPct val="0"/>
              </a:spcAft>
            </a:pPr>
            <a:fld id="{4735416B-1EEB-4908-B3FA-75CB8A360816}" type="slidenum">
              <a:rPr lang="zh-CN" altLang="en-US" smtClean="0">
                <a:sym typeface="Calibri" panose="020F0502020204030204" pitchFamily="34" charset="0"/>
              </a:rPr>
              <a:t>‹#›</a:t>
            </a:fld>
            <a:endParaRPr lang="zh-CN" altLang="en-US">
              <a:sym typeface="Calibri" panose="020F0502020204030204" pitchFamily="34" charset="0"/>
            </a:endParaRPr>
          </a:p>
        </p:txBody>
      </p:sp>
    </p:spTree>
    <p:extLst>
      <p:ext uri="{BB962C8B-B14F-4D97-AF65-F5344CB8AC3E}">
        <p14:creationId xmlns:p14="http://schemas.microsoft.com/office/powerpoint/2010/main" val="105541650"/>
      </p:ext>
    </p:extLst>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t>2019/11/7</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t>‹#›</a:t>
            </a:fld>
            <a:endParaRPr lang="zh-CN" altLang="en-US"/>
          </a:p>
        </p:txBody>
      </p:sp>
    </p:spTree>
  </p:cSld>
  <p:clrMapOvr>
    <a:masterClrMapping/>
  </p:clrMapOvr>
  <p:transition spd="med">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t>2019/11/7</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t>2019/11/7</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t>‹#›</a:t>
            </a:fld>
            <a:endParaRPr lang="zh-CN" altLang="en-US"/>
          </a:p>
        </p:txBody>
      </p:sp>
    </p:spTree>
  </p:cSld>
  <p:clrMapOvr>
    <a:masterClrMapping/>
  </p:clrMapOvr>
  <p:transition spd="med">
    <p:cu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t>2019/11/7</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t>‹#›</a:t>
            </a:fld>
            <a:endParaRPr lang="zh-CN" altLang="en-US"/>
          </a:p>
        </p:txBody>
      </p:sp>
    </p:spTree>
  </p:cSld>
  <p:clrMapOvr>
    <a:masterClrMapping/>
  </p:clrMapOvr>
  <p:transition spd="med">
    <p:cu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t>2019/11/7</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t>‹#›</a:t>
            </a:fld>
            <a:endParaRPr lang="zh-CN" altLang="en-US"/>
          </a:p>
        </p:txBody>
      </p:sp>
    </p:spTree>
  </p:cSld>
  <p:clrMapOvr>
    <a:masterClrMapping/>
  </p:clrMapOvr>
  <p:transition spd="med">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t>2019/11/7</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t>2019/11/7</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t>2019/11/7</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t>2019/11/7</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t>‹#›</a:t>
            </a:fld>
            <a:endParaRPr lang="zh-CN" altLang="en-US"/>
          </a:p>
        </p:txBody>
      </p:sp>
    </p:spTree>
  </p:cSld>
  <p:clrMapOvr>
    <a:masterClrMapping/>
  </p:clrMapOvr>
  <p:transition spd="med">
    <p:cu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t>2019/11/7</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t>‹#›</a:t>
            </a:fld>
            <a:endParaRPr lang="zh-CN" altLang="en-US"/>
          </a:p>
        </p:txBody>
      </p:sp>
    </p:spTree>
  </p:cSld>
  <p:clrMapOvr>
    <a:masterClrMapping/>
  </p:clrMapOvr>
  <p:transition spd="med">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t>2019/11/7</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t>‹#›</a:t>
            </a:fld>
            <a:endParaRPr lang="zh-CN" altLang="en-US"/>
          </a:p>
        </p:txBody>
      </p:sp>
    </p:spTree>
  </p:cSld>
  <p:clrMapOvr>
    <a:masterClrMapping/>
  </p:clrMapOvr>
  <p:transition spd="med">
    <p:cu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t>2019/11/7</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t>‹#›</a:t>
            </a:fld>
            <a:endParaRPr lang="zh-CN" alt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t>2019/11/7</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t>‹#›</a:t>
            </a:fld>
            <a:endParaRPr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t>2019/11/7</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t>‹#›</a:t>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t>2019/11/7</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t>‹#›</a:t>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t>2019/11/7</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t>2019/11/7</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t>2019/11/7</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t>‹#›</a:t>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t>2019/11/7</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t>‹#›</a:t>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userDrawn="1"/>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0"/>
            <a:ext cx="10036175"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t>2019/11/7</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t>‹#›</a:t>
            </a:fld>
            <a:endParaRPr lang="zh-CN" altLang="en-US">
              <a:sym typeface="Calibri" panose="020F0502020204030204" pitchFamily="34" charset="0"/>
            </a:endParaRPr>
          </a:p>
        </p:txBody>
      </p:sp>
      <p:cxnSp>
        <p:nvCxnSpPr>
          <p:cNvPr id="3145728" name="Line 2054"/>
          <p:cNvCxnSpPr>
            <a:cxnSpLocks noChangeShapeType="1"/>
          </p:cNvCxnSpPr>
          <p:nvPr userDrawn="1"/>
        </p:nvCxnSpPr>
        <p:spPr bwMode="auto">
          <a:xfrm>
            <a:off x="640080" y="1028700"/>
            <a:ext cx="10056495" cy="6985"/>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4" cstate="print"/>
          <a:stretch>
            <a:fillRect/>
          </a:stretch>
        </p:blipFill>
        <p:spPr>
          <a:xfrm>
            <a:off x="11117741" y="1"/>
            <a:ext cx="564195" cy="537029"/>
          </a:xfrm>
          <a:prstGeom prst="rect">
            <a:avLst/>
          </a:prstGeom>
        </p:spPr>
      </p:pic>
      <p:pic>
        <p:nvPicPr>
          <p:cNvPr id="2" name="图片 1" descr="SHU_VI_LOGO.svg"/>
          <p:cNvPicPr>
            <a:picLocks noChangeAspect="1"/>
          </p:cNvPicPr>
          <p:nvPr userDrawn="1"/>
        </p:nvPicPr>
        <p:blipFill>
          <a:blip r:embed="rId15"/>
          <a:srcRect t="-7855"/>
          <a:stretch>
            <a:fillRect/>
          </a:stretch>
        </p:blipFill>
        <p:spPr>
          <a:xfrm>
            <a:off x="11035030" y="0"/>
            <a:ext cx="730250" cy="988695"/>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userDrawn="1"/>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0"/>
            <a:ext cx="10036175"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t>2019/11/7</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t>‹#›</a:t>
            </a:fld>
            <a:endParaRPr lang="zh-CN" altLang="en-US">
              <a:sym typeface="Calibri" panose="020F0502020204030204" pitchFamily="34" charset="0"/>
            </a:endParaRPr>
          </a:p>
        </p:txBody>
      </p:sp>
      <p:cxnSp>
        <p:nvCxnSpPr>
          <p:cNvPr id="3145728" name="Line 2054"/>
          <p:cNvCxnSpPr>
            <a:cxnSpLocks noChangeShapeType="1"/>
          </p:cNvCxnSpPr>
          <p:nvPr userDrawn="1"/>
        </p:nvCxnSpPr>
        <p:spPr bwMode="auto">
          <a:xfrm>
            <a:off x="640080" y="1028700"/>
            <a:ext cx="10056495" cy="6985"/>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117741" y="1"/>
            <a:ext cx="564195" cy="537029"/>
          </a:xfrm>
          <a:prstGeom prst="rect">
            <a:avLst/>
          </a:prstGeom>
        </p:spPr>
      </p:pic>
      <p:pic>
        <p:nvPicPr>
          <p:cNvPr id="2" name="图片 1" descr="SHU_VI_LOGO.svg"/>
          <p:cNvPicPr>
            <a:picLocks noChangeAspect="1"/>
          </p:cNvPicPr>
          <p:nvPr userDrawn="1"/>
        </p:nvPicPr>
        <p:blipFill>
          <a:blip r:embed="rId14"/>
          <a:srcRect t="-7855"/>
          <a:stretch>
            <a:fillRect/>
          </a:stretch>
        </p:blipFill>
        <p:spPr>
          <a:xfrm>
            <a:off x="11035030" y="0"/>
            <a:ext cx="730250" cy="988695"/>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2BD7EB3-8568-4EE6-AC57-E79DC50EE36B}"/>
              </a:ext>
            </a:extLst>
          </p:cNvPr>
          <p:cNvSpPr/>
          <p:nvPr/>
        </p:nvSpPr>
        <p:spPr bwMode="auto">
          <a:xfrm>
            <a:off x="0" y="0"/>
            <a:ext cx="12192000" cy="3642360"/>
          </a:xfrm>
          <a:prstGeom prst="rect">
            <a:avLst/>
          </a:prstGeom>
          <a:solidFill>
            <a:schemeClr val="accent1">
              <a:lumMod val="7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3074" name="标题 1"/>
          <p:cNvSpPr>
            <a:spLocks noGrp="1"/>
          </p:cNvSpPr>
          <p:nvPr>
            <p:ph type="title"/>
          </p:nvPr>
        </p:nvSpPr>
        <p:spPr>
          <a:xfrm>
            <a:off x="159386" y="935167"/>
            <a:ext cx="11811634" cy="1772025"/>
          </a:xfrm>
        </p:spPr>
        <p:txBody>
          <a:bodyPr/>
          <a:lstStyle/>
          <a:p>
            <a:pPr algn="ctr">
              <a:lnSpc>
                <a:spcPct val="100000"/>
              </a:lnSpc>
            </a:pPr>
            <a:r>
              <a:rPr lang="en-US" altLang="zh-CN" sz="5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Multi-Task Learning </a:t>
            </a:r>
            <a:br>
              <a:rPr lang="en-US" altLang="zh-CN" sz="5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5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for Relation Extraction</a:t>
            </a:r>
            <a:endParaRPr lang="zh-CN" altLang="en-US" sz="5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pic>
        <p:nvPicPr>
          <p:cNvPr id="7" name="图片 6">
            <a:extLst>
              <a:ext uri="{FF2B5EF4-FFF2-40B4-BE49-F238E27FC236}">
                <a16:creationId xmlns:a16="http://schemas.microsoft.com/office/drawing/2014/main" id="{4662AF69-45DA-4FB1-9A01-0E6B8B7B852F}"/>
              </a:ext>
            </a:extLst>
          </p:cNvPr>
          <p:cNvPicPr>
            <a:picLocks noChangeAspect="1"/>
          </p:cNvPicPr>
          <p:nvPr/>
        </p:nvPicPr>
        <p:blipFill>
          <a:blip r:embed="rId4"/>
          <a:stretch>
            <a:fillRect/>
          </a:stretch>
        </p:blipFill>
        <p:spPr>
          <a:xfrm>
            <a:off x="59814" y="4145280"/>
            <a:ext cx="11817442" cy="1965960"/>
          </a:xfrm>
          <a:prstGeom prst="rect">
            <a:avLst/>
          </a:prstGeom>
        </p:spPr>
      </p:pic>
    </p:spTree>
    <p:custDataLst>
      <p:tags r:id="rId1"/>
    </p:custData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F4BE3A2-9906-4E80-8674-88FBB5D8C5D8}"/>
              </a:ext>
            </a:extLst>
          </p:cNvPr>
          <p:cNvSpPr>
            <a:spLocks noGrp="1"/>
          </p:cNvSpPr>
          <p:nvPr>
            <p:ph type="sldNum" sz="quarter" idx="12"/>
          </p:nvPr>
        </p:nvSpPr>
        <p:spPr/>
        <p:txBody>
          <a:bodyPr/>
          <a:lstStyle/>
          <a:p>
            <a:fld id="{89DB14B3-731A-4352-BC82-B1993596BD11}" type="slidenum">
              <a:rPr lang="zh-CN" altLang="en-US" smtClean="0"/>
              <a:t>10</a:t>
            </a:fld>
            <a:endParaRPr lang="zh-CN" altLang="en-US" dirty="0"/>
          </a:p>
        </p:txBody>
      </p:sp>
      <p:sp>
        <p:nvSpPr>
          <p:cNvPr id="5" name="标题 1">
            <a:extLst>
              <a:ext uri="{FF2B5EF4-FFF2-40B4-BE49-F238E27FC236}">
                <a16:creationId xmlns:a16="http://schemas.microsoft.com/office/drawing/2014/main" id="{B1C757B2-AD6C-45B4-B7EF-9FE7B3D8DDA1}"/>
              </a:ext>
            </a:extLst>
          </p:cNvPr>
          <p:cNvSpPr>
            <a:spLocks noGrp="1"/>
          </p:cNvSpPr>
          <p:nvPr>
            <p:ph type="title"/>
          </p:nvPr>
        </p:nvSpPr>
        <p:spPr>
          <a:xfrm>
            <a:off x="660400" y="228600"/>
            <a:ext cx="10036175" cy="784225"/>
          </a:xfrm>
        </p:spPr>
        <p:txBody>
          <a:bodyPr/>
          <a:lstStyle/>
          <a:p>
            <a:pPr algn="l">
              <a:lnSpc>
                <a:spcPct val="100000"/>
              </a:lnSpc>
              <a:buClrTx/>
              <a:buSzTx/>
              <a:buFontTx/>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Ablation Study </a:t>
            </a:r>
          </a:p>
        </p:txBody>
      </p:sp>
      <p:pic>
        <p:nvPicPr>
          <p:cNvPr id="7" name="图片 6">
            <a:extLst>
              <a:ext uri="{FF2B5EF4-FFF2-40B4-BE49-F238E27FC236}">
                <a16:creationId xmlns:a16="http://schemas.microsoft.com/office/drawing/2014/main" id="{0B3FA5DF-193E-44EF-BCF7-F6FDEBA992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290" y="1290095"/>
            <a:ext cx="5171509" cy="3851132"/>
          </a:xfrm>
          <a:prstGeom prst="rect">
            <a:avLst/>
          </a:prstGeom>
        </p:spPr>
      </p:pic>
      <p:pic>
        <p:nvPicPr>
          <p:cNvPr id="9" name="图片 8">
            <a:extLst>
              <a:ext uri="{FF2B5EF4-FFF2-40B4-BE49-F238E27FC236}">
                <a16:creationId xmlns:a16="http://schemas.microsoft.com/office/drawing/2014/main" id="{99F02679-B120-4832-9D11-B121E8F77B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1226" y="1271927"/>
            <a:ext cx="5171509" cy="3851132"/>
          </a:xfrm>
          <a:prstGeom prst="rect">
            <a:avLst/>
          </a:prstGeom>
        </p:spPr>
      </p:pic>
      <p:sp>
        <p:nvSpPr>
          <p:cNvPr id="10" name="文本框 9">
            <a:extLst>
              <a:ext uri="{FF2B5EF4-FFF2-40B4-BE49-F238E27FC236}">
                <a16:creationId xmlns:a16="http://schemas.microsoft.com/office/drawing/2014/main" id="{54E0C308-C645-4A0A-AEC6-ABDCE4D5F256}"/>
              </a:ext>
            </a:extLst>
          </p:cNvPr>
          <p:cNvSpPr txBox="1"/>
          <p:nvPr/>
        </p:nvSpPr>
        <p:spPr>
          <a:xfrm>
            <a:off x="782915" y="5123059"/>
            <a:ext cx="4992136" cy="707886"/>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3: Comparison of different sub-models w/o auxiliary tasks. </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1D63A9C-E120-4E8E-A234-8F8D9C53ECAD}"/>
              </a:ext>
            </a:extLst>
          </p:cNvPr>
          <p:cNvSpPr txBox="1"/>
          <p:nvPr/>
        </p:nvSpPr>
        <p:spPr>
          <a:xfrm>
            <a:off x="6263260" y="5123059"/>
            <a:ext cx="4992136" cy="707886"/>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4: Comparison of different sub-models w/o pretraining.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055218"/>
      </p:ext>
    </p:extLst>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kumimoji="1" lang="en-US" altLang="zh-CN" sz="3600" b="1" dirty="0">
              <a:solidFill>
                <a:schemeClr val="tx1"/>
              </a:solidFill>
              <a:latin typeface="微软雅黑" panose="020B0503020204020204" pitchFamily="34" charset="-122"/>
              <a:ea typeface="微软雅黑" panose="020B0503020204020204" pitchFamily="34" charset="-122"/>
              <a:cs typeface="楷体" panose="02010609060101010101" charset="-122"/>
            </a:endParaRPr>
          </a:p>
        </p:txBody>
      </p:sp>
      <p:sp>
        <p:nvSpPr>
          <p:cNvPr id="4" name="幻灯片编号占位符 3"/>
          <p:cNvSpPr>
            <a:spLocks noGrp="1"/>
          </p:cNvSpPr>
          <p:nvPr>
            <p:ph type="sldNum" sz="quarter" idx="12"/>
          </p:nvPr>
        </p:nvSpPr>
        <p:spPr/>
        <p:txBody>
          <a:bodyPr/>
          <a:lstStyle/>
          <a:p>
            <a:fld id="{89DB14B3-731A-4352-BC82-B1993596BD11}" type="slidenum">
              <a:rPr lang="zh-CN" altLang="en-US" smtClean="0"/>
              <a:t>11</a:t>
            </a:fld>
            <a:endParaRPr lang="zh-CN" altLang="en-US" dirty="0"/>
          </a:p>
        </p:txBody>
      </p:sp>
      <p:sp>
        <p:nvSpPr>
          <p:cNvPr id="5" name="AutoShape 2" descr="https://upload-images.jianshu.io/upload_images/12877808-5b140fdd85b73ca8.png!thumbnail?imageMogr2/auto-orient/strip%7CimageView2/2/w/541/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文本框 5">
            <a:extLst>
              <a:ext uri="{FF2B5EF4-FFF2-40B4-BE49-F238E27FC236}">
                <a16:creationId xmlns:a16="http://schemas.microsoft.com/office/drawing/2014/main" id="{2BE4D121-A333-4DD0-9F2A-2D7E96E7F98E}"/>
              </a:ext>
            </a:extLst>
          </p:cNvPr>
          <p:cNvSpPr txBox="1"/>
          <p:nvPr/>
        </p:nvSpPr>
        <p:spPr>
          <a:xfrm>
            <a:off x="820737" y="1943100"/>
            <a:ext cx="9715500" cy="3416320"/>
          </a:xfrm>
          <a:prstGeom prst="rect">
            <a:avLst/>
          </a:prstGeom>
          <a:noFill/>
        </p:spPr>
        <p:txBody>
          <a:bodyPr wrap="square" rtlCol="0">
            <a:spAutoFit/>
          </a:bodyPr>
          <a:lstStyle/>
          <a:p>
            <a:pPr marL="342900" indent="-342900" algn="just">
              <a:buFont typeface="Wingdings" panose="05000000000000000000" pitchFamily="2" charset="2"/>
              <a:buChar char="n"/>
            </a:pPr>
            <a:r>
              <a:rPr lang="en-US" altLang="zh-CN" sz="2400" dirty="0"/>
              <a:t>Under </a:t>
            </a:r>
            <a:r>
              <a:rPr lang="en-US" altLang="zh-CN" sz="2400" dirty="0">
                <a:solidFill>
                  <a:srgbClr val="C00000"/>
                </a:solidFill>
              </a:rPr>
              <a:t>the multi-task learning framework</a:t>
            </a:r>
            <a:r>
              <a:rPr lang="en-US" altLang="zh-CN" sz="2400" dirty="0"/>
              <a:t>, we effectively take advantage of related tasks to improve the precision in relation extraction. </a:t>
            </a:r>
            <a:r>
              <a:rPr lang="en-US" altLang="zh-CN" sz="2400" dirty="0">
                <a:solidFill>
                  <a:srgbClr val="C00000"/>
                </a:solidFill>
              </a:rPr>
              <a:t>Leverage supervised signals from related tasks as prior knowledge </a:t>
            </a:r>
            <a:r>
              <a:rPr lang="en-US" altLang="zh-CN" sz="2400" dirty="0"/>
              <a:t>makes our model more robust against noisy relation labels generated from distant supervision.</a:t>
            </a:r>
          </a:p>
          <a:p>
            <a:pPr marL="342900" indent="-342900">
              <a:buFont typeface="Wingdings" panose="05000000000000000000" pitchFamily="2" charset="2"/>
              <a:buChar char="n"/>
            </a:pPr>
            <a:endParaRPr lang="en-US" altLang="zh-CN" sz="2400" dirty="0"/>
          </a:p>
          <a:p>
            <a:pPr marL="342900" indent="-342900" algn="just">
              <a:buFont typeface="Wingdings" panose="05000000000000000000" pitchFamily="2" charset="2"/>
              <a:buChar char="n"/>
            </a:pPr>
            <a:r>
              <a:rPr lang="en-US" altLang="zh-CN" sz="2400" dirty="0"/>
              <a:t>In the future, we would explore more kinds of practical auxiliary tasks and optimization techniques between them because different tasks might conflict with each other and undermine the overall performance.</a:t>
            </a:r>
            <a:endParaRPr lang="zh-CN" altLang="en-US" sz="2400" dirty="0"/>
          </a:p>
        </p:txBody>
      </p:sp>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63590" y="252848"/>
            <a:ext cx="4004945" cy="751205"/>
          </a:xfrm>
          <a:prstGeom prst="rect">
            <a:avLst/>
          </a:prstGeom>
          <a:noFill/>
          <a:ln>
            <a:noFill/>
          </a:ln>
        </p:spPr>
        <p:txBody>
          <a:bodyPr vert="horz" wrap="square" lIns="91440" tIns="45720" rIns="91440" bIns="45720" numCol="1" rtlCol="0" anchor="b" anchorCtr="0" compatLnSpc="1">
            <a:normAutofit fontScale="95000"/>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5" name="矩形 4">
            <a:extLst>
              <a:ext uri="{FF2B5EF4-FFF2-40B4-BE49-F238E27FC236}">
                <a16:creationId xmlns:a16="http://schemas.microsoft.com/office/drawing/2014/main" id="{DA245B8C-DE9D-4C7E-9057-BB8BE9A87815}"/>
              </a:ext>
            </a:extLst>
          </p:cNvPr>
          <p:cNvSpPr/>
          <p:nvPr/>
        </p:nvSpPr>
        <p:spPr bwMode="auto">
          <a:xfrm>
            <a:off x="0" y="1600200"/>
            <a:ext cx="12192000" cy="3657600"/>
          </a:xfrm>
          <a:prstGeom prst="rect">
            <a:avLst/>
          </a:prstGeom>
          <a:solidFill>
            <a:schemeClr val="accent1">
              <a:lumMod val="7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4" name="矩形 3"/>
          <p:cNvSpPr/>
          <p:nvPr/>
        </p:nvSpPr>
        <p:spPr>
          <a:xfrm>
            <a:off x="2211191" y="2967335"/>
            <a:ext cx="8379217" cy="923330"/>
          </a:xfrm>
          <a:prstGeom prst="rect">
            <a:avLst/>
          </a:prstGeom>
          <a:noFill/>
        </p:spPr>
        <p:txBody>
          <a:bodyPr wrap="none" lIns="91440" tIns="45720" rIns="91440" bIns="45720">
            <a:spAutoFit/>
          </a:bodyPr>
          <a:lstStyle/>
          <a:p>
            <a:pPr algn="ctr"/>
            <a:r>
              <a:rPr lang="en-US" altLang="zh-CN" sz="5400" dirty="0">
                <a:solidFill>
                  <a:schemeClr val="bg1"/>
                </a:solidFill>
                <a:latin typeface="Times New Roman" panose="02020603050405020304" pitchFamily="18" charset="0"/>
                <a:cs typeface="Times New Roman" panose="02020603050405020304" pitchFamily="18" charset="0"/>
              </a:rPr>
              <a:t>Thank you for your listening!</a:t>
            </a:r>
            <a:endParaRPr lang="zh-CN" altLang="en-US" sz="54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D8F3F8E-056C-4622-BA8A-CD224BD04634}"/>
              </a:ext>
            </a:extLst>
          </p:cNvPr>
          <p:cNvSpPr txBox="1"/>
          <p:nvPr/>
        </p:nvSpPr>
        <p:spPr>
          <a:xfrm>
            <a:off x="2407920" y="5394960"/>
            <a:ext cx="6035040" cy="523220"/>
          </a:xfrm>
          <a:prstGeom prst="rect">
            <a:avLst/>
          </a:prstGeom>
          <a:noFill/>
        </p:spPr>
        <p:txBody>
          <a:bodyPr wrap="square" rtlCol="0">
            <a:spAutoFit/>
          </a:bodyPr>
          <a:lstStyle/>
          <a:p>
            <a:pPr algn="just"/>
            <a:r>
              <a:rPr lang="en-US" altLang="zh-CN" sz="2800" dirty="0"/>
              <a:t>Author Email:</a:t>
            </a:r>
            <a:r>
              <a:rPr lang="zh-CN" altLang="en-US" sz="2800" dirty="0"/>
              <a:t> </a:t>
            </a:r>
            <a:r>
              <a:rPr lang="en-US" altLang="zh-CN" sz="2800" dirty="0"/>
              <a:t>	iakzh@shu.edu.cn</a:t>
            </a:r>
            <a:endParaRPr lang="zh-CN" altLang="en-US" sz="2800" dirty="0"/>
          </a:p>
        </p:txBody>
      </p:sp>
    </p:spTree>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E9EED0-D057-400A-B9C4-6CF5970DAE6F}"/>
              </a:ext>
            </a:extLst>
          </p:cNvPr>
          <p:cNvSpPr>
            <a:spLocks noGrp="1"/>
          </p:cNvSpPr>
          <p:nvPr>
            <p:ph idx="1"/>
          </p:nvPr>
        </p:nvSpPr>
        <p:spPr/>
        <p:txBody>
          <a:bodyPr/>
          <a:lstStyle/>
          <a:p>
            <a:pPr algn="just">
              <a:buFont typeface="Wingdings" panose="05000000000000000000" pitchFamily="2" charset="2"/>
              <a:buChar char="n"/>
            </a:pPr>
            <a:r>
              <a:rPr lang="en-US" altLang="zh-CN" sz="1800" dirty="0"/>
              <a:t>M. </a:t>
            </a:r>
            <a:r>
              <a:rPr lang="en-US" altLang="zh-CN" sz="1800" dirty="0" err="1"/>
              <a:t>Mintz</a:t>
            </a:r>
            <a:r>
              <a:rPr lang="en-US" altLang="zh-CN" sz="1800" dirty="0"/>
              <a:t>, S. Bills, R. Snow, and D. </a:t>
            </a:r>
            <a:r>
              <a:rPr lang="en-US" altLang="zh-CN" sz="1800" dirty="0" err="1"/>
              <a:t>Jurafsky</a:t>
            </a:r>
            <a:r>
              <a:rPr lang="en-US" altLang="zh-CN" sz="1800" dirty="0"/>
              <a:t>, “Distant supervision for relation extraction without labeled data,” in Proceedings of the Joint Conference of the 47th Annual Meeting of the ACL and the 4th International Joint Conference on Natural Language Processing of the AFNLP: Volume 2-Volume 2. Association for Computational Linguistics, 2009, pp. 1003–1011.</a:t>
            </a:r>
          </a:p>
          <a:p>
            <a:pPr algn="just">
              <a:buFont typeface="Wingdings" panose="05000000000000000000" pitchFamily="2" charset="2"/>
              <a:buChar char="n"/>
            </a:pPr>
            <a:r>
              <a:rPr lang="en-US" altLang="zh-CN" sz="1800" dirty="0"/>
              <a:t>Y. Zhang, P. Qi, and C. D. Manning, “Graph convolution over pruned dependency trees improves relation extraction,” in Proceedings of the 2018 Conference on Empirical Methods in Natural Language Processing, 2018, pp. 2205–2215.</a:t>
            </a:r>
          </a:p>
          <a:p>
            <a:pPr algn="just">
              <a:buFont typeface="Wingdings" panose="05000000000000000000" pitchFamily="2" charset="2"/>
              <a:buChar char="n"/>
            </a:pPr>
            <a:r>
              <a:rPr lang="en-US" altLang="zh-CN" sz="1800" dirty="0"/>
              <a:t>S. </a:t>
            </a:r>
            <a:r>
              <a:rPr lang="en-US" altLang="zh-CN" sz="1800" dirty="0" err="1"/>
              <a:t>Vashishth</a:t>
            </a:r>
            <a:r>
              <a:rPr lang="en-US" altLang="zh-CN" sz="1800" dirty="0"/>
              <a:t>, R. Joshi, S. S. </a:t>
            </a:r>
            <a:r>
              <a:rPr lang="en-US" altLang="zh-CN" sz="1800" dirty="0" err="1"/>
              <a:t>Prayaga</a:t>
            </a:r>
            <a:r>
              <a:rPr lang="en-US" altLang="zh-CN" sz="1800" dirty="0"/>
              <a:t>, C. Bhattacharyya, and P. Talukdar, “Reside: Improving distantly-supervised neural relation extraction using side information,” </a:t>
            </a:r>
            <a:r>
              <a:rPr lang="en-US" altLang="zh-CN" sz="1800" dirty="0" err="1"/>
              <a:t>arXiv</a:t>
            </a:r>
            <a:r>
              <a:rPr lang="en-US" altLang="zh-CN" sz="1800" dirty="0"/>
              <a:t> preprint arXiv:1812.04361, 2018.</a:t>
            </a:r>
          </a:p>
          <a:p>
            <a:pPr algn="just">
              <a:buFont typeface="Wingdings" panose="05000000000000000000" pitchFamily="2" charset="2"/>
              <a:buChar char="n"/>
            </a:pPr>
            <a:r>
              <a:rPr lang="en-US" altLang="zh-CN" sz="1800" dirty="0"/>
              <a:t>T. Liu, X. Zhang, W. Zhou, and W. Jia, “Neural relation extraction via inner-sentence noise reduction and transfer learning,” in EMNLP, 2018.</a:t>
            </a:r>
          </a:p>
          <a:p>
            <a:pPr algn="just">
              <a:buFont typeface="Wingdings" panose="05000000000000000000" pitchFamily="2" charset="2"/>
              <a:buChar char="n"/>
            </a:pPr>
            <a:r>
              <a:rPr lang="en-US" altLang="zh-CN" sz="1800" dirty="0"/>
              <a:t>S. Riedel, L. Yao, and A. McCallum, “Modeling relations and their mentions without labeled text,” in Joint European Conference on Machine Learning and Knowledge Discovery in Databases. Springer, 2010, pp.148–163.</a:t>
            </a:r>
          </a:p>
          <a:p>
            <a:pPr algn="just">
              <a:buFont typeface="Wingdings" panose="05000000000000000000" pitchFamily="2" charset="2"/>
              <a:buChar char="n"/>
            </a:pPr>
            <a:r>
              <a:rPr lang="en-US" altLang="zh-CN" sz="1800" dirty="0"/>
              <a:t>Xiao Ling and Daniel S. </a:t>
            </a:r>
            <a:r>
              <a:rPr lang="en-US" altLang="zh-CN" sz="1800" dirty="0" err="1"/>
              <a:t>Weld."Fine</a:t>
            </a:r>
            <a:r>
              <a:rPr lang="en-US" altLang="zh-CN" sz="1800" dirty="0"/>
              <a:t>-Grained Entity </a:t>
            </a:r>
            <a:r>
              <a:rPr lang="en-US" altLang="zh-CN" sz="1800" dirty="0" err="1"/>
              <a:t>Recognition",in</a:t>
            </a:r>
            <a:r>
              <a:rPr lang="en-US" altLang="zh-CN" sz="1800" dirty="0"/>
              <a:t> Proceedings of the twenty-sixth </a:t>
            </a:r>
            <a:r>
              <a:rPr lang="en-US" altLang="zh-CN" sz="1800" dirty="0" err="1"/>
              <a:t>aaai</a:t>
            </a:r>
            <a:r>
              <a:rPr lang="en-US" altLang="zh-CN" sz="1800" dirty="0"/>
              <a:t> conference on artificial intelligence (AAAI), 2012.</a:t>
            </a:r>
          </a:p>
          <a:p>
            <a:pPr algn="just">
              <a:buFont typeface="Wingdings" panose="05000000000000000000" pitchFamily="2" charset="2"/>
              <a:buChar char="n"/>
            </a:pPr>
            <a:r>
              <a:rPr lang="en-US" altLang="zh-CN" sz="1800" dirty="0"/>
              <a:t>Steven Bird, Ewan Klein, and Edward </a:t>
            </a:r>
            <a:r>
              <a:rPr lang="en-US" altLang="zh-CN" sz="1800" dirty="0" err="1"/>
              <a:t>Loper</a:t>
            </a:r>
            <a:r>
              <a:rPr lang="en-US" altLang="zh-CN" sz="1800" dirty="0"/>
              <a:t> (2009). Natural Language Processing with Python. O’Reilly Media Inc</a:t>
            </a:r>
          </a:p>
          <a:p>
            <a:pPr algn="just"/>
            <a:endParaRPr lang="zh-CN" altLang="en-US" sz="1800" dirty="0"/>
          </a:p>
        </p:txBody>
      </p:sp>
      <p:sp>
        <p:nvSpPr>
          <p:cNvPr id="4" name="灯片编号占位符 3">
            <a:extLst>
              <a:ext uri="{FF2B5EF4-FFF2-40B4-BE49-F238E27FC236}">
                <a16:creationId xmlns:a16="http://schemas.microsoft.com/office/drawing/2014/main" id="{D280F16D-7410-4CC2-B99C-AE947E5EE3B9}"/>
              </a:ext>
            </a:extLst>
          </p:cNvPr>
          <p:cNvSpPr>
            <a:spLocks noGrp="1"/>
          </p:cNvSpPr>
          <p:nvPr>
            <p:ph type="sldNum" sz="quarter" idx="12"/>
          </p:nvPr>
        </p:nvSpPr>
        <p:spPr/>
        <p:txBody>
          <a:bodyPr/>
          <a:lstStyle/>
          <a:p>
            <a:fld id="{89DB14B3-731A-4352-BC82-B1993596BD11}" type="slidenum">
              <a:rPr lang="zh-CN" altLang="en-US" smtClean="0"/>
              <a:t>13</a:t>
            </a:fld>
            <a:endParaRPr lang="zh-CN" altLang="en-US" dirty="0"/>
          </a:p>
        </p:txBody>
      </p:sp>
      <p:sp>
        <p:nvSpPr>
          <p:cNvPr id="5" name="标题 1">
            <a:extLst>
              <a:ext uri="{FF2B5EF4-FFF2-40B4-BE49-F238E27FC236}">
                <a16:creationId xmlns:a16="http://schemas.microsoft.com/office/drawing/2014/main" id="{E5D508EA-B7EB-4E04-A980-68C1E63A030C}"/>
              </a:ext>
            </a:extLst>
          </p:cNvPr>
          <p:cNvSpPr>
            <a:spLocks noGrp="1"/>
          </p:cNvSpPr>
          <p:nvPr>
            <p:ph type="title"/>
          </p:nvPr>
        </p:nvSpPr>
        <p:spPr>
          <a:xfrm>
            <a:off x="660400" y="228600"/>
            <a:ext cx="10036175" cy="784225"/>
          </a:xfrm>
        </p:spPr>
        <p:txBody>
          <a:bodyPr/>
          <a:lstStyle/>
          <a:p>
            <a:pPr>
              <a:lnSpc>
                <a:spcPct val="100000"/>
              </a:lnSpc>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Reference</a:t>
            </a:r>
          </a:p>
        </p:txBody>
      </p:sp>
    </p:spTree>
    <p:extLst>
      <p:ext uri="{BB962C8B-B14F-4D97-AF65-F5344CB8AC3E}">
        <p14:creationId xmlns:p14="http://schemas.microsoft.com/office/powerpoint/2010/main" val="3478720028"/>
      </p:ext>
    </p:ext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9DB14B3-731A-4352-BC82-B1993596BD11}" type="slidenum">
              <a:rPr lang="zh-CN" altLang="en-US" smtClean="0">
                <a:latin typeface="微软雅黑" panose="020B0503020204020204" pitchFamily="34" charset="-122"/>
              </a:rPr>
              <a:t>2</a:t>
            </a:fld>
            <a:endParaRPr lang="zh-CN" altLang="en-US" dirty="0">
              <a:latin typeface="微软雅黑" panose="020B0503020204020204" pitchFamily="34" charset="-122"/>
            </a:endParaRPr>
          </a:p>
        </p:txBody>
      </p:sp>
      <p:sp>
        <p:nvSpPr>
          <p:cNvPr id="5" name="AutoShape 2" descr="https://upload-images.jianshu.io/upload_images/12877808-5b140fdd85b73ca8.png!thumbnail?imageMogr2/auto-orient/strip%7CimageView2/2/w/541/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 name="内容占位符 6">
            <a:extLst>
              <a:ext uri="{FF2B5EF4-FFF2-40B4-BE49-F238E27FC236}">
                <a16:creationId xmlns:a16="http://schemas.microsoft.com/office/drawing/2014/main" id="{41A76B46-E23A-47D3-BEB5-96C4D60CE21E}"/>
              </a:ext>
            </a:extLst>
          </p:cNvPr>
          <p:cNvSpPr>
            <a:spLocks noGrp="1"/>
          </p:cNvSpPr>
          <p:nvPr>
            <p:ph idx="1"/>
          </p:nvPr>
        </p:nvSpPr>
        <p:spPr>
          <a:xfrm>
            <a:off x="460375" y="1819758"/>
            <a:ext cx="9688859" cy="3884645"/>
          </a:xfrm>
        </p:spPr>
        <p:txBody>
          <a:bodyPr/>
          <a:lstStyle/>
          <a:p>
            <a:pPr marL="457200" lvl="0" indent="-342900" algn="just">
              <a:lnSpc>
                <a:spcPct val="100000"/>
              </a:lnSpc>
              <a:spcBef>
                <a:spcPts val="1200"/>
              </a:spcBef>
              <a:spcAft>
                <a:spcPts val="1200"/>
              </a:spcAft>
              <a:buClr>
                <a:srgbClr val="434343"/>
              </a:buClr>
              <a:buSzPts val="1800"/>
              <a:buChar char="●"/>
            </a:pPr>
            <a:r>
              <a:rPr lang="en-US" altLang="zh-CN" sz="2000" b="1" dirty="0">
                <a:solidFill>
                  <a:schemeClr val="dk1"/>
                </a:solidFill>
                <a:latin typeface="Times New Roman" panose="02020603050405020304" pitchFamily="18" charset="0"/>
                <a:cs typeface="Times New Roman" panose="02020603050405020304" pitchFamily="18" charset="0"/>
              </a:rPr>
              <a:t>Definition: </a:t>
            </a:r>
            <a:r>
              <a:rPr lang="en-US" altLang="zh-CN" sz="2000" dirty="0">
                <a:solidFill>
                  <a:schemeClr val="dk1"/>
                </a:solidFill>
                <a:latin typeface="Times New Roman" panose="02020603050405020304" pitchFamily="18" charset="0"/>
                <a:cs typeface="Times New Roman" panose="02020603050405020304" pitchFamily="18" charset="0"/>
              </a:rPr>
              <a:t>RE aims to extract relations between pairs of marked entities in raw texts.</a:t>
            </a:r>
          </a:p>
          <a:p>
            <a:pPr marL="457200" lvl="0" indent="-342900" algn="just">
              <a:lnSpc>
                <a:spcPct val="100000"/>
              </a:lnSpc>
              <a:spcBef>
                <a:spcPts val="1200"/>
              </a:spcBef>
              <a:spcAft>
                <a:spcPts val="1200"/>
              </a:spcAft>
              <a:buClr>
                <a:srgbClr val="434343"/>
              </a:buClr>
              <a:buSzPts val="1800"/>
              <a:buChar char="●"/>
            </a:pPr>
            <a:r>
              <a:rPr lang="en-US" altLang="zh-CN" sz="2000" b="1" dirty="0">
                <a:solidFill>
                  <a:schemeClr val="dk1"/>
                </a:solidFill>
                <a:latin typeface="Times New Roman" panose="02020603050405020304" pitchFamily="18" charset="0"/>
                <a:cs typeface="Times New Roman" panose="02020603050405020304" pitchFamily="18" charset="0"/>
              </a:rPr>
              <a:t>Example: </a:t>
            </a:r>
            <a:r>
              <a:rPr lang="en-US" altLang="zh-CN" sz="2000" dirty="0">
                <a:solidFill>
                  <a:srgbClr val="1155CC"/>
                </a:solidFill>
                <a:latin typeface="Times New Roman" panose="02020603050405020304" pitchFamily="18" charset="0"/>
                <a:cs typeface="Times New Roman" panose="02020603050405020304" pitchFamily="18" charset="0"/>
              </a:rPr>
              <a:t>Shanghai University</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434343"/>
                </a:solidFill>
                <a:latin typeface="Times New Roman" panose="02020603050405020304" pitchFamily="18" charset="0"/>
                <a:cs typeface="Times New Roman" panose="02020603050405020304" pitchFamily="18" charset="0"/>
              </a:rPr>
              <a:t>was established in </a:t>
            </a:r>
            <a:r>
              <a:rPr lang="en-US" altLang="zh-CN" sz="2000" dirty="0">
                <a:solidFill>
                  <a:srgbClr val="FF6600"/>
                </a:solidFill>
                <a:latin typeface="Times New Roman" panose="02020603050405020304" pitchFamily="18" charset="0"/>
                <a:cs typeface="Times New Roman" panose="02020603050405020304" pitchFamily="18" charset="0"/>
              </a:rPr>
              <a:t>Shanghai</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434343"/>
                </a:solidFill>
                <a:latin typeface="Times New Roman" panose="02020603050405020304" pitchFamily="18" charset="0"/>
                <a:cs typeface="Times New Roman" panose="02020603050405020304" pitchFamily="18" charset="0"/>
              </a:rPr>
              <a:t>in</a:t>
            </a: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1922</a:t>
            </a:r>
            <a:r>
              <a:rPr lang="en-US" altLang="zh-CN" sz="2000" dirty="0">
                <a:latin typeface="Times New Roman" panose="02020603050405020304" pitchFamily="18" charset="0"/>
                <a:cs typeface="Times New Roman" panose="02020603050405020304" pitchFamily="18" charset="0"/>
              </a:rPr>
              <a:t>.</a:t>
            </a:r>
          </a:p>
          <a:p>
            <a:pPr marL="114300" lvl="0" indent="0" algn="just">
              <a:lnSpc>
                <a:spcPct val="100000"/>
              </a:lnSpc>
              <a:spcBef>
                <a:spcPts val="1200"/>
              </a:spcBef>
              <a:spcAft>
                <a:spcPts val="1200"/>
              </a:spcAft>
              <a:buClr>
                <a:srgbClr val="434343"/>
              </a:buClr>
              <a:buSzPts val="1800"/>
              <a:buNone/>
            </a:pPr>
            <a:r>
              <a:rPr lang="en-US" altLang="zh-CN" sz="2000" dirty="0">
                <a:latin typeface="Times New Roman" panose="02020603050405020304" pitchFamily="18" charset="0"/>
                <a:cs typeface="Times New Roman" panose="02020603050405020304" pitchFamily="18" charset="0"/>
              </a:rPr>
              <a:t>       	     Extracted relation triples:	</a:t>
            </a:r>
          </a:p>
          <a:p>
            <a:pPr marL="914400" lvl="1" indent="-317500" algn="just">
              <a:lnSpc>
                <a:spcPct val="100000"/>
              </a:lnSpc>
              <a:spcBef>
                <a:spcPts val="0"/>
              </a:spcBef>
              <a:spcAft>
                <a:spcPts val="600"/>
              </a:spcAft>
              <a:buClr>
                <a:srgbClr val="434343"/>
              </a:buClr>
              <a:buSzPts val="1400"/>
              <a:buChar char="○"/>
            </a:pPr>
            <a:r>
              <a:rPr lang="en-US" altLang="zh-CN" sz="1400" dirty="0">
                <a:solidFill>
                  <a:schemeClr val="tx1"/>
                </a:solidFill>
                <a:latin typeface="Times New Roman" panose="02020603050405020304" pitchFamily="18" charset="0"/>
                <a:cs typeface="Times New Roman" panose="02020603050405020304" pitchFamily="18" charset="0"/>
              </a:rPr>
              <a:t>(</a:t>
            </a:r>
            <a:r>
              <a:rPr lang="en-US" altLang="zh-CN" sz="1400" dirty="0">
                <a:solidFill>
                  <a:srgbClr val="1155CC"/>
                </a:solidFill>
                <a:latin typeface="Times New Roman" panose="02020603050405020304" pitchFamily="18" charset="0"/>
                <a:cs typeface="Times New Roman" panose="02020603050405020304" pitchFamily="18" charset="0"/>
              </a:rPr>
              <a:t>Shanghai University</a:t>
            </a:r>
            <a:r>
              <a:rPr lang="en-US" altLang="zh-CN" sz="1400" dirty="0">
                <a:solidFill>
                  <a:srgbClr val="434343"/>
                </a:solidFill>
                <a:latin typeface="Times New Roman" panose="02020603050405020304" pitchFamily="18" charset="0"/>
                <a:cs typeface="Times New Roman" panose="02020603050405020304" pitchFamily="18" charset="0"/>
              </a:rPr>
              <a:t>, </a:t>
            </a:r>
            <a:r>
              <a:rPr lang="en-US" altLang="zh-CN" sz="1400" i="1" dirty="0">
                <a:solidFill>
                  <a:srgbClr val="434343"/>
                </a:solidFill>
                <a:latin typeface="Source Code Variable Black" panose="020B0509030403020204" pitchFamily="49" charset="0"/>
                <a:ea typeface="Source Code Variable Black" panose="020B0509030403020204" pitchFamily="49" charset="0"/>
                <a:cs typeface="Times New Roman" panose="02020603050405020304" pitchFamily="18" charset="0"/>
              </a:rPr>
              <a:t>Founding-year</a:t>
            </a:r>
            <a:r>
              <a:rPr lang="en-US" altLang="zh-CN" sz="1400" dirty="0">
                <a:solidFill>
                  <a:srgbClr val="434343"/>
                </a:solidFill>
                <a:latin typeface="Times New Roman" panose="02020603050405020304" pitchFamily="18" charset="0"/>
                <a:cs typeface="Times New Roman" panose="02020603050405020304" pitchFamily="18" charset="0"/>
              </a:rPr>
              <a:t>, </a:t>
            </a:r>
            <a:r>
              <a:rPr lang="en-US" altLang="zh-CN" sz="1400" dirty="0">
                <a:solidFill>
                  <a:srgbClr val="FF0000"/>
                </a:solidFill>
                <a:latin typeface="Times New Roman" panose="02020603050405020304" pitchFamily="18" charset="0"/>
                <a:cs typeface="Times New Roman" panose="02020603050405020304" pitchFamily="18" charset="0"/>
              </a:rPr>
              <a:t>1922</a:t>
            </a:r>
            <a:r>
              <a:rPr lang="en-US" altLang="zh-CN" sz="1400" dirty="0">
                <a:solidFill>
                  <a:srgbClr val="434343"/>
                </a:solidFill>
                <a:latin typeface="Times New Roman" panose="02020603050405020304" pitchFamily="18" charset="0"/>
                <a:cs typeface="Times New Roman" panose="02020603050405020304" pitchFamily="18" charset="0"/>
              </a:rPr>
              <a:t>)</a:t>
            </a:r>
          </a:p>
          <a:p>
            <a:pPr marL="914400" lvl="1" indent="-330200" algn="just">
              <a:lnSpc>
                <a:spcPct val="100000"/>
              </a:lnSpc>
              <a:spcBef>
                <a:spcPts val="0"/>
              </a:spcBef>
              <a:spcAft>
                <a:spcPts val="600"/>
              </a:spcAft>
              <a:buClr>
                <a:srgbClr val="434343"/>
              </a:buClr>
              <a:buSzPts val="1600"/>
              <a:buChar char="○"/>
            </a:pPr>
            <a:r>
              <a:rPr lang="en-US" altLang="zh-CN" sz="1400" dirty="0">
                <a:solidFill>
                  <a:schemeClr val="tx1"/>
                </a:solidFill>
                <a:latin typeface="Times New Roman" panose="02020603050405020304" pitchFamily="18" charset="0"/>
                <a:cs typeface="Times New Roman" panose="02020603050405020304" pitchFamily="18" charset="0"/>
              </a:rPr>
              <a:t>(</a:t>
            </a:r>
            <a:r>
              <a:rPr lang="en-US" altLang="zh-CN" sz="1400" dirty="0">
                <a:solidFill>
                  <a:srgbClr val="1155CC"/>
                </a:solidFill>
                <a:latin typeface="Times New Roman" panose="02020603050405020304" pitchFamily="18" charset="0"/>
                <a:cs typeface="Times New Roman" panose="02020603050405020304" pitchFamily="18" charset="0"/>
              </a:rPr>
              <a:t>Shanghai University</a:t>
            </a:r>
            <a:r>
              <a:rPr lang="en-US" altLang="zh-CN" sz="1400" dirty="0">
                <a:solidFill>
                  <a:srgbClr val="434343"/>
                </a:solidFill>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a:t>
            </a:r>
            <a:r>
              <a:rPr lang="en-US" altLang="zh-CN" sz="1400" i="1" dirty="0">
                <a:solidFill>
                  <a:srgbClr val="434343"/>
                </a:solidFill>
                <a:latin typeface="Source Code Variable Black" panose="020B0509030403020204" pitchFamily="49" charset="0"/>
                <a:ea typeface="Source Code Variable Black" panose="020B0509030403020204" pitchFamily="49" charset="0"/>
                <a:cs typeface="Times New Roman" panose="02020603050405020304" pitchFamily="18" charset="0"/>
              </a:rPr>
              <a:t>Founding-location</a:t>
            </a:r>
            <a:r>
              <a:rPr lang="en-US" altLang="zh-CN" sz="1400" dirty="0">
                <a:solidFill>
                  <a:srgbClr val="434343"/>
                </a:solidFill>
                <a:latin typeface="Times New Roman" panose="02020603050405020304" pitchFamily="18" charset="0"/>
                <a:cs typeface="Times New Roman" panose="02020603050405020304" pitchFamily="18" charset="0"/>
              </a:rPr>
              <a:t>, </a:t>
            </a:r>
            <a:r>
              <a:rPr lang="en-US" altLang="zh-CN" sz="1400" dirty="0">
                <a:solidFill>
                  <a:srgbClr val="FF6600"/>
                </a:solidFill>
                <a:latin typeface="Times New Roman" panose="02020603050405020304" pitchFamily="18" charset="0"/>
                <a:cs typeface="Times New Roman" panose="02020603050405020304" pitchFamily="18" charset="0"/>
              </a:rPr>
              <a:t>Shanghai</a:t>
            </a:r>
            <a:r>
              <a:rPr lang="en-US" altLang="zh-CN" sz="1400" dirty="0">
                <a:solidFill>
                  <a:srgbClr val="434343"/>
                </a:solidFill>
                <a:latin typeface="Times New Roman" panose="02020603050405020304" pitchFamily="18" charset="0"/>
                <a:cs typeface="Times New Roman" panose="02020603050405020304" pitchFamily="18" charset="0"/>
              </a:rPr>
              <a:t>)</a:t>
            </a:r>
            <a:endParaRPr lang="en-US" altLang="zh-CN" sz="1600" dirty="0">
              <a:solidFill>
                <a:srgbClr val="434343"/>
              </a:solidFill>
              <a:latin typeface="Times New Roman" panose="02020603050405020304" pitchFamily="18" charset="0"/>
              <a:cs typeface="Times New Roman" panose="02020603050405020304" pitchFamily="18" charset="0"/>
            </a:endParaRPr>
          </a:p>
          <a:p>
            <a:pPr marL="457200" lvl="0" indent="-342900" algn="just">
              <a:lnSpc>
                <a:spcPct val="100000"/>
              </a:lnSpc>
              <a:spcBef>
                <a:spcPts val="1200"/>
              </a:spcBef>
              <a:spcAft>
                <a:spcPts val="1200"/>
              </a:spcAft>
              <a:buClr>
                <a:srgbClr val="434343"/>
              </a:buClr>
              <a:buSzPts val="1800"/>
              <a:buChar char="●"/>
            </a:pPr>
            <a:r>
              <a:rPr lang="en-US" altLang="zh-CN" sz="2000" b="1" dirty="0">
                <a:solidFill>
                  <a:schemeClr val="dk1"/>
                </a:solidFill>
                <a:latin typeface="Times New Roman" panose="02020603050405020304" pitchFamily="18" charset="0"/>
                <a:cs typeface="Times New Roman" panose="02020603050405020304" pitchFamily="18" charset="0"/>
              </a:rPr>
              <a:t>Applications:</a:t>
            </a:r>
            <a:r>
              <a:rPr lang="en-US" altLang="zh-CN" sz="2000" dirty="0">
                <a:solidFill>
                  <a:srgbClr val="434343"/>
                </a:solidFill>
                <a:latin typeface="Times New Roman" panose="02020603050405020304" pitchFamily="18" charset="0"/>
                <a:cs typeface="Times New Roman" panose="02020603050405020304" pitchFamily="18" charset="0"/>
              </a:rPr>
              <a:t> Question answering, Web search, Knowledge Base Population...</a:t>
            </a:r>
          </a:p>
          <a:p>
            <a:pPr lvl="1" algn="just">
              <a:buFont typeface="Wingdings" panose="05000000000000000000" pitchFamily="2" charset="2"/>
              <a:buChar char="n"/>
            </a:pPr>
            <a:endParaRPr lang="zh-CN" altLang="en-US" sz="900" dirty="0"/>
          </a:p>
        </p:txBody>
      </p:sp>
      <p:sp>
        <p:nvSpPr>
          <p:cNvPr id="14" name="标题 1">
            <a:extLst>
              <a:ext uri="{FF2B5EF4-FFF2-40B4-BE49-F238E27FC236}">
                <a16:creationId xmlns:a16="http://schemas.microsoft.com/office/drawing/2014/main" id="{10545760-804A-4398-8BE4-8DCC55E8BD57}"/>
              </a:ext>
            </a:extLst>
          </p:cNvPr>
          <p:cNvSpPr>
            <a:spLocks noGrp="1"/>
          </p:cNvSpPr>
          <p:nvPr>
            <p:ph type="title"/>
          </p:nvPr>
        </p:nvSpPr>
        <p:spPr>
          <a:xfrm>
            <a:off x="660400" y="228600"/>
            <a:ext cx="10036175" cy="784225"/>
          </a:xfrm>
        </p:spPr>
        <p:txBody>
          <a:bodyPr/>
          <a:lstStyle/>
          <a:p>
            <a:pPr algn="l">
              <a:lnSpc>
                <a:spcPct val="100000"/>
              </a:lnSpc>
              <a:spcBef>
                <a:spcPts val="0"/>
              </a:spcBef>
              <a:spcAft>
                <a:spcPts val="0"/>
              </a:spcAft>
              <a:buClrTx/>
              <a:buSzTx/>
              <a:buFontTx/>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Relation Extraction</a:t>
            </a:r>
          </a:p>
        </p:txBody>
      </p:sp>
      <p:sp>
        <p:nvSpPr>
          <p:cNvPr id="16" name="箭头: 右 15">
            <a:extLst>
              <a:ext uri="{FF2B5EF4-FFF2-40B4-BE49-F238E27FC236}">
                <a16:creationId xmlns:a16="http://schemas.microsoft.com/office/drawing/2014/main" id="{BFCE4DDC-8C71-4C5C-9881-F7343FEE3FF7}"/>
              </a:ext>
            </a:extLst>
          </p:cNvPr>
          <p:cNvSpPr/>
          <p:nvPr/>
        </p:nvSpPr>
        <p:spPr bwMode="auto">
          <a:xfrm>
            <a:off x="1083961" y="3174664"/>
            <a:ext cx="490506" cy="17137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9DB14B3-731A-4352-BC82-B1993596BD11}" type="slidenum">
              <a:rPr lang="zh-CN" altLang="en-US" smtClean="0">
                <a:latin typeface="微软雅黑" panose="020B0503020204020204" pitchFamily="34" charset="-122"/>
              </a:rPr>
              <a:t>3</a:t>
            </a:fld>
            <a:endParaRPr lang="zh-CN" altLang="en-US" dirty="0">
              <a:latin typeface="微软雅黑" panose="020B0503020204020204" pitchFamily="34" charset="-122"/>
            </a:endParaRPr>
          </a:p>
        </p:txBody>
      </p:sp>
      <p:sp>
        <p:nvSpPr>
          <p:cNvPr id="5" name="AutoShape 2" descr="https://upload-images.jianshu.io/upload_images/12877808-5b140fdd85b73ca8.png!thumbnail?imageMogr2/auto-orient/strip%7CimageView2/2/w/541/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6" name="内容占位符 6">
            <a:extLst>
              <a:ext uri="{FF2B5EF4-FFF2-40B4-BE49-F238E27FC236}">
                <a16:creationId xmlns:a16="http://schemas.microsoft.com/office/drawing/2014/main" id="{41A76B46-E23A-47D3-BEB5-96C4D60CE21E}"/>
              </a:ext>
            </a:extLst>
          </p:cNvPr>
          <p:cNvSpPr>
            <a:spLocks noGrp="1"/>
          </p:cNvSpPr>
          <p:nvPr>
            <p:ph idx="1"/>
          </p:nvPr>
        </p:nvSpPr>
        <p:spPr>
          <a:xfrm>
            <a:off x="562538" y="1012825"/>
            <a:ext cx="7097833" cy="5225967"/>
          </a:xfrm>
        </p:spPr>
        <p:txBody>
          <a:bodyPr/>
          <a:lstStyle/>
          <a:p>
            <a:pPr marL="457200" lvl="0" indent="-342900" algn="just">
              <a:lnSpc>
                <a:spcPct val="130000"/>
              </a:lnSpc>
              <a:spcBef>
                <a:spcPts val="600"/>
              </a:spcBef>
              <a:spcAft>
                <a:spcPts val="600"/>
              </a:spcAft>
              <a:buClr>
                <a:srgbClr val="434343"/>
              </a:buClr>
              <a:buSzPts val="1800"/>
              <a:buChar char="●"/>
            </a:pPr>
            <a:r>
              <a:rPr lang="en-US" altLang="zh-CN" sz="2000" b="1" dirty="0">
                <a:solidFill>
                  <a:schemeClr val="dk1"/>
                </a:solidFill>
                <a:latin typeface="Times New Roman" panose="02020603050405020304" pitchFamily="18" charset="0"/>
                <a:cs typeface="Times New Roman" panose="02020603050405020304" pitchFamily="18" charset="0"/>
              </a:rPr>
              <a:t>Definition</a:t>
            </a:r>
            <a:endParaRPr lang="en-US" altLang="zh-CN" sz="2000" b="1" dirty="0">
              <a:solidFill>
                <a:srgbClr val="434343"/>
              </a:solidFill>
              <a:latin typeface="Times New Roman" panose="02020603050405020304" pitchFamily="18" charset="0"/>
              <a:cs typeface="Times New Roman" panose="02020603050405020304" pitchFamily="18" charset="0"/>
            </a:endParaRPr>
          </a:p>
          <a:p>
            <a:pPr marL="360000" lvl="0" indent="0" algn="just">
              <a:lnSpc>
                <a:spcPct val="100000"/>
              </a:lnSpc>
              <a:spcBef>
                <a:spcPts val="600"/>
              </a:spcBef>
              <a:spcAft>
                <a:spcPts val="600"/>
              </a:spcAft>
              <a:buClr>
                <a:srgbClr val="434343"/>
              </a:buClr>
              <a:buSzPts val="1800"/>
              <a:buNone/>
            </a:pPr>
            <a:endParaRPr lang="en-US" altLang="zh-CN" sz="2000" dirty="0">
              <a:solidFill>
                <a:srgbClr val="434343"/>
              </a:solidFill>
              <a:latin typeface="Times New Roman" panose="02020603050405020304" pitchFamily="18" charset="0"/>
              <a:cs typeface="Times New Roman" panose="02020603050405020304" pitchFamily="18" charset="0"/>
            </a:endParaRPr>
          </a:p>
          <a:p>
            <a:pPr marL="360000" lvl="0" indent="0" algn="just">
              <a:lnSpc>
                <a:spcPct val="100000"/>
              </a:lnSpc>
              <a:spcBef>
                <a:spcPts val="600"/>
              </a:spcBef>
              <a:spcAft>
                <a:spcPts val="600"/>
              </a:spcAft>
              <a:buClr>
                <a:srgbClr val="434343"/>
              </a:buClr>
              <a:buSzPts val="1800"/>
              <a:buNone/>
            </a:pPr>
            <a:endParaRPr lang="en-US" altLang="zh-CN" sz="2000" dirty="0">
              <a:solidFill>
                <a:srgbClr val="434343"/>
              </a:solidFill>
              <a:latin typeface="Times New Roman" panose="02020603050405020304" pitchFamily="18" charset="0"/>
              <a:cs typeface="Times New Roman" panose="02020603050405020304" pitchFamily="18" charset="0"/>
            </a:endParaRPr>
          </a:p>
          <a:p>
            <a:pPr marL="360000" lvl="0" indent="0" algn="just">
              <a:lnSpc>
                <a:spcPct val="100000"/>
              </a:lnSpc>
              <a:spcBef>
                <a:spcPts val="1200"/>
              </a:spcBef>
              <a:spcAft>
                <a:spcPts val="600"/>
              </a:spcAft>
              <a:buClr>
                <a:srgbClr val="434343"/>
              </a:buClr>
              <a:buSzPts val="1800"/>
              <a:buNone/>
            </a:pPr>
            <a:r>
              <a:rPr lang="en-US" altLang="zh-CN" sz="2000" dirty="0">
                <a:solidFill>
                  <a:srgbClr val="434343"/>
                </a:solidFill>
                <a:latin typeface="Times New Roman" panose="02020603050405020304" pitchFamily="18" charset="0"/>
                <a:cs typeface="Times New Roman" panose="02020603050405020304" pitchFamily="18" charset="0"/>
              </a:rPr>
              <a:t>Train a </a:t>
            </a:r>
            <a:r>
              <a:rPr lang="en-US" altLang="zh-CN" sz="2000" dirty="0">
                <a:solidFill>
                  <a:srgbClr val="C00000"/>
                </a:solidFill>
                <a:latin typeface="Times New Roman" panose="02020603050405020304" pitchFamily="18" charset="0"/>
                <a:cs typeface="Times New Roman" panose="02020603050405020304" pitchFamily="18" charset="0"/>
              </a:rPr>
              <a:t>relation classifier</a:t>
            </a:r>
            <a:r>
              <a:rPr lang="en-US" altLang="zh-CN" sz="2000" dirty="0">
                <a:solidFill>
                  <a:srgbClr val="434343"/>
                </a:solidFill>
                <a:latin typeface="Times New Roman" panose="02020603050405020304" pitchFamily="18" charset="0"/>
                <a:cs typeface="Times New Roman" panose="02020603050405020304" pitchFamily="18" charset="0"/>
              </a:rPr>
              <a:t> using:</a:t>
            </a:r>
          </a:p>
          <a:p>
            <a:pPr marL="702900" lvl="0" indent="-342900" algn="just">
              <a:lnSpc>
                <a:spcPct val="100000"/>
              </a:lnSpc>
              <a:spcBef>
                <a:spcPts val="600"/>
              </a:spcBef>
              <a:spcAft>
                <a:spcPts val="600"/>
              </a:spcAft>
              <a:buClr>
                <a:srgbClr val="434343"/>
              </a:buClr>
              <a:buSzPts val="1800"/>
              <a:buFont typeface="Wingdings" panose="05000000000000000000" pitchFamily="2" charset="2"/>
              <a:buChar char="ü"/>
            </a:pPr>
            <a:r>
              <a:rPr lang="en-US" altLang="zh-CN" sz="2000" dirty="0">
                <a:solidFill>
                  <a:srgbClr val="C00000"/>
                </a:solidFill>
                <a:latin typeface="Times New Roman" panose="02020603050405020304" pitchFamily="18" charset="0"/>
                <a:cs typeface="Times New Roman" panose="02020603050405020304" pitchFamily="18" charset="0"/>
              </a:rPr>
              <a:t>knowledge bases</a:t>
            </a:r>
            <a:r>
              <a:rPr lang="en-US" altLang="zh-CN" sz="2000" dirty="0">
                <a:solidFill>
                  <a:srgbClr val="434343"/>
                </a:solidFill>
                <a:latin typeface="Times New Roman" panose="02020603050405020304" pitchFamily="18" charset="0"/>
                <a:cs typeface="Times New Roman" panose="02020603050405020304" pitchFamily="18" charset="0"/>
              </a:rPr>
              <a:t> (e.g., Freebase, or the structured information in Wikipedia info-boxes) with a lot of relation triples</a:t>
            </a:r>
          </a:p>
          <a:p>
            <a:pPr marL="702900" lvl="0" indent="-342900" algn="just">
              <a:lnSpc>
                <a:spcPct val="100000"/>
              </a:lnSpc>
              <a:spcBef>
                <a:spcPts val="600"/>
              </a:spcBef>
              <a:spcAft>
                <a:spcPts val="600"/>
              </a:spcAft>
              <a:buClr>
                <a:srgbClr val="434343"/>
              </a:buClr>
              <a:buSzPts val="1800"/>
              <a:buFont typeface="Wingdings" panose="05000000000000000000" pitchFamily="2" charset="2"/>
              <a:buChar char="ü"/>
            </a:pPr>
            <a:r>
              <a:rPr lang="en-US" altLang="zh-CN" sz="2000" dirty="0">
                <a:solidFill>
                  <a:srgbClr val="434343"/>
                </a:solidFill>
                <a:latin typeface="Times New Roman" panose="02020603050405020304" pitchFamily="18" charset="0"/>
                <a:cs typeface="Times New Roman" panose="02020603050405020304" pitchFamily="18" charset="0"/>
              </a:rPr>
              <a:t> </a:t>
            </a:r>
            <a:r>
              <a:rPr lang="en-US" altLang="zh-CN" sz="2000" dirty="0">
                <a:solidFill>
                  <a:srgbClr val="C00000"/>
                </a:solidFill>
                <a:latin typeface="Times New Roman" panose="02020603050405020304" pitchFamily="18" charset="0"/>
                <a:cs typeface="Times New Roman" panose="02020603050405020304" pitchFamily="18" charset="0"/>
              </a:rPr>
              <a:t>unstructured text </a:t>
            </a:r>
            <a:r>
              <a:rPr lang="en-US" altLang="zh-CN" sz="2000" dirty="0">
                <a:solidFill>
                  <a:schemeClr val="tx1"/>
                </a:solidFill>
                <a:latin typeface="Times New Roman" panose="02020603050405020304" pitchFamily="18" charset="0"/>
                <a:cs typeface="Times New Roman" panose="02020603050405020304" pitchFamily="18" charset="0"/>
              </a:rPr>
              <a:t>containing entities</a:t>
            </a:r>
          </a:p>
          <a:p>
            <a:pPr marL="457200" lvl="0" indent="-342900" algn="just">
              <a:lnSpc>
                <a:spcPct val="100000"/>
              </a:lnSpc>
              <a:spcBef>
                <a:spcPts val="600"/>
              </a:spcBef>
              <a:spcAft>
                <a:spcPts val="600"/>
              </a:spcAft>
              <a:buClr>
                <a:srgbClr val="434343"/>
              </a:buClr>
              <a:buSzPts val="1800"/>
              <a:buChar char="●"/>
            </a:pPr>
            <a:r>
              <a:rPr lang="en-US" altLang="zh-CN" sz="2000" b="1" dirty="0">
                <a:solidFill>
                  <a:schemeClr val="dk1"/>
                </a:solidFill>
                <a:latin typeface="Times New Roman" panose="02020603050405020304" pitchFamily="18" charset="0"/>
                <a:cs typeface="Times New Roman" panose="02020603050405020304" pitchFamily="18" charset="0"/>
              </a:rPr>
              <a:t>Feature</a:t>
            </a:r>
          </a:p>
          <a:p>
            <a:pPr marL="360000" lvl="0" indent="0" algn="just">
              <a:lnSpc>
                <a:spcPct val="100000"/>
              </a:lnSpc>
              <a:spcBef>
                <a:spcPts val="600"/>
              </a:spcBef>
              <a:spcAft>
                <a:spcPts val="600"/>
              </a:spcAft>
              <a:buClr>
                <a:srgbClr val="434343"/>
              </a:buClr>
              <a:buSzPts val="1800"/>
              <a:buNone/>
            </a:pPr>
            <a:r>
              <a:rPr lang="en-US" altLang="zh-CN" sz="2000" dirty="0">
                <a:solidFill>
                  <a:srgbClr val="434343"/>
                </a:solidFill>
                <a:latin typeface="Times New Roman" panose="02020603050405020304" pitchFamily="18" charset="0"/>
                <a:cs typeface="Times New Roman" panose="02020603050405020304" pitchFamily="18" charset="0"/>
              </a:rPr>
              <a:t>DSRE is an alternative paradigm combining advantages of both the supervised and unsupervised approaches:</a:t>
            </a:r>
          </a:p>
          <a:p>
            <a:pPr marL="702900" lvl="0" indent="-342900" algn="just">
              <a:lnSpc>
                <a:spcPct val="100000"/>
              </a:lnSpc>
              <a:spcBef>
                <a:spcPts val="600"/>
              </a:spcBef>
              <a:spcAft>
                <a:spcPts val="600"/>
              </a:spcAft>
              <a:buClr>
                <a:srgbClr val="434343"/>
              </a:buClr>
              <a:buSzPts val="1800"/>
              <a:buFont typeface="Wingdings" panose="05000000000000000000" pitchFamily="2" charset="2"/>
              <a:buChar char="ü"/>
            </a:pPr>
            <a:r>
              <a:rPr lang="en-US" altLang="zh-CN" sz="2000" dirty="0">
                <a:solidFill>
                  <a:srgbClr val="C00000"/>
                </a:solidFill>
                <a:latin typeface="Times New Roman" panose="02020603050405020304" pitchFamily="18" charset="0"/>
                <a:cs typeface="Times New Roman" panose="02020603050405020304" pitchFamily="18" charset="0"/>
              </a:rPr>
              <a:t>using a probabilistic classifier</a:t>
            </a:r>
          </a:p>
          <a:p>
            <a:pPr marL="702900" lvl="0" indent="-342900" algn="just">
              <a:lnSpc>
                <a:spcPct val="100000"/>
              </a:lnSpc>
              <a:spcBef>
                <a:spcPts val="600"/>
              </a:spcBef>
              <a:spcAft>
                <a:spcPts val="600"/>
              </a:spcAft>
              <a:buClr>
                <a:srgbClr val="434343"/>
              </a:buClr>
              <a:buSzPts val="1800"/>
              <a:buFont typeface="Wingdings" panose="05000000000000000000" pitchFamily="2" charset="2"/>
              <a:buChar char="ü"/>
            </a:pPr>
            <a:r>
              <a:rPr lang="en-US" altLang="zh-CN" sz="2000" dirty="0">
                <a:solidFill>
                  <a:srgbClr val="C00000"/>
                </a:solidFill>
                <a:latin typeface="Times New Roman" panose="02020603050405020304" pitchFamily="18" charset="0"/>
                <a:cs typeface="Times New Roman" panose="02020603050405020304" pitchFamily="18" charset="0"/>
              </a:rPr>
              <a:t>large amount of training data</a:t>
            </a:r>
            <a:endParaRPr lang="en-US" altLang="zh-CN" sz="2000" dirty="0">
              <a:solidFill>
                <a:srgbClr val="434343"/>
              </a:solidFill>
              <a:latin typeface="Times New Roman" panose="02020603050405020304" pitchFamily="18" charset="0"/>
              <a:cs typeface="Times New Roman" panose="02020603050405020304" pitchFamily="18" charset="0"/>
            </a:endParaRPr>
          </a:p>
        </p:txBody>
      </p:sp>
      <p:sp>
        <p:nvSpPr>
          <p:cNvPr id="9" name="标题 1">
            <a:extLst>
              <a:ext uri="{FF2B5EF4-FFF2-40B4-BE49-F238E27FC236}">
                <a16:creationId xmlns:a16="http://schemas.microsoft.com/office/drawing/2014/main" id="{9280B5DB-FC20-4FD5-A524-C4BB92708F79}"/>
              </a:ext>
            </a:extLst>
          </p:cNvPr>
          <p:cNvSpPr>
            <a:spLocks noGrp="1"/>
          </p:cNvSpPr>
          <p:nvPr>
            <p:ph type="title"/>
          </p:nvPr>
        </p:nvSpPr>
        <p:spPr>
          <a:xfrm>
            <a:off x="660400" y="228600"/>
            <a:ext cx="10036175" cy="784225"/>
          </a:xfrm>
        </p:spPr>
        <p:txBody>
          <a:bodyPr/>
          <a:lstStyle/>
          <a:p>
            <a:pPr algn="l">
              <a:lnSpc>
                <a:spcPct val="100000"/>
              </a:lnSpc>
              <a:spcBef>
                <a:spcPts val="0"/>
              </a:spcBef>
              <a:spcAft>
                <a:spcPts val="0"/>
              </a:spcAft>
              <a:buClrTx/>
              <a:buSzTx/>
              <a:buFontTx/>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Distantly-Supervised Relation Extraction</a:t>
            </a:r>
          </a:p>
        </p:txBody>
      </p:sp>
      <p:sp>
        <p:nvSpPr>
          <p:cNvPr id="10" name="文本框 9">
            <a:extLst>
              <a:ext uri="{FF2B5EF4-FFF2-40B4-BE49-F238E27FC236}">
                <a16:creationId xmlns:a16="http://schemas.microsoft.com/office/drawing/2014/main" id="{404B1E83-7EA6-4500-ACC2-3E7238B6D525}"/>
              </a:ext>
            </a:extLst>
          </p:cNvPr>
          <p:cNvSpPr txBox="1"/>
          <p:nvPr/>
        </p:nvSpPr>
        <p:spPr>
          <a:xfrm>
            <a:off x="8535702" y="4962143"/>
            <a:ext cx="2951826"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Figure 1 : Wikipedia info-box about Shanghai University</a:t>
            </a:r>
            <a:endParaRPr lang="zh-CN" altLang="en-US" sz="16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D5E53176-950C-43F1-B060-1C48114C09C5}"/>
              </a:ext>
            </a:extLst>
          </p:cNvPr>
          <p:cNvPicPr>
            <a:picLocks noChangeAspect="1"/>
          </p:cNvPicPr>
          <p:nvPr/>
        </p:nvPicPr>
        <p:blipFill>
          <a:blip r:embed="rId3"/>
          <a:stretch>
            <a:fillRect/>
          </a:stretch>
        </p:blipFill>
        <p:spPr>
          <a:xfrm>
            <a:off x="8438906" y="1819760"/>
            <a:ext cx="2995116" cy="2965943"/>
          </a:xfrm>
          <a:prstGeom prst="rect">
            <a:avLst/>
          </a:prstGeom>
          <a:ln w="15875">
            <a:solidFill>
              <a:schemeClr val="bg1">
                <a:lumMod val="50000"/>
              </a:schemeClr>
            </a:solidFill>
          </a:ln>
        </p:spPr>
      </p:pic>
      <p:grpSp>
        <p:nvGrpSpPr>
          <p:cNvPr id="14" name="组合 13">
            <a:extLst>
              <a:ext uri="{FF2B5EF4-FFF2-40B4-BE49-F238E27FC236}">
                <a16:creationId xmlns:a16="http://schemas.microsoft.com/office/drawing/2014/main" id="{0FE6B4E3-4142-4785-8599-B4D56FC8AD3D}"/>
              </a:ext>
            </a:extLst>
          </p:cNvPr>
          <p:cNvGrpSpPr/>
          <p:nvPr/>
        </p:nvGrpSpPr>
        <p:grpSpPr>
          <a:xfrm>
            <a:off x="899624" y="1474536"/>
            <a:ext cx="6438900" cy="1053763"/>
            <a:chOff x="3860159" y="1565976"/>
            <a:chExt cx="6438900" cy="1053763"/>
          </a:xfrm>
        </p:grpSpPr>
        <p:sp>
          <p:nvSpPr>
            <p:cNvPr id="12" name="文本框 11">
              <a:extLst>
                <a:ext uri="{FF2B5EF4-FFF2-40B4-BE49-F238E27FC236}">
                  <a16:creationId xmlns:a16="http://schemas.microsoft.com/office/drawing/2014/main" id="{22580030-A2F8-4C8E-9441-4F45EAC62480}"/>
                </a:ext>
              </a:extLst>
            </p:cNvPr>
            <p:cNvSpPr txBox="1"/>
            <p:nvPr/>
          </p:nvSpPr>
          <p:spPr>
            <a:xfrm>
              <a:off x="3860159" y="1565976"/>
              <a:ext cx="6431280" cy="1021562"/>
            </a:xfrm>
            <a:prstGeom prst="rect">
              <a:avLst/>
            </a:prstGeom>
            <a:noFill/>
          </p:spPr>
          <p:txBody>
            <a:bodyPr wrap="square" rtlCol="0">
              <a:spAutoFit/>
            </a:bodyPr>
            <a:lstStyle/>
            <a:p>
              <a:pPr marL="0" lvl="1" algn="just">
                <a:lnSpc>
                  <a:spcPct val="130000"/>
                </a:lnSpc>
                <a:spcBef>
                  <a:spcPts val="600"/>
                </a:spcBef>
                <a:spcAft>
                  <a:spcPts val="600"/>
                </a:spcAft>
              </a:pPr>
              <a:r>
                <a:rPr kumimoji="0" lang="en-US" altLang="zh-CN" sz="1600" b="1" i="0" u="none" strike="noStrike" kern="1200" cap="none" spc="0" normalizeH="0" baseline="0" noProof="0" dirty="0">
                  <a:ln w="0"/>
                  <a:effectLst>
                    <a:outerShdw blurRad="38100" dist="25400" dir="5400000" algn="ctr" rotWithShape="0">
                      <a:srgbClr val="6E747A">
                        <a:alpha val="43000"/>
                      </a:srgbClr>
                    </a:outerShdw>
                  </a:effectLst>
                  <a:uLnTx/>
                  <a:uFillTx/>
                  <a:latin typeface="思源宋体" panose="02020400000000000000" pitchFamily="18" charset="-122"/>
                  <a:ea typeface="思源宋体" panose="02020400000000000000" pitchFamily="18" charset="-122"/>
                  <a:cs typeface="+mn-cs"/>
                </a:rPr>
                <a:t>“</a:t>
              </a:r>
              <a:r>
                <a:rPr lang="en-US" altLang="zh-CN" sz="1600" b="1" dirty="0">
                  <a:ln w="0"/>
                  <a:effectLst>
                    <a:outerShdw blurRad="38100" dist="25400" dir="5400000" algn="ctr" rotWithShape="0">
                      <a:srgbClr val="6E747A">
                        <a:alpha val="43000"/>
                      </a:srgbClr>
                    </a:outerShdw>
                  </a:effectLst>
                  <a:latin typeface="思源宋体" panose="02020400000000000000" pitchFamily="18" charset="-122"/>
                  <a:ea typeface="思源宋体" panose="02020400000000000000" pitchFamily="18" charset="-122"/>
                </a:rPr>
                <a:t>Any sentence that contains a pair of entities that participate in a known Freebase relationship is likely to express that relation in some way.</a:t>
              </a:r>
              <a:r>
                <a:rPr kumimoji="0" lang="zh-CN" altLang="en-US" sz="1600" b="1" i="0" u="none" strike="noStrike" kern="1200" cap="none" spc="0" normalizeH="0" baseline="0" noProof="0" dirty="0">
                  <a:ln w="0"/>
                  <a:effectLst>
                    <a:outerShdw blurRad="38100" dist="25400" dir="5400000" algn="ctr" rotWithShape="0">
                      <a:srgbClr val="6E747A">
                        <a:alpha val="43000"/>
                      </a:srgbClr>
                    </a:outerShdw>
                  </a:effectLst>
                  <a:uLnTx/>
                  <a:uFillTx/>
                  <a:latin typeface="思源宋体" panose="02020400000000000000" pitchFamily="18" charset="-122"/>
                  <a:ea typeface="思源宋体" panose="02020400000000000000" pitchFamily="18" charset="-122"/>
                  <a:cs typeface="+mn-cs"/>
                </a:rPr>
                <a:t>”</a:t>
              </a:r>
              <a:endParaRPr kumimoji="0" lang="en-US" altLang="zh-CN" sz="1600" b="1" i="0" u="none" strike="noStrike" kern="1200" cap="none" spc="0" normalizeH="0" baseline="0" noProof="0" dirty="0">
                <a:ln w="0"/>
                <a:effectLst>
                  <a:outerShdw blurRad="38100" dist="25400" dir="5400000" algn="ctr" rotWithShape="0">
                    <a:srgbClr val="6E747A">
                      <a:alpha val="43000"/>
                    </a:srgbClr>
                  </a:outerShdw>
                </a:effectLst>
                <a:uLnTx/>
                <a:uFillTx/>
                <a:latin typeface="思源宋体" panose="02020400000000000000" pitchFamily="18" charset="-122"/>
                <a:ea typeface="思源宋体" panose="02020400000000000000" pitchFamily="18" charset="-122"/>
                <a:cs typeface="+mn-cs"/>
              </a:endParaRPr>
            </a:p>
          </p:txBody>
        </p:sp>
        <p:sp>
          <p:nvSpPr>
            <p:cNvPr id="13" name="矩形 12">
              <a:extLst>
                <a:ext uri="{FF2B5EF4-FFF2-40B4-BE49-F238E27FC236}">
                  <a16:creationId xmlns:a16="http://schemas.microsoft.com/office/drawing/2014/main" id="{65F21238-89B7-4AA9-9697-4340C9E63F19}"/>
                </a:ext>
              </a:extLst>
            </p:cNvPr>
            <p:cNvSpPr/>
            <p:nvPr/>
          </p:nvSpPr>
          <p:spPr bwMode="auto">
            <a:xfrm>
              <a:off x="3860159" y="1598177"/>
              <a:ext cx="6438900" cy="1021562"/>
            </a:xfrm>
            <a:prstGeom prst="rect">
              <a:avLst/>
            </a:prstGeom>
            <a:noFill/>
            <a:ln>
              <a:solidFill>
                <a:schemeClr val="tx1"/>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spTree>
    <p:extLst>
      <p:ext uri="{BB962C8B-B14F-4D97-AF65-F5344CB8AC3E}">
        <p14:creationId xmlns:p14="http://schemas.microsoft.com/office/powerpoint/2010/main" val="3360126386"/>
      </p:ext>
    </p:ext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DB200D-114C-4BB9-B51D-3CF0A4228F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B14B3-731A-4352-BC82-B1993596BD11}" type="slidenum">
              <a:rPr kumimoji="0" lang="zh-CN" altLang="en-US" sz="1050" b="0" i="1" u="none" strike="noStrike" kern="1200" cap="none" spc="0" normalizeH="0" baseline="0" noProof="0" smtClean="0">
                <a:ln>
                  <a:noFill/>
                </a:ln>
                <a:solidFill>
                  <a:srgbClr val="FFFFFF"/>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050" b="0" i="1" u="none" strike="noStrike" kern="1200" cap="none" spc="0" normalizeH="0" baseline="0" noProof="0" dirty="0">
              <a:ln>
                <a:noFill/>
              </a:ln>
              <a:solidFill>
                <a:srgbClr val="FFFFFF"/>
              </a:solidFill>
              <a:effectLst/>
              <a:uLnTx/>
              <a:uFillTx/>
              <a:latin typeface="Calibri"/>
              <a:ea typeface="微软雅黑" panose="020B0503020204020204" pitchFamily="34" charset="-122"/>
              <a:cs typeface="+mn-cs"/>
            </a:endParaRPr>
          </a:p>
        </p:txBody>
      </p:sp>
      <p:sp>
        <p:nvSpPr>
          <p:cNvPr id="6" name="标题 1">
            <a:extLst>
              <a:ext uri="{FF2B5EF4-FFF2-40B4-BE49-F238E27FC236}">
                <a16:creationId xmlns:a16="http://schemas.microsoft.com/office/drawing/2014/main" id="{982E3541-F0BC-4FA5-B3B5-36952A406A92}"/>
              </a:ext>
            </a:extLst>
          </p:cNvPr>
          <p:cNvSpPr>
            <a:spLocks noGrp="1"/>
          </p:cNvSpPr>
          <p:nvPr>
            <p:ph type="title"/>
          </p:nvPr>
        </p:nvSpPr>
        <p:spPr>
          <a:xfrm>
            <a:off x="660400" y="228600"/>
            <a:ext cx="10036175" cy="784225"/>
          </a:xfrm>
        </p:spPr>
        <p:txBody>
          <a:bodyPr/>
          <a:lstStyle/>
          <a:p>
            <a:pPr algn="l">
              <a:lnSpc>
                <a:spcPct val="100000"/>
              </a:lnSpc>
              <a:spcBef>
                <a:spcPts val="0"/>
              </a:spcBef>
              <a:spcAft>
                <a:spcPts val="0"/>
              </a:spcAft>
              <a:buClrTx/>
              <a:buSzTx/>
              <a:buFontTx/>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Wrong labeling problem</a:t>
            </a:r>
          </a:p>
        </p:txBody>
      </p:sp>
      <p:pic>
        <p:nvPicPr>
          <p:cNvPr id="19" name="图片 18">
            <a:extLst>
              <a:ext uri="{FF2B5EF4-FFF2-40B4-BE49-F238E27FC236}">
                <a16:creationId xmlns:a16="http://schemas.microsoft.com/office/drawing/2014/main" id="{A0AC403C-0631-4F59-932D-28D4DBC0A1ED}"/>
              </a:ext>
            </a:extLst>
          </p:cNvPr>
          <p:cNvPicPr>
            <a:picLocks noChangeAspect="1"/>
          </p:cNvPicPr>
          <p:nvPr/>
        </p:nvPicPr>
        <p:blipFill>
          <a:blip r:embed="rId3"/>
          <a:stretch>
            <a:fillRect/>
          </a:stretch>
        </p:blipFill>
        <p:spPr>
          <a:xfrm>
            <a:off x="7828802" y="2462100"/>
            <a:ext cx="3950890" cy="904830"/>
          </a:xfrm>
          <a:prstGeom prst="rect">
            <a:avLst/>
          </a:prstGeom>
        </p:spPr>
      </p:pic>
      <p:sp>
        <p:nvSpPr>
          <p:cNvPr id="20" name="矩形 19">
            <a:extLst>
              <a:ext uri="{FF2B5EF4-FFF2-40B4-BE49-F238E27FC236}">
                <a16:creationId xmlns:a16="http://schemas.microsoft.com/office/drawing/2014/main" id="{507C15AD-E9F1-40DB-BC7F-2C0BFEA2333E}"/>
              </a:ext>
            </a:extLst>
          </p:cNvPr>
          <p:cNvSpPr/>
          <p:nvPr/>
        </p:nvSpPr>
        <p:spPr>
          <a:xfrm>
            <a:off x="7971741" y="1608446"/>
            <a:ext cx="3427348" cy="707886"/>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w="0"/>
                <a:effectLst>
                  <a:outerShdw blurRad="38100" dist="25400" dir="5400000" algn="ctr" rotWithShape="0">
                    <a:srgbClr val="6E747A">
                      <a:alpha val="43000"/>
                    </a:srgbClr>
                  </a:outerShdw>
                </a:effectLst>
                <a:uLnTx/>
                <a:uFillTx/>
                <a:latin typeface="Calibri"/>
                <a:ea typeface="宋体"/>
                <a:cs typeface="+mn-cs"/>
              </a:rPr>
              <a:t>Does</a:t>
            </a:r>
            <a:endParaRPr kumimoji="0" lang="zh-CN" altLang="en-US" sz="4000" i="0" u="none" strike="noStrike" kern="1200" cap="none" spc="0" normalizeH="0" baseline="0" noProof="0" dirty="0">
              <a:ln w="0"/>
              <a:effectLst>
                <a:outerShdw blurRad="38100" dist="25400" dir="5400000" algn="ctr" rotWithShape="0">
                  <a:srgbClr val="6E747A">
                    <a:alpha val="43000"/>
                  </a:srgbClr>
                </a:outerShdw>
              </a:effectLst>
              <a:uLnTx/>
              <a:uFillTx/>
              <a:latin typeface="Calibri"/>
              <a:ea typeface="宋体"/>
              <a:cs typeface="+mn-cs"/>
            </a:endParaRPr>
          </a:p>
        </p:txBody>
      </p:sp>
      <p:sp>
        <p:nvSpPr>
          <p:cNvPr id="21" name="矩形 20">
            <a:extLst>
              <a:ext uri="{FF2B5EF4-FFF2-40B4-BE49-F238E27FC236}">
                <a16:creationId xmlns:a16="http://schemas.microsoft.com/office/drawing/2014/main" id="{4B5D345B-1DC1-40F1-AD41-60B4D44DACF1}"/>
              </a:ext>
            </a:extLst>
          </p:cNvPr>
          <p:cNvSpPr/>
          <p:nvPr/>
        </p:nvSpPr>
        <p:spPr>
          <a:xfrm>
            <a:off x="7395338" y="3695136"/>
            <a:ext cx="4660900" cy="1938992"/>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ln w="0"/>
                <a:effectLst>
                  <a:outerShdw blurRad="38100" dist="25400" dir="5400000" algn="ctr" rotWithShape="0">
                    <a:srgbClr val="6E747A">
                      <a:alpha val="43000"/>
                    </a:srgbClr>
                  </a:outerShdw>
                </a:effectLst>
                <a:latin typeface="Calibri"/>
                <a:ea typeface="宋体"/>
              </a:rPr>
              <a:t>Fit</a:t>
            </a:r>
            <a:endParaRPr kumimoji="0" lang="en-US" altLang="zh-CN" sz="4000" i="0" u="none" strike="noStrike" kern="1200" cap="none" spc="0" normalizeH="0" baseline="0" noProof="0" dirty="0">
              <a:ln w="0"/>
              <a:effectLst>
                <a:outerShdw blurRad="38100" dist="25400" dir="5400000" algn="ctr" rotWithShape="0">
                  <a:srgbClr val="6E747A">
                    <a:alpha val="43000"/>
                  </a:srgbClr>
                </a:outerShdw>
              </a:effectLst>
              <a:uLnTx/>
              <a:uFillTx/>
              <a:latin typeface="Calibri"/>
              <a:ea typeface="宋体"/>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w="0"/>
                <a:effectLst>
                  <a:outerShdw blurRad="38100" dist="25400" dir="5400000" algn="ctr" rotWithShape="0">
                    <a:srgbClr val="6E747A">
                      <a:alpha val="43000"/>
                    </a:srgbClr>
                  </a:outerShdw>
                </a:effectLst>
                <a:uLnTx/>
                <a:uFillTx/>
                <a:latin typeface="Calibri"/>
                <a:ea typeface="宋体"/>
                <a:cs typeface="+mn-cs"/>
              </a:rPr>
              <a:t>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w="0"/>
                <a:effectLst>
                  <a:outerShdw blurRad="38100" dist="25400" dir="5400000" algn="ctr" rotWithShape="0">
                    <a:srgbClr val="6E747A">
                      <a:alpha val="43000"/>
                    </a:srgbClr>
                  </a:outerShdw>
                </a:effectLst>
                <a:uLnTx/>
                <a:uFillTx/>
                <a:latin typeface="Calibri"/>
                <a:ea typeface="宋体"/>
                <a:cs typeface="+mn-cs"/>
              </a:rPr>
              <a:t>Distant Supervision ?</a:t>
            </a:r>
            <a:endParaRPr kumimoji="0" lang="zh-CN" altLang="en-US" sz="4000" i="0" u="none" strike="noStrike" kern="1200" cap="none" spc="0" normalizeH="0" baseline="0" noProof="0" dirty="0">
              <a:ln w="0"/>
              <a:effectLst>
                <a:outerShdw blurRad="38100" dist="25400" dir="5400000" algn="ctr" rotWithShape="0">
                  <a:srgbClr val="6E747A">
                    <a:alpha val="43000"/>
                  </a:srgbClr>
                </a:outerShdw>
              </a:effectLst>
              <a:uLnTx/>
              <a:uFillTx/>
              <a:latin typeface="Calibri"/>
              <a:ea typeface="宋体"/>
              <a:cs typeface="+mn-cs"/>
            </a:endParaRPr>
          </a:p>
        </p:txBody>
      </p:sp>
      <p:sp>
        <p:nvSpPr>
          <p:cNvPr id="25" name="矩形 24">
            <a:extLst>
              <a:ext uri="{FF2B5EF4-FFF2-40B4-BE49-F238E27FC236}">
                <a16:creationId xmlns:a16="http://schemas.microsoft.com/office/drawing/2014/main" id="{51615EB7-40DC-4C26-975B-3B8B81488BC0}"/>
              </a:ext>
            </a:extLst>
          </p:cNvPr>
          <p:cNvSpPr/>
          <p:nvPr/>
        </p:nvSpPr>
        <p:spPr bwMode="auto">
          <a:xfrm>
            <a:off x="7481362" y="1460500"/>
            <a:ext cx="4490096" cy="4432300"/>
          </a:xfrm>
          <a:prstGeom prst="rect">
            <a:avLst/>
          </a:prstGeom>
          <a:no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 name="矩形 1">
            <a:extLst>
              <a:ext uri="{FF2B5EF4-FFF2-40B4-BE49-F238E27FC236}">
                <a16:creationId xmlns:a16="http://schemas.microsoft.com/office/drawing/2014/main" id="{3EA0FEA4-4648-46F8-B9A4-CA4D04A739F7}"/>
              </a:ext>
            </a:extLst>
          </p:cNvPr>
          <p:cNvSpPr/>
          <p:nvPr/>
        </p:nvSpPr>
        <p:spPr>
          <a:xfrm>
            <a:off x="523241" y="1497492"/>
            <a:ext cx="6753859" cy="1012137"/>
          </a:xfrm>
          <a:prstGeom prst="rect">
            <a:avLst/>
          </a:prstGeom>
        </p:spPr>
        <p:txBody>
          <a:bodyPr wrap="square">
            <a:spAutoFit/>
          </a:bodyPr>
          <a:lstStyle/>
          <a:p>
            <a:pPr lvl="0">
              <a:lnSpc>
                <a:spcPct val="130000"/>
              </a:lnSpc>
              <a:spcAft>
                <a:spcPts val="600"/>
              </a:spcAft>
            </a:pPr>
            <a:r>
              <a:rPr lang="en-US" altLang="zh-CN" sz="2400" dirty="0">
                <a:solidFill>
                  <a:srgbClr val="000000"/>
                </a:solidFill>
              </a:rPr>
              <a:t>The distant supervision assumption might lead to wrong labels in the following situations:</a:t>
            </a:r>
            <a:endParaRPr lang="en-US" altLang="zh-CN" sz="2000" dirty="0">
              <a:solidFill>
                <a:srgbClr val="000000"/>
              </a:solidFill>
              <a:latin typeface="思源宋体" panose="02020400000000000000" pitchFamily="18" charset="-122"/>
              <a:ea typeface="思源宋体" panose="02020400000000000000" pitchFamily="18" charset="-122"/>
            </a:endParaRPr>
          </a:p>
        </p:txBody>
      </p:sp>
      <p:sp>
        <p:nvSpPr>
          <p:cNvPr id="3" name="矩形 2">
            <a:extLst>
              <a:ext uri="{FF2B5EF4-FFF2-40B4-BE49-F238E27FC236}">
                <a16:creationId xmlns:a16="http://schemas.microsoft.com/office/drawing/2014/main" id="{888A8482-99FD-4BC9-BE87-1D1497F637C8}"/>
              </a:ext>
            </a:extLst>
          </p:cNvPr>
          <p:cNvSpPr/>
          <p:nvPr/>
        </p:nvSpPr>
        <p:spPr>
          <a:xfrm>
            <a:off x="660400" y="2562819"/>
            <a:ext cx="5678517" cy="3062377"/>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en-US" altLang="zh-CN" sz="2400" dirty="0">
                <a:solidFill>
                  <a:srgbClr val="000000"/>
                </a:solidFill>
              </a:rPr>
              <a:t>Entities have multiple valid relations in KG</a:t>
            </a:r>
          </a:p>
          <a:p>
            <a:pPr algn="just">
              <a:spcBef>
                <a:spcPts val="600"/>
              </a:spcBef>
            </a:pPr>
            <a:r>
              <a:rPr lang="en-US" altLang="zh-CN" sz="2400" dirty="0">
                <a:solidFill>
                  <a:srgbClr val="000000"/>
                </a:solidFill>
              </a:rPr>
              <a:t>      </a:t>
            </a:r>
            <a:r>
              <a:rPr lang="en-US" altLang="zh-CN" sz="2400" dirty="0">
                <a:solidFill>
                  <a:srgbClr val="00B050"/>
                </a:solidFill>
              </a:rPr>
              <a:t>Trump</a:t>
            </a:r>
            <a:r>
              <a:rPr lang="en-US" altLang="zh-CN" sz="2400" dirty="0">
                <a:solidFill>
                  <a:srgbClr val="000000"/>
                </a:solidFill>
              </a:rPr>
              <a:t> is the </a:t>
            </a:r>
            <a:r>
              <a:rPr lang="en-US" altLang="zh-CN" sz="2400" dirty="0">
                <a:solidFill>
                  <a:srgbClr val="7030A0"/>
                </a:solidFill>
              </a:rPr>
              <a:t>President</a:t>
            </a:r>
            <a:r>
              <a:rPr lang="en-US" altLang="zh-CN" sz="2400" dirty="0">
                <a:solidFill>
                  <a:srgbClr val="000000"/>
                </a:solidFill>
              </a:rPr>
              <a:t> of </a:t>
            </a:r>
            <a:r>
              <a:rPr lang="en-US" altLang="zh-CN" sz="2400" dirty="0">
                <a:solidFill>
                  <a:srgbClr val="00B050"/>
                </a:solidFill>
              </a:rPr>
              <a:t>United States</a:t>
            </a:r>
            <a:r>
              <a:rPr lang="en-US" altLang="zh-CN" sz="2400" dirty="0">
                <a:solidFill>
                  <a:srgbClr val="000000"/>
                </a:solidFill>
              </a:rPr>
              <a:t>.</a:t>
            </a:r>
          </a:p>
          <a:p>
            <a:pPr algn="just">
              <a:spcBef>
                <a:spcPts val="600"/>
              </a:spcBef>
            </a:pPr>
            <a:r>
              <a:rPr lang="en-US" altLang="zh-CN" sz="2400" dirty="0">
                <a:solidFill>
                  <a:srgbClr val="000000"/>
                </a:solidFill>
              </a:rPr>
              <a:t>      </a:t>
            </a:r>
            <a:r>
              <a:rPr lang="en-US" altLang="zh-CN" sz="2400" dirty="0">
                <a:solidFill>
                  <a:srgbClr val="00B050"/>
                </a:solidFill>
              </a:rPr>
              <a:t>Trump</a:t>
            </a:r>
            <a:r>
              <a:rPr lang="en-US" altLang="zh-CN" sz="2400" dirty="0">
                <a:solidFill>
                  <a:srgbClr val="000000"/>
                </a:solidFill>
              </a:rPr>
              <a:t> was </a:t>
            </a:r>
            <a:r>
              <a:rPr lang="en-US" altLang="zh-CN" sz="2400" dirty="0">
                <a:solidFill>
                  <a:srgbClr val="7030A0"/>
                </a:solidFill>
              </a:rPr>
              <a:t>born</a:t>
            </a:r>
            <a:r>
              <a:rPr lang="en-US" altLang="zh-CN" sz="2400" dirty="0">
                <a:solidFill>
                  <a:srgbClr val="000000"/>
                </a:solidFill>
              </a:rPr>
              <a:t> in </a:t>
            </a:r>
            <a:r>
              <a:rPr lang="en-US" altLang="zh-CN" sz="2400" dirty="0">
                <a:solidFill>
                  <a:srgbClr val="00B050"/>
                </a:solidFill>
              </a:rPr>
              <a:t>United States</a:t>
            </a:r>
            <a:r>
              <a:rPr lang="en-US" altLang="zh-CN" sz="2400" dirty="0">
                <a:solidFill>
                  <a:srgbClr val="000000"/>
                </a:solidFill>
              </a:rPr>
              <a:t>.</a:t>
            </a:r>
          </a:p>
          <a:p>
            <a:pPr marL="285750" indent="-285750" algn="just">
              <a:spcBef>
                <a:spcPts val="600"/>
              </a:spcBef>
              <a:buFont typeface="Wingdings" panose="05000000000000000000" pitchFamily="2" charset="2"/>
              <a:buChar char="Ø"/>
            </a:pPr>
            <a:r>
              <a:rPr lang="en-US" altLang="zh-CN" sz="2400" dirty="0">
                <a:solidFill>
                  <a:srgbClr val="000000"/>
                </a:solidFill>
              </a:rPr>
              <a:t>Empty relation between entities in KG. </a:t>
            </a:r>
          </a:p>
          <a:p>
            <a:pPr algn="just">
              <a:spcBef>
                <a:spcPts val="600"/>
              </a:spcBef>
            </a:pPr>
            <a:r>
              <a:rPr lang="en-US" altLang="zh-CN" sz="2400" dirty="0">
                <a:solidFill>
                  <a:srgbClr val="000000"/>
                </a:solidFill>
              </a:rPr>
              <a:t>      About 80 percent of sentences in the common used dataset Riedel2010.</a:t>
            </a:r>
            <a:endParaRPr lang="zh-CN" altLang="en-US" sz="2400" dirty="0">
              <a:solidFill>
                <a:srgbClr val="000000"/>
              </a:solidFill>
            </a:endParaRPr>
          </a:p>
          <a:p>
            <a:pPr marL="285750" indent="-285750" algn="just">
              <a:spcBef>
                <a:spcPts val="600"/>
              </a:spcBef>
              <a:buFont typeface="Wingdings" panose="05000000000000000000" pitchFamily="2" charset="2"/>
              <a:buChar char="l"/>
            </a:pPr>
            <a:endParaRPr lang="en-US" altLang="zh-CN" sz="2400" dirty="0">
              <a:solidFill>
                <a:srgbClr val="000000"/>
              </a:solidFill>
            </a:endParaRPr>
          </a:p>
        </p:txBody>
      </p:sp>
    </p:spTree>
    <p:extLst>
      <p:ext uri="{BB962C8B-B14F-4D97-AF65-F5344CB8AC3E}">
        <p14:creationId xmlns:p14="http://schemas.microsoft.com/office/powerpoint/2010/main" val="1621053697"/>
      </p:ext>
    </p:extLst>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DD7C055-834B-4260-A318-FB47E7BC9064}"/>
              </a:ext>
            </a:extLst>
          </p:cNvPr>
          <p:cNvSpPr>
            <a:spLocks noGrp="1"/>
          </p:cNvSpPr>
          <p:nvPr>
            <p:ph type="sldNum" sz="quarter" idx="12"/>
          </p:nvPr>
        </p:nvSpPr>
        <p:spPr/>
        <p:txBody>
          <a:bodyPr/>
          <a:lstStyle/>
          <a:p>
            <a:fld id="{89DB14B3-731A-4352-BC82-B1993596BD11}" type="slidenum">
              <a:rPr lang="zh-CN" altLang="en-US" smtClean="0"/>
              <a:t>5</a:t>
            </a:fld>
            <a:endParaRPr lang="zh-CN" altLang="en-US" dirty="0"/>
          </a:p>
        </p:txBody>
      </p:sp>
      <p:sp>
        <p:nvSpPr>
          <p:cNvPr id="5" name="标题 1">
            <a:extLst>
              <a:ext uri="{FF2B5EF4-FFF2-40B4-BE49-F238E27FC236}">
                <a16:creationId xmlns:a16="http://schemas.microsoft.com/office/drawing/2014/main" id="{E66EB8D0-2E07-4749-B92F-50A04EC8DF21}"/>
              </a:ext>
            </a:extLst>
          </p:cNvPr>
          <p:cNvSpPr>
            <a:spLocks noGrp="1"/>
          </p:cNvSpPr>
          <p:nvPr>
            <p:ph type="title"/>
          </p:nvPr>
        </p:nvSpPr>
        <p:spPr>
          <a:xfrm>
            <a:off x="660400" y="228600"/>
            <a:ext cx="10036175" cy="784225"/>
          </a:xfrm>
        </p:spPr>
        <p:txBody>
          <a:bodyPr/>
          <a:lstStyle/>
          <a:p>
            <a:pPr algn="l">
              <a:lnSpc>
                <a:spcPct val="100000"/>
              </a:lnSpc>
              <a:spcBef>
                <a:spcPts val="0"/>
              </a:spcBef>
              <a:spcAft>
                <a:spcPts val="0"/>
              </a:spcAft>
              <a:buClrTx/>
              <a:buSzTx/>
              <a:buFontTx/>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Motivations</a:t>
            </a:r>
          </a:p>
        </p:txBody>
      </p:sp>
      <p:sp>
        <p:nvSpPr>
          <p:cNvPr id="6" name="矩形 5">
            <a:extLst>
              <a:ext uri="{FF2B5EF4-FFF2-40B4-BE49-F238E27FC236}">
                <a16:creationId xmlns:a16="http://schemas.microsoft.com/office/drawing/2014/main" id="{A2C3EC31-3A81-4C11-A7B8-560BD9BF37E2}"/>
              </a:ext>
            </a:extLst>
          </p:cNvPr>
          <p:cNvSpPr/>
          <p:nvPr/>
        </p:nvSpPr>
        <p:spPr>
          <a:xfrm>
            <a:off x="559536" y="1265946"/>
            <a:ext cx="10137039" cy="2191434"/>
          </a:xfrm>
          <a:prstGeom prst="rect">
            <a:avLst/>
          </a:prstGeom>
        </p:spPr>
        <p:txBody>
          <a:bodyPr wrap="square">
            <a:spAutoFit/>
          </a:bodyPr>
          <a:lstStyle/>
          <a:p>
            <a:pPr marL="457200" lvl="0" indent="-342900" algn="just">
              <a:lnSpc>
                <a:spcPct val="150000"/>
              </a:lnSpc>
              <a:spcBef>
                <a:spcPts val="2400"/>
              </a:spcBef>
              <a:spcAft>
                <a:spcPts val="1200"/>
              </a:spcAft>
              <a:buClr>
                <a:srgbClr val="434343"/>
              </a:buClr>
              <a:buSzPts val="1800"/>
              <a:buFont typeface="Wingdings" panose="05000000000000000000" pitchFamily="2" charset="2"/>
              <a:buChar char="n"/>
            </a:pPr>
            <a:r>
              <a:rPr lang="en-US" altLang="zh-CN" sz="2000" kern="0" dirty="0">
                <a:latin typeface="Times New Roman" panose="02020603050405020304" pitchFamily="18" charset="0"/>
                <a:ea typeface="Source Sans Pro"/>
                <a:cs typeface="Times New Roman" panose="02020603050405020304" pitchFamily="18" charset="0"/>
                <a:sym typeface="Source Sans Pro"/>
              </a:rPr>
              <a:t>Semantic and syntactic information like </a:t>
            </a: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sym typeface="Source Sans Pro"/>
              </a:rPr>
              <a:t>dependency paths </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and</a:t>
            </a: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sym typeface="Source Sans Pro"/>
              </a:rPr>
              <a:t> entity types </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have been found </a:t>
            </a: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sym typeface="Source Sans Pro"/>
              </a:rPr>
              <a:t>helpful</a:t>
            </a:r>
            <a:r>
              <a:rPr lang="en-US" altLang="zh-CN" sz="2000" kern="0" dirty="0">
                <a:solidFill>
                  <a:srgbClr val="611BB8"/>
                </a:solidFill>
                <a:latin typeface="Times New Roman" panose="02020603050405020304" pitchFamily="18" charset="0"/>
                <a:ea typeface="Source Sans Pro"/>
                <a:cs typeface="Times New Roman" panose="02020603050405020304" pitchFamily="18" charset="0"/>
                <a:sym typeface="Source Sans Pro"/>
              </a:rPr>
              <a:t> </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for RE </a:t>
            </a:r>
            <a:r>
              <a:rPr lang="en-US" altLang="zh-CN" sz="2000" kern="0" dirty="0">
                <a:solidFill>
                  <a:srgbClr val="0070C0"/>
                </a:solidFill>
                <a:latin typeface="Times New Roman" panose="02020603050405020304" pitchFamily="18" charset="0"/>
                <a:ea typeface="Source Sans Pro"/>
                <a:cs typeface="Times New Roman" panose="02020603050405020304" pitchFamily="18" charset="0"/>
                <a:sym typeface="Source Sans Pro"/>
              </a:rPr>
              <a:t>[</a:t>
            </a:r>
            <a:r>
              <a:rPr lang="en-US" altLang="zh-CN" sz="2000" kern="0" dirty="0" err="1">
                <a:solidFill>
                  <a:srgbClr val="0070C0"/>
                </a:solidFill>
                <a:latin typeface="Times New Roman" panose="02020603050405020304" pitchFamily="18" charset="0"/>
                <a:ea typeface="Source Sans Pro"/>
                <a:cs typeface="Times New Roman" panose="02020603050405020304" pitchFamily="18" charset="0"/>
                <a:sym typeface="Source Sans Pro"/>
              </a:rPr>
              <a:t>Mintz</a:t>
            </a:r>
            <a:r>
              <a:rPr lang="en-US" altLang="zh-CN" sz="2000" kern="0" dirty="0">
                <a:solidFill>
                  <a:srgbClr val="0070C0"/>
                </a:solidFill>
                <a:latin typeface="Times New Roman" panose="02020603050405020304" pitchFamily="18" charset="0"/>
                <a:ea typeface="Source Sans Pro"/>
                <a:cs typeface="Times New Roman" panose="02020603050405020304" pitchFamily="18" charset="0"/>
                <a:sym typeface="Source Sans Pro"/>
              </a:rPr>
              <a:t> et al. 2009] [Zhang et al., 2018] [</a:t>
            </a:r>
            <a:r>
              <a:rPr lang="en-US" altLang="zh-CN" sz="2000" dirty="0" err="1">
                <a:solidFill>
                  <a:srgbClr val="0070C0"/>
                </a:solidFill>
                <a:latin typeface="Times New Roman" panose="02020603050405020304" pitchFamily="18" charset="0"/>
                <a:cs typeface="Times New Roman" panose="02020603050405020304" pitchFamily="18" charset="0"/>
              </a:rPr>
              <a:t>Vashishth</a:t>
            </a:r>
            <a:r>
              <a:rPr lang="en-US" altLang="zh-CN" sz="2000" dirty="0">
                <a:solidFill>
                  <a:srgbClr val="0070C0"/>
                </a:solidFill>
                <a:latin typeface="Times New Roman" panose="02020603050405020304" pitchFamily="18" charset="0"/>
                <a:cs typeface="Times New Roman" panose="02020603050405020304" pitchFamily="18" charset="0"/>
              </a:rPr>
              <a:t> et al., 2018]</a:t>
            </a:r>
            <a:r>
              <a:rPr lang="en-US" altLang="zh-CN" sz="2000" dirty="0">
                <a:latin typeface="Times New Roman" panose="02020603050405020304" pitchFamily="18" charset="0"/>
                <a:cs typeface="Times New Roman" panose="02020603050405020304" pitchFamily="18" charset="0"/>
              </a:rPr>
              <a:t>. </a:t>
            </a:r>
          </a:p>
          <a:p>
            <a:pPr marL="457200" lvl="0" indent="-342900" algn="just">
              <a:lnSpc>
                <a:spcPct val="150000"/>
              </a:lnSpc>
              <a:spcBef>
                <a:spcPts val="1200"/>
              </a:spcBef>
              <a:spcAft>
                <a:spcPts val="1200"/>
              </a:spcAft>
              <a:buClr>
                <a:srgbClr val="434343"/>
              </a:buClr>
              <a:buSzPts val="1800"/>
              <a:buFont typeface="Wingdings" panose="05000000000000000000" pitchFamily="2" charset="2"/>
              <a:buChar char="n"/>
            </a:pP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sym typeface="Source Sans Pro"/>
              </a:rPr>
              <a:t>Employing an related task</a:t>
            </a:r>
            <a:r>
              <a:rPr lang="en-US" altLang="zh-CN" sz="2000" kern="0" dirty="0">
                <a:latin typeface="Times New Roman" panose="02020603050405020304" pitchFamily="18" charset="0"/>
                <a:ea typeface="Source Sans Pro"/>
                <a:cs typeface="Times New Roman" panose="02020603050405020304" pitchFamily="18" charset="0"/>
                <a:sym typeface="Source Sans Pro"/>
              </a:rPr>
              <a:t> like entity type classification </a:t>
            </a:r>
            <a:r>
              <a:rPr lang="en-US" altLang="zh-CN" sz="2000" kern="0" dirty="0">
                <a:solidFill>
                  <a:srgbClr val="0070C0"/>
                </a:solidFill>
                <a:latin typeface="Times New Roman" panose="02020603050405020304" pitchFamily="18" charset="0"/>
                <a:ea typeface="Source Sans Pro"/>
                <a:cs typeface="Times New Roman" panose="02020603050405020304" pitchFamily="18" charset="0"/>
                <a:sym typeface="Source Sans Pro"/>
              </a:rPr>
              <a:t>[Liu et al., 2018] </a:t>
            </a:r>
            <a:r>
              <a:rPr lang="en-US" altLang="zh-CN" sz="2000" kern="0" dirty="0">
                <a:latin typeface="Times New Roman" panose="02020603050405020304" pitchFamily="18" charset="0"/>
                <a:ea typeface="Source Sans Pro"/>
                <a:cs typeface="Times New Roman" panose="02020603050405020304" pitchFamily="18" charset="0"/>
                <a:sym typeface="Source Sans Pro"/>
              </a:rPr>
              <a:t>in pre-training may improve model’s robustness against noisy relation labels in the training procedure.</a:t>
            </a:r>
          </a:p>
        </p:txBody>
      </p:sp>
      <p:pic>
        <p:nvPicPr>
          <p:cNvPr id="2" name="图片 1">
            <a:extLst>
              <a:ext uri="{FF2B5EF4-FFF2-40B4-BE49-F238E27FC236}">
                <a16:creationId xmlns:a16="http://schemas.microsoft.com/office/drawing/2014/main" id="{198BFC42-5D23-406C-A009-BDE08C8C2CE2}"/>
              </a:ext>
            </a:extLst>
          </p:cNvPr>
          <p:cNvPicPr>
            <a:picLocks noChangeAspect="1"/>
          </p:cNvPicPr>
          <p:nvPr/>
        </p:nvPicPr>
        <p:blipFill rotWithShape="1">
          <a:blip r:embed="rId3"/>
          <a:srcRect b="31912"/>
          <a:stretch/>
        </p:blipFill>
        <p:spPr>
          <a:xfrm>
            <a:off x="1528237" y="4876130"/>
            <a:ext cx="8523496" cy="1106831"/>
          </a:xfrm>
          <a:prstGeom prst="rect">
            <a:avLst/>
          </a:prstGeom>
        </p:spPr>
      </p:pic>
      <p:sp>
        <p:nvSpPr>
          <p:cNvPr id="3" name="文本框 2">
            <a:extLst>
              <a:ext uri="{FF2B5EF4-FFF2-40B4-BE49-F238E27FC236}">
                <a16:creationId xmlns:a16="http://schemas.microsoft.com/office/drawing/2014/main" id="{9A3D2E8C-1722-4741-82F9-106DC3D4465A}"/>
              </a:ext>
            </a:extLst>
          </p:cNvPr>
          <p:cNvSpPr txBox="1"/>
          <p:nvPr/>
        </p:nvSpPr>
        <p:spPr>
          <a:xfrm>
            <a:off x="742210" y="3863492"/>
            <a:ext cx="10036175" cy="707886"/>
          </a:xfrm>
          <a:prstGeom prst="rect">
            <a:avLst/>
          </a:prstGeom>
          <a:noFill/>
        </p:spPr>
        <p:txBody>
          <a:bodyPr wrap="square" rtlCol="0">
            <a:spAutoFit/>
          </a:bodyPr>
          <a:lstStyle/>
          <a:p>
            <a:r>
              <a:rPr lang="en-US" altLang="zh-CN" sz="2000" kern="0" dirty="0">
                <a:latin typeface="Times New Roman" panose="02020603050405020304" pitchFamily="18" charset="0"/>
                <a:ea typeface="Source Sans Pro"/>
                <a:cs typeface="Times New Roman" panose="02020603050405020304" pitchFamily="18" charset="0"/>
              </a:rPr>
              <a:t>So, we propose a novel hierarchical model in a multi-task learning fashion for relation extraction. We choose </a:t>
            </a: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rPr>
              <a:t>dependency parsing</a:t>
            </a:r>
            <a:r>
              <a:rPr lang="en-US" altLang="zh-CN" sz="2000" kern="0" dirty="0">
                <a:latin typeface="Times New Roman" panose="02020603050405020304" pitchFamily="18" charset="0"/>
                <a:ea typeface="Source Sans Pro"/>
                <a:cs typeface="Times New Roman" panose="02020603050405020304" pitchFamily="18" charset="0"/>
              </a:rPr>
              <a:t> and </a:t>
            </a: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rPr>
              <a:t>entity type classification </a:t>
            </a:r>
            <a:r>
              <a:rPr lang="en-US" altLang="zh-CN" sz="2000" kern="0" dirty="0">
                <a:latin typeface="Times New Roman" panose="02020603050405020304" pitchFamily="18" charset="0"/>
                <a:ea typeface="Source Sans Pro"/>
                <a:cs typeface="Times New Roman" panose="02020603050405020304" pitchFamily="18" charset="0"/>
              </a:rPr>
              <a:t>as auxiliary tasks. </a:t>
            </a:r>
            <a:endParaRPr lang="zh-CN" altLang="en-US"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608333"/>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Our methodology</a:t>
            </a:r>
          </a:p>
        </p:txBody>
      </p:sp>
      <p:sp>
        <p:nvSpPr>
          <p:cNvPr id="4" name="幻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B14B3-731A-4352-BC82-B1993596BD11}" type="slidenum">
              <a:rPr kumimoji="0" lang="zh-CN" altLang="en-US" sz="1050" b="0" i="1" u="none" strike="noStrike" kern="1200" cap="none" spc="0" normalizeH="0" baseline="0" noProof="0" smtClean="0">
                <a:ln>
                  <a:noFill/>
                </a:ln>
                <a:solidFill>
                  <a:srgbClr val="FFFFFF"/>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050" b="0" i="1" u="none" strike="noStrike" kern="1200" cap="none" spc="0" normalizeH="0" baseline="0" noProof="0" dirty="0">
              <a:ln>
                <a:noFill/>
              </a:ln>
              <a:solidFill>
                <a:srgbClr val="FFFFFF"/>
              </a:solidFill>
              <a:effectLst/>
              <a:uLnTx/>
              <a:uFillTx/>
              <a:latin typeface="Calibri"/>
              <a:ea typeface="微软雅黑" panose="020B0503020204020204" pitchFamily="34" charset="-122"/>
              <a:cs typeface="+mn-cs"/>
            </a:endParaRPr>
          </a:p>
        </p:txBody>
      </p:sp>
      <p:sp>
        <p:nvSpPr>
          <p:cNvPr id="5" name="AutoShape 2" descr="https://upload-images.jianshu.io/upload_images/12877808-5b140fdd85b73ca8.png!thumbnail?imageMogr2/auto-orient/strip%7CimageView2/2/w/541/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a:cs typeface="+mn-cs"/>
            </a:endParaRPr>
          </a:p>
        </p:txBody>
      </p:sp>
      <p:pic>
        <p:nvPicPr>
          <p:cNvPr id="3" name="图片 2">
            <a:extLst>
              <a:ext uri="{FF2B5EF4-FFF2-40B4-BE49-F238E27FC236}">
                <a16:creationId xmlns:a16="http://schemas.microsoft.com/office/drawing/2014/main" id="{88DDB9A4-7C12-443E-9E45-1D5F59FB168D}"/>
              </a:ext>
            </a:extLst>
          </p:cNvPr>
          <p:cNvPicPr>
            <a:picLocks noChangeAspect="1"/>
          </p:cNvPicPr>
          <p:nvPr/>
        </p:nvPicPr>
        <p:blipFill>
          <a:blip r:embed="rId3"/>
          <a:stretch>
            <a:fillRect/>
          </a:stretch>
        </p:blipFill>
        <p:spPr>
          <a:xfrm>
            <a:off x="4861132" y="1463040"/>
            <a:ext cx="6984179" cy="4229100"/>
          </a:xfrm>
          <a:prstGeom prst="rect">
            <a:avLst/>
          </a:prstGeom>
        </p:spPr>
      </p:pic>
      <p:sp>
        <p:nvSpPr>
          <p:cNvPr id="7" name="文本框 6">
            <a:extLst>
              <a:ext uri="{FF2B5EF4-FFF2-40B4-BE49-F238E27FC236}">
                <a16:creationId xmlns:a16="http://schemas.microsoft.com/office/drawing/2014/main" id="{2792C4A9-A794-4FAE-99B4-0122635EC69C}"/>
              </a:ext>
            </a:extLst>
          </p:cNvPr>
          <p:cNvSpPr txBox="1"/>
          <p:nvPr/>
        </p:nvSpPr>
        <p:spPr>
          <a:xfrm>
            <a:off x="346689" y="1628442"/>
            <a:ext cx="51778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思源宋体 CN Heavy" panose="02020900000000000000" pitchFamily="18" charset="-122"/>
                <a:ea typeface="思源宋体 CN Heavy" panose="02020900000000000000" pitchFamily="18" charset="-122"/>
                <a:cs typeface="+mn-cs"/>
              </a:rPr>
              <a:t>(1)Multi-task Learning Framework</a:t>
            </a:r>
            <a:endParaRPr kumimoji="0" lang="zh-CN" altLang="en-US" sz="2000" b="0" i="0" u="none" strike="noStrike" kern="1200" cap="none" spc="0" normalizeH="0" baseline="0" noProof="0" dirty="0">
              <a:ln>
                <a:noFill/>
              </a:ln>
              <a:solidFill>
                <a:srgbClr val="000000"/>
              </a:solidFill>
              <a:effectLst/>
              <a:uLnTx/>
              <a:uFillTx/>
              <a:latin typeface="思源宋体 CN Heavy" panose="02020900000000000000" pitchFamily="18" charset="-122"/>
              <a:ea typeface="思源宋体 CN Heavy" panose="02020900000000000000" pitchFamily="18" charset="-122"/>
              <a:cs typeface="+mn-cs"/>
            </a:endParaRPr>
          </a:p>
        </p:txBody>
      </p:sp>
      <p:sp>
        <p:nvSpPr>
          <p:cNvPr id="13" name="文本框 12">
            <a:extLst>
              <a:ext uri="{FF2B5EF4-FFF2-40B4-BE49-F238E27FC236}">
                <a16:creationId xmlns:a16="http://schemas.microsoft.com/office/drawing/2014/main" id="{44F6BD60-15F4-4202-BC66-2CCC9E05D12D}"/>
              </a:ext>
            </a:extLst>
          </p:cNvPr>
          <p:cNvSpPr txBox="1"/>
          <p:nvPr/>
        </p:nvSpPr>
        <p:spPr>
          <a:xfrm>
            <a:off x="756951" y="2389334"/>
            <a:ext cx="4104181" cy="255454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t>Target Task: </a:t>
            </a:r>
          </a:p>
          <a:p>
            <a:pPr marL="360000">
              <a:spcBef>
                <a:spcPts val="1200"/>
              </a:spcBef>
              <a:spcAft>
                <a:spcPts val="1200"/>
              </a:spcAft>
            </a:pPr>
            <a:r>
              <a:rPr lang="en-US" altLang="zh-CN" sz="2400" dirty="0"/>
              <a:t>Relation Extraction</a:t>
            </a:r>
          </a:p>
          <a:p>
            <a:pPr marL="285750" indent="-285750">
              <a:buFont typeface="Wingdings" panose="05000000000000000000" pitchFamily="2" charset="2"/>
              <a:buChar char="Ø"/>
            </a:pPr>
            <a:r>
              <a:rPr lang="en-US" altLang="zh-CN" sz="2400" b="1" dirty="0"/>
              <a:t>Auxiliary Task:</a:t>
            </a:r>
          </a:p>
          <a:p>
            <a:pPr marL="360000">
              <a:spcBef>
                <a:spcPts val="1200"/>
              </a:spcBef>
            </a:pPr>
            <a:r>
              <a:rPr lang="en-US" altLang="zh-CN" sz="2400" dirty="0"/>
              <a:t>① Entity Type Classification</a:t>
            </a:r>
          </a:p>
          <a:p>
            <a:pPr marL="360000">
              <a:spcBef>
                <a:spcPts val="1200"/>
              </a:spcBef>
            </a:pPr>
            <a:r>
              <a:rPr lang="en-US" altLang="zh-CN" sz="2400" dirty="0"/>
              <a:t>② Dependency Parsing</a:t>
            </a:r>
            <a:endParaRPr lang="zh-CN" altLang="en-US" sz="2400" dirty="0"/>
          </a:p>
        </p:txBody>
      </p:sp>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0A62EB-8F3A-43A3-8221-DB3A9D17C33B}"/>
              </a:ext>
            </a:extLst>
          </p:cNvPr>
          <p:cNvSpPr>
            <a:spLocks noGrp="1"/>
          </p:cNvSpPr>
          <p:nvPr>
            <p:ph type="sldNum" sz="quarter" idx="12"/>
          </p:nvPr>
        </p:nvSpPr>
        <p:spPr/>
        <p:txBody>
          <a:bodyPr/>
          <a:lstStyle/>
          <a:p>
            <a:fld id="{89DB14B3-731A-4352-BC82-B1993596BD11}" type="slidenum">
              <a:rPr lang="zh-CN" altLang="en-US" smtClean="0"/>
              <a:t>7</a:t>
            </a:fld>
            <a:endParaRPr lang="zh-CN" altLang="en-US" dirty="0"/>
          </a:p>
        </p:txBody>
      </p:sp>
      <p:pic>
        <p:nvPicPr>
          <p:cNvPr id="5" name="图片 4">
            <a:extLst>
              <a:ext uri="{FF2B5EF4-FFF2-40B4-BE49-F238E27FC236}">
                <a16:creationId xmlns:a16="http://schemas.microsoft.com/office/drawing/2014/main" id="{C211AFF7-34F0-4EB8-9D4E-E0806E5EF647}"/>
              </a:ext>
            </a:extLst>
          </p:cNvPr>
          <p:cNvPicPr>
            <a:picLocks noChangeAspect="1"/>
          </p:cNvPicPr>
          <p:nvPr/>
        </p:nvPicPr>
        <p:blipFill>
          <a:blip r:embed="rId3"/>
          <a:stretch>
            <a:fillRect/>
          </a:stretch>
        </p:blipFill>
        <p:spPr>
          <a:xfrm>
            <a:off x="4495285" y="1313734"/>
            <a:ext cx="7359856" cy="4560224"/>
          </a:xfrm>
          <a:prstGeom prst="rect">
            <a:avLst/>
          </a:prstGeom>
        </p:spPr>
      </p:pic>
      <p:sp>
        <p:nvSpPr>
          <p:cNvPr id="6" name="文本框 5">
            <a:extLst>
              <a:ext uri="{FF2B5EF4-FFF2-40B4-BE49-F238E27FC236}">
                <a16:creationId xmlns:a16="http://schemas.microsoft.com/office/drawing/2014/main" id="{A35764B6-9873-405F-AEAA-F705DAD070FF}"/>
              </a:ext>
            </a:extLst>
          </p:cNvPr>
          <p:cNvSpPr txBox="1"/>
          <p:nvPr/>
        </p:nvSpPr>
        <p:spPr>
          <a:xfrm>
            <a:off x="463805" y="1226895"/>
            <a:ext cx="3726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思源宋体 CN Heavy" panose="02020900000000000000" pitchFamily="18" charset="-122"/>
                <a:ea typeface="思源宋体 CN Heavy" panose="02020900000000000000" pitchFamily="18" charset="-122"/>
                <a:cs typeface="+mn-cs"/>
              </a:rPr>
              <a:t>(2)Neural Network Model</a:t>
            </a:r>
            <a:endParaRPr kumimoji="0" lang="zh-CN" altLang="en-US" sz="1800" b="0" i="0" u="none" strike="noStrike" kern="1200" cap="none" spc="0" normalizeH="0" baseline="0" noProof="0" dirty="0">
              <a:ln>
                <a:noFill/>
              </a:ln>
              <a:solidFill>
                <a:srgbClr val="000000"/>
              </a:solidFill>
              <a:effectLst/>
              <a:uLnTx/>
              <a:uFillTx/>
              <a:latin typeface="思源宋体 CN Heavy" panose="02020900000000000000" pitchFamily="18" charset="-122"/>
              <a:ea typeface="思源宋体 CN Heavy" panose="02020900000000000000" pitchFamily="18" charset="-122"/>
              <a:cs typeface="+mn-cs"/>
            </a:endParaRPr>
          </a:p>
        </p:txBody>
      </p:sp>
      <p:sp>
        <p:nvSpPr>
          <p:cNvPr id="7" name="标题 1">
            <a:extLst>
              <a:ext uri="{FF2B5EF4-FFF2-40B4-BE49-F238E27FC236}">
                <a16:creationId xmlns:a16="http://schemas.microsoft.com/office/drawing/2014/main" id="{305719E3-6EC9-4F05-9DD0-ABAEFF10F13C}"/>
              </a:ext>
            </a:extLst>
          </p:cNvPr>
          <p:cNvSpPr>
            <a:spLocks noGrp="1"/>
          </p:cNvSpPr>
          <p:nvPr>
            <p:ph type="title"/>
          </p:nvPr>
        </p:nvSpPr>
        <p:spPr>
          <a:xfrm>
            <a:off x="660400" y="228600"/>
            <a:ext cx="10036175" cy="784225"/>
          </a:xfrm>
        </p:spPr>
        <p:txBody>
          <a:bodyPr/>
          <a:lstStyle/>
          <a:p>
            <a:pPr>
              <a:lnSpc>
                <a:spcPct val="100000"/>
              </a:lnSpc>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Our methodology</a:t>
            </a:r>
          </a:p>
        </p:txBody>
      </p:sp>
      <p:sp>
        <p:nvSpPr>
          <p:cNvPr id="8" name="文本框 7">
            <a:extLst>
              <a:ext uri="{FF2B5EF4-FFF2-40B4-BE49-F238E27FC236}">
                <a16:creationId xmlns:a16="http://schemas.microsoft.com/office/drawing/2014/main" id="{B1DE0B2D-4359-4F47-B0C1-99D31333A710}"/>
              </a:ext>
            </a:extLst>
          </p:cNvPr>
          <p:cNvSpPr txBox="1"/>
          <p:nvPr/>
        </p:nvSpPr>
        <p:spPr>
          <a:xfrm>
            <a:off x="660400" y="1810297"/>
            <a:ext cx="3834885" cy="370870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a:t>Pre-training (simultaneously): </a:t>
            </a:r>
          </a:p>
          <a:p>
            <a:pPr marL="360000">
              <a:spcBef>
                <a:spcPts val="600"/>
              </a:spcBef>
              <a:spcAft>
                <a:spcPts val="600"/>
              </a:spcAft>
            </a:pPr>
            <a:r>
              <a:rPr lang="en-US" altLang="zh-CN" sz="2000" dirty="0"/>
              <a:t>Dependency Parsing</a:t>
            </a:r>
          </a:p>
          <a:p>
            <a:pPr marL="360000">
              <a:spcBef>
                <a:spcPts val="600"/>
              </a:spcBef>
              <a:spcAft>
                <a:spcPts val="600"/>
              </a:spcAft>
            </a:pPr>
            <a:r>
              <a:rPr lang="en-US" altLang="zh-CN" sz="2000" dirty="0"/>
              <a:t>Entity Type Classification</a:t>
            </a:r>
          </a:p>
          <a:p>
            <a:pPr marL="285750" indent="-285750">
              <a:buFont typeface="Wingdings" panose="05000000000000000000" pitchFamily="2" charset="2"/>
              <a:buChar char="Ø"/>
            </a:pPr>
            <a:r>
              <a:rPr lang="en-US" altLang="zh-CN" sz="2000" b="1" dirty="0"/>
              <a:t>Training (simultaneously):</a:t>
            </a:r>
          </a:p>
          <a:p>
            <a:pPr marL="360000">
              <a:spcBef>
                <a:spcPts val="600"/>
              </a:spcBef>
              <a:spcAft>
                <a:spcPts val="600"/>
              </a:spcAft>
            </a:pPr>
            <a:r>
              <a:rPr lang="en-US" altLang="zh-CN" sz="2000" dirty="0"/>
              <a:t>Dependency Parsing</a:t>
            </a:r>
          </a:p>
          <a:p>
            <a:pPr marL="360000">
              <a:spcBef>
                <a:spcPts val="600"/>
              </a:spcBef>
              <a:spcAft>
                <a:spcPts val="600"/>
              </a:spcAft>
            </a:pPr>
            <a:r>
              <a:rPr lang="en-US" altLang="zh-CN" sz="2000" dirty="0"/>
              <a:t>Entity Type Classification</a:t>
            </a:r>
          </a:p>
          <a:p>
            <a:pPr marL="360000">
              <a:spcBef>
                <a:spcPts val="600"/>
              </a:spcBef>
              <a:spcAft>
                <a:spcPts val="600"/>
              </a:spcAft>
            </a:pPr>
            <a:r>
              <a:rPr lang="en-US" altLang="zh-CN" sz="2000" dirty="0"/>
              <a:t>Relation Extraction</a:t>
            </a:r>
          </a:p>
          <a:p>
            <a:pPr marL="285750" lvl="0" indent="-285750">
              <a:buFont typeface="Wingdings" panose="05000000000000000000" pitchFamily="2" charset="2"/>
              <a:buChar char="Ø"/>
            </a:pPr>
            <a:r>
              <a:rPr lang="en-US" altLang="zh-CN" sz="2000" b="1" dirty="0">
                <a:solidFill>
                  <a:srgbClr val="000000"/>
                </a:solidFill>
              </a:rPr>
              <a:t>Testing:</a:t>
            </a:r>
          </a:p>
          <a:p>
            <a:pPr marL="360000">
              <a:spcBef>
                <a:spcPts val="600"/>
              </a:spcBef>
              <a:spcAft>
                <a:spcPts val="600"/>
              </a:spcAft>
            </a:pPr>
            <a:r>
              <a:rPr lang="en-US" altLang="zh-CN" sz="2000" dirty="0"/>
              <a:t>Relation Extraction</a:t>
            </a:r>
          </a:p>
        </p:txBody>
      </p:sp>
      <p:sp>
        <p:nvSpPr>
          <p:cNvPr id="9" name="文本框 8">
            <a:extLst>
              <a:ext uri="{FF2B5EF4-FFF2-40B4-BE49-F238E27FC236}">
                <a16:creationId xmlns:a16="http://schemas.microsoft.com/office/drawing/2014/main" id="{967A2510-87C6-497F-A1B7-C38F78A9336B}"/>
              </a:ext>
            </a:extLst>
          </p:cNvPr>
          <p:cNvSpPr txBox="1"/>
          <p:nvPr/>
        </p:nvSpPr>
        <p:spPr>
          <a:xfrm>
            <a:off x="6019295" y="5873958"/>
            <a:ext cx="5195730" cy="369332"/>
          </a:xfrm>
          <a:prstGeom prst="rect">
            <a:avLst/>
          </a:prstGeom>
          <a:noFill/>
        </p:spPr>
        <p:txBody>
          <a:bodyPr wrap="square" rtlCol="0">
            <a:spAutoFit/>
          </a:bodyPr>
          <a:lstStyle/>
          <a:p>
            <a:r>
              <a:rPr lang="en-US" altLang="zh-CN" dirty="0"/>
              <a:t>(a) Dependency parsing ;(b)Entity type classification</a:t>
            </a:r>
            <a:endParaRPr lang="zh-CN" altLang="en-US" dirty="0"/>
          </a:p>
        </p:txBody>
      </p:sp>
    </p:spTree>
    <p:extLst>
      <p:ext uri="{BB962C8B-B14F-4D97-AF65-F5344CB8AC3E}">
        <p14:creationId xmlns:p14="http://schemas.microsoft.com/office/powerpoint/2010/main" val="2133782229"/>
      </p:ext>
    </p:extLst>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lnSpc>
                <a:spcPct val="100000"/>
              </a:lnSpc>
              <a:buClrTx/>
              <a:buSzTx/>
              <a:buFontTx/>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Experiments and Results</a:t>
            </a:r>
          </a:p>
        </p:txBody>
      </p:sp>
      <p:sp>
        <p:nvSpPr>
          <p:cNvPr id="4" name="幻灯片编号占位符 3"/>
          <p:cNvSpPr>
            <a:spLocks noGrp="1"/>
          </p:cNvSpPr>
          <p:nvPr>
            <p:ph type="sldNum" sz="quarter" idx="12"/>
          </p:nvPr>
        </p:nvSpPr>
        <p:spPr/>
        <p:txBody>
          <a:bodyPr/>
          <a:lstStyle/>
          <a:p>
            <a:fld id="{89DB14B3-731A-4352-BC82-B1993596BD11}" type="slidenum">
              <a:rPr lang="zh-CN" altLang="en-US" smtClean="0"/>
              <a:t>8</a:t>
            </a:fld>
            <a:endParaRPr lang="zh-CN" altLang="en-US" dirty="0"/>
          </a:p>
        </p:txBody>
      </p:sp>
      <p:sp>
        <p:nvSpPr>
          <p:cNvPr id="5" name="AutoShape 2" descr="https://upload-images.jianshu.io/upload_images/12877808-5b140fdd85b73ca8.png!thumbnail?imageMogr2/auto-orient/strip%7CimageView2/2/w/541/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a:extLst>
              <a:ext uri="{FF2B5EF4-FFF2-40B4-BE49-F238E27FC236}">
                <a16:creationId xmlns:a16="http://schemas.microsoft.com/office/drawing/2014/main" id="{CD50B2F9-D323-4DDA-8A18-B75A3A7C6324}"/>
              </a:ext>
            </a:extLst>
          </p:cNvPr>
          <p:cNvSpPr/>
          <p:nvPr/>
        </p:nvSpPr>
        <p:spPr>
          <a:xfrm>
            <a:off x="490398" y="990935"/>
            <a:ext cx="10355234" cy="3476401"/>
          </a:xfrm>
          <a:prstGeom prst="rect">
            <a:avLst/>
          </a:prstGeom>
        </p:spPr>
        <p:txBody>
          <a:bodyPr wrap="square">
            <a:spAutoFit/>
          </a:bodyPr>
          <a:lstStyle/>
          <a:p>
            <a:pPr marL="127000" algn="just">
              <a:lnSpc>
                <a:spcPct val="150000"/>
              </a:lnSpc>
              <a:buClr>
                <a:srgbClr val="434343"/>
              </a:buClr>
              <a:buSzPts val="1600"/>
            </a:pPr>
            <a:r>
              <a:rPr lang="en-US" altLang="zh-CN" sz="2000" b="1" kern="0" dirty="0">
                <a:latin typeface="Times New Roman" panose="02020603050405020304" pitchFamily="18" charset="0"/>
                <a:ea typeface="Source Sans Pro"/>
                <a:cs typeface="Times New Roman" panose="02020603050405020304" pitchFamily="18" charset="0"/>
                <a:sym typeface="Source Sans Pro"/>
              </a:rPr>
              <a:t>Dataset : </a:t>
            </a:r>
            <a:r>
              <a:rPr lang="en-US" altLang="zh-CN" sz="2000" b="1" kern="0" dirty="0">
                <a:solidFill>
                  <a:srgbClr val="434343"/>
                </a:solidFill>
                <a:latin typeface="Times New Roman" panose="02020603050405020304" pitchFamily="18" charset="0"/>
                <a:ea typeface="Source Sans Pro"/>
                <a:cs typeface="Times New Roman" panose="02020603050405020304" pitchFamily="18" charset="0"/>
                <a:sym typeface="Source Sans Pro"/>
              </a:rPr>
              <a:t>Riedel NYT </a:t>
            </a:r>
            <a:r>
              <a:rPr lang="en-US" altLang="zh-CN" sz="2000" kern="0" dirty="0">
                <a:solidFill>
                  <a:srgbClr val="0070C0"/>
                </a:solidFill>
                <a:latin typeface="Times New Roman" panose="02020603050405020304" pitchFamily="18" charset="0"/>
                <a:ea typeface="Source Sans Pro"/>
                <a:cs typeface="Times New Roman" panose="02020603050405020304" pitchFamily="18" charset="0"/>
                <a:sym typeface="Source Sans Pro"/>
              </a:rPr>
              <a:t>[Riedel et al., 2010]</a:t>
            </a:r>
          </a:p>
          <a:p>
            <a:pPr marL="457200" indent="-330200" algn="just">
              <a:lnSpc>
                <a:spcPct val="120000"/>
              </a:lnSpc>
              <a:buClr>
                <a:srgbClr val="434343"/>
              </a:buClr>
              <a:buSzPts val="1600"/>
              <a:buFont typeface="Source Sans Pro"/>
              <a:buChar char="■"/>
            </a:pP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Contain text from the </a:t>
            </a:r>
            <a:r>
              <a:rPr lang="en-US" altLang="zh-CN" sz="2000" kern="0" dirty="0">
                <a:solidFill>
                  <a:schemeClr val="accent2"/>
                </a:solidFill>
                <a:latin typeface="Times New Roman" panose="02020603050405020304" pitchFamily="18" charset="0"/>
                <a:ea typeface="Source Sans Pro"/>
                <a:cs typeface="Times New Roman" panose="02020603050405020304" pitchFamily="18" charset="0"/>
                <a:sym typeface="Source Sans Pro"/>
              </a:rPr>
              <a:t>New York Times Annotated Corpus</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 with named entities extracted from the text using the Stanford NER system and automatically linked to entities in the </a:t>
            </a:r>
            <a:r>
              <a:rPr lang="en-US" altLang="zh-CN" sz="2000" kern="0" dirty="0">
                <a:solidFill>
                  <a:schemeClr val="accent2"/>
                </a:solidFill>
                <a:latin typeface="Times New Roman" panose="02020603050405020304" pitchFamily="18" charset="0"/>
                <a:ea typeface="Source Sans Pro"/>
                <a:cs typeface="Times New Roman" panose="02020603050405020304" pitchFamily="18" charset="0"/>
                <a:sym typeface="Source Sans Pro"/>
              </a:rPr>
              <a:t>Freebase knowledge base</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 </a:t>
            </a:r>
            <a:r>
              <a:rPr lang="en-US" altLang="zh-CN" sz="2000" kern="0" dirty="0">
                <a:latin typeface="Times New Roman" panose="02020603050405020304" pitchFamily="18" charset="0"/>
                <a:ea typeface="Source Sans Pro"/>
                <a:cs typeface="Times New Roman" panose="02020603050405020304" pitchFamily="18" charset="0"/>
                <a:sym typeface="Source Sans Pro"/>
              </a:rPr>
              <a:t>Pairs of </a:t>
            </a: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sym typeface="Source Sans Pro"/>
              </a:rPr>
              <a:t>named entities</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 are labelled with </a:t>
            </a:r>
            <a:r>
              <a:rPr lang="en-US" altLang="zh-CN" sz="2000" kern="0" dirty="0">
                <a:solidFill>
                  <a:srgbClr val="C00000"/>
                </a:solidFill>
                <a:latin typeface="Times New Roman" panose="02020603050405020304" pitchFamily="18" charset="0"/>
                <a:ea typeface="Source Sans Pro"/>
                <a:cs typeface="Times New Roman" panose="02020603050405020304" pitchFamily="18" charset="0"/>
                <a:sym typeface="Source Sans Pro"/>
              </a:rPr>
              <a:t>relationship types</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 by aligning them against facts in the Freebase knowledge base (distant supervision) .</a:t>
            </a:r>
          </a:p>
          <a:p>
            <a:pPr marL="457200" indent="-330200" algn="just">
              <a:lnSpc>
                <a:spcPct val="120000"/>
              </a:lnSpc>
              <a:buClr>
                <a:srgbClr val="434343"/>
              </a:buClr>
              <a:buSzPts val="1600"/>
              <a:buFont typeface="Source Sans Pro"/>
              <a:buChar char="■"/>
            </a:pP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We employ Natural Language Toolkit (NLTK) </a:t>
            </a:r>
            <a:r>
              <a:rPr lang="en-US" altLang="zh-CN" sz="2000" kern="0" dirty="0">
                <a:solidFill>
                  <a:srgbClr val="0070C0"/>
                </a:solidFill>
                <a:latin typeface="Times New Roman" panose="02020603050405020304" pitchFamily="18" charset="0"/>
                <a:ea typeface="Source Sans Pro"/>
                <a:cs typeface="Times New Roman" panose="02020603050405020304" pitchFamily="18" charset="0"/>
                <a:sym typeface="Source Sans Pro"/>
              </a:rPr>
              <a:t>[</a:t>
            </a:r>
            <a:r>
              <a:rPr lang="en-US" altLang="zh-CN" sz="2000" dirty="0">
                <a:solidFill>
                  <a:srgbClr val="0070C0"/>
                </a:solidFill>
                <a:latin typeface="Times New Roman" panose="02020603050405020304" pitchFamily="18" charset="0"/>
                <a:cs typeface="Times New Roman" panose="02020603050405020304" pitchFamily="18" charset="0"/>
              </a:rPr>
              <a:t>Steven Bird et al., 2009] </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to label sentences’ dependency arcs. </a:t>
            </a:r>
          </a:p>
          <a:p>
            <a:pPr marL="457200" indent="-330200" algn="just">
              <a:lnSpc>
                <a:spcPct val="120000"/>
              </a:lnSpc>
              <a:buClr>
                <a:srgbClr val="434343"/>
              </a:buClr>
              <a:buSzPts val="1600"/>
              <a:buFont typeface="Source Sans Pro"/>
              <a:buChar char="■"/>
            </a:pP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We label the entity types using the Fine-Grained Entity Recognizer (FIGER) </a:t>
            </a:r>
            <a:r>
              <a:rPr lang="en-US" altLang="zh-CN" sz="2000" kern="0" dirty="0">
                <a:solidFill>
                  <a:srgbClr val="0070C0"/>
                </a:solidFill>
                <a:latin typeface="Times New Roman" panose="02020603050405020304" pitchFamily="18" charset="0"/>
                <a:ea typeface="Source Sans Pro"/>
                <a:cs typeface="Times New Roman" panose="02020603050405020304" pitchFamily="18" charset="0"/>
                <a:sym typeface="Source Sans Pro"/>
              </a:rPr>
              <a:t>[Xiao Ling and Daniel S. Weld,</a:t>
            </a:r>
            <a:r>
              <a:rPr lang="en-US" altLang="zh-CN" sz="2000" dirty="0">
                <a:solidFill>
                  <a:srgbClr val="0070C0"/>
                </a:solidFill>
                <a:latin typeface="Times New Roman" panose="02020603050405020304" pitchFamily="18" charset="0"/>
                <a:cs typeface="Times New Roman" panose="02020603050405020304" pitchFamily="18" charset="0"/>
              </a:rPr>
              <a:t> 2012]</a:t>
            </a:r>
            <a:r>
              <a:rPr lang="en-US" altLang="zh-CN" sz="2000" dirty="0">
                <a:latin typeface="Times New Roman" panose="02020603050405020304" pitchFamily="18" charset="0"/>
                <a:cs typeface="Times New Roman" panose="02020603050405020304" pitchFamily="18" charset="0"/>
              </a:rPr>
              <a:t> </a:t>
            </a:r>
            <a:r>
              <a:rPr lang="en-US" altLang="zh-CN" sz="2000" kern="0" dirty="0">
                <a:solidFill>
                  <a:srgbClr val="434343"/>
                </a:solidFill>
                <a:latin typeface="Times New Roman" panose="02020603050405020304" pitchFamily="18" charset="0"/>
                <a:ea typeface="Source Sans Pro"/>
                <a:cs typeface="Times New Roman" panose="02020603050405020304" pitchFamily="18" charset="0"/>
                <a:sym typeface="Source Sans Pro"/>
              </a:rPr>
              <a:t>.</a:t>
            </a:r>
          </a:p>
        </p:txBody>
      </p:sp>
      <p:pic>
        <p:nvPicPr>
          <p:cNvPr id="6" name="图片 5">
            <a:extLst>
              <a:ext uri="{FF2B5EF4-FFF2-40B4-BE49-F238E27FC236}">
                <a16:creationId xmlns:a16="http://schemas.microsoft.com/office/drawing/2014/main" id="{C13EE9E5-2F95-4FA1-A48E-6461628308A9}"/>
              </a:ext>
            </a:extLst>
          </p:cNvPr>
          <p:cNvPicPr>
            <a:picLocks noChangeAspect="1"/>
          </p:cNvPicPr>
          <p:nvPr/>
        </p:nvPicPr>
        <p:blipFill>
          <a:blip r:embed="rId3"/>
          <a:stretch>
            <a:fillRect/>
          </a:stretch>
        </p:blipFill>
        <p:spPr>
          <a:xfrm>
            <a:off x="3514609" y="4289353"/>
            <a:ext cx="6096000" cy="1399954"/>
          </a:xfrm>
          <a:prstGeom prst="rect">
            <a:avLst/>
          </a:prstGeom>
        </p:spPr>
      </p:pic>
      <p:sp>
        <p:nvSpPr>
          <p:cNvPr id="7" name="文本框 6">
            <a:extLst>
              <a:ext uri="{FF2B5EF4-FFF2-40B4-BE49-F238E27FC236}">
                <a16:creationId xmlns:a16="http://schemas.microsoft.com/office/drawing/2014/main" id="{1275DE93-BE2B-4A61-B7F6-2CB91F8A68C4}"/>
              </a:ext>
            </a:extLst>
          </p:cNvPr>
          <p:cNvSpPr txBox="1"/>
          <p:nvPr/>
        </p:nvSpPr>
        <p:spPr>
          <a:xfrm>
            <a:off x="4538461" y="5774086"/>
            <a:ext cx="3624402" cy="400110"/>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Table 1: Details of dataset used.</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FE2D621-9DB6-4035-AC4E-4364F6FE1D70}"/>
              </a:ext>
            </a:extLst>
          </p:cNvPr>
          <p:cNvSpPr>
            <a:spLocks noGrp="1"/>
          </p:cNvSpPr>
          <p:nvPr>
            <p:ph type="sldNum" sz="quarter" idx="12"/>
          </p:nvPr>
        </p:nvSpPr>
        <p:spPr/>
        <p:txBody>
          <a:bodyPr/>
          <a:lstStyle/>
          <a:p>
            <a:fld id="{89DB14B3-731A-4352-BC82-B1993596BD11}" type="slidenum">
              <a:rPr lang="zh-CN" altLang="en-US" smtClean="0"/>
              <a:t>9</a:t>
            </a:fld>
            <a:endParaRPr lang="zh-CN" altLang="en-US" dirty="0"/>
          </a:p>
        </p:txBody>
      </p:sp>
      <p:sp>
        <p:nvSpPr>
          <p:cNvPr id="6" name="文本框 5">
            <a:extLst>
              <a:ext uri="{FF2B5EF4-FFF2-40B4-BE49-F238E27FC236}">
                <a16:creationId xmlns:a16="http://schemas.microsoft.com/office/drawing/2014/main" id="{C933E37A-266D-4DFD-A2C5-F99663830CDE}"/>
              </a:ext>
            </a:extLst>
          </p:cNvPr>
          <p:cNvSpPr txBox="1"/>
          <p:nvPr/>
        </p:nvSpPr>
        <p:spPr>
          <a:xfrm>
            <a:off x="1037252" y="5411441"/>
            <a:ext cx="4992136" cy="400110"/>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2: Comparison of Precision-recall curve. </a:t>
            </a:r>
            <a:endParaRPr lang="zh-CN" altLang="en-US" sz="2000" dirty="0">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E3246B03-8087-4223-92F1-F7116BE679AF}"/>
              </a:ext>
            </a:extLst>
          </p:cNvPr>
          <p:cNvSpPr>
            <a:spLocks noGrp="1"/>
          </p:cNvSpPr>
          <p:nvPr>
            <p:ph type="title"/>
          </p:nvPr>
        </p:nvSpPr>
        <p:spPr>
          <a:xfrm>
            <a:off x="660400" y="228600"/>
            <a:ext cx="10036175" cy="784225"/>
          </a:xfrm>
        </p:spPr>
        <p:txBody>
          <a:bodyPr/>
          <a:lstStyle/>
          <a:p>
            <a:pPr algn="l">
              <a:lnSpc>
                <a:spcPct val="100000"/>
              </a:lnSpc>
              <a:buClrTx/>
              <a:buSzTx/>
              <a:buFontTx/>
            </a:pPr>
            <a:r>
              <a:rPr kumimoji="1" lang="en-US" altLang="zh-CN" sz="3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Experiments and Results</a:t>
            </a:r>
          </a:p>
        </p:txBody>
      </p:sp>
      <p:sp>
        <p:nvSpPr>
          <p:cNvPr id="9" name="文本框 8">
            <a:extLst>
              <a:ext uri="{FF2B5EF4-FFF2-40B4-BE49-F238E27FC236}">
                <a16:creationId xmlns:a16="http://schemas.microsoft.com/office/drawing/2014/main" id="{5CB7082E-EC96-4DE9-8F11-697E85BA2A62}"/>
              </a:ext>
            </a:extLst>
          </p:cNvPr>
          <p:cNvSpPr txBox="1"/>
          <p:nvPr/>
        </p:nvSpPr>
        <p:spPr>
          <a:xfrm>
            <a:off x="7005498" y="5407428"/>
            <a:ext cx="4462602" cy="400110"/>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Table 2: Details of hyperparameters used.</a:t>
            </a:r>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B9675BD4-40C1-41A3-A83F-0E226DB17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7" y="1558255"/>
            <a:ext cx="5322803" cy="3963798"/>
          </a:xfrm>
          <a:prstGeom prst="rect">
            <a:avLst/>
          </a:prstGeom>
        </p:spPr>
      </p:pic>
      <p:pic>
        <p:nvPicPr>
          <p:cNvPr id="10" name="图片 9">
            <a:extLst>
              <a:ext uri="{FF2B5EF4-FFF2-40B4-BE49-F238E27FC236}">
                <a16:creationId xmlns:a16="http://schemas.microsoft.com/office/drawing/2014/main" id="{19784436-3526-4181-B9B8-6C2EDA52C0DB}"/>
              </a:ext>
            </a:extLst>
          </p:cNvPr>
          <p:cNvPicPr>
            <a:picLocks noChangeAspect="1"/>
          </p:cNvPicPr>
          <p:nvPr/>
        </p:nvPicPr>
        <p:blipFill>
          <a:blip r:embed="rId4"/>
          <a:stretch>
            <a:fillRect/>
          </a:stretch>
        </p:blipFill>
        <p:spPr>
          <a:xfrm>
            <a:off x="6964593" y="1489966"/>
            <a:ext cx="4377604" cy="4028504"/>
          </a:xfrm>
          <a:prstGeom prst="rect">
            <a:avLst/>
          </a:prstGeom>
        </p:spPr>
      </p:pic>
    </p:spTree>
    <p:extLst>
      <p:ext uri="{BB962C8B-B14F-4D97-AF65-F5344CB8AC3E}">
        <p14:creationId xmlns:p14="http://schemas.microsoft.com/office/powerpoint/2010/main" val="3249859585"/>
      </p:ext>
    </p:extLst>
  </p:cSld>
  <p:clrMapOvr>
    <a:masterClrMapping/>
  </p:clrMapOvr>
  <p:transition spd="med">
    <p:cut/>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afc3bf97-90ad-416d-97d5-f97dbb1479ac}"/>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5231</TotalTime>
  <Words>1192</Words>
  <Application>Microsoft Office PowerPoint</Application>
  <PresentationFormat>宽屏</PresentationFormat>
  <Paragraphs>110</Paragraphs>
  <Slides>13</Slides>
  <Notes>11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华文中宋</vt:lpstr>
      <vt:lpstr>思源宋体</vt:lpstr>
      <vt:lpstr>思源宋体 CN Heavy</vt:lpstr>
      <vt:lpstr>微软雅黑</vt:lpstr>
      <vt:lpstr>Calibri</vt:lpstr>
      <vt:lpstr>Calibri Light</vt:lpstr>
      <vt:lpstr>Source Code Variable Black</vt:lpstr>
      <vt:lpstr>Source Sans Pro</vt:lpstr>
      <vt:lpstr>Times New Roman</vt:lpstr>
      <vt:lpstr>Wingdings</vt:lpstr>
      <vt:lpstr>默认设计模板</vt:lpstr>
      <vt:lpstr>1_默认设计模板</vt:lpstr>
      <vt:lpstr>Multi-Task Learning  for Relation Extraction</vt:lpstr>
      <vt:lpstr>Relation Extraction</vt:lpstr>
      <vt:lpstr>Distantly-Supervised Relation Extraction</vt:lpstr>
      <vt:lpstr>Wrong labeling problem</vt:lpstr>
      <vt:lpstr>Motivations</vt:lpstr>
      <vt:lpstr>Our methodology</vt:lpstr>
      <vt:lpstr>Our methodology</vt:lpstr>
      <vt:lpstr>Experiments and Results</vt:lpstr>
      <vt:lpstr>Experiments and Results</vt:lpstr>
      <vt:lpstr>Ablation Study </vt:lpstr>
      <vt:lpstr>Conclusion</vt:lpstr>
      <vt:lpstr>PowerPoint 演示文稿</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Kai Zhou</cp:lastModifiedBy>
  <cp:revision>364</cp:revision>
  <dcterms:created xsi:type="dcterms:W3CDTF">2018-10-18T11:34:00Z</dcterms:created>
  <dcterms:modified xsi:type="dcterms:W3CDTF">2019-11-07T04:24:18Z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