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21"/>
  </p:notes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7" r:id="rId18"/>
    <p:sldId id="27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DA5"/>
    <a:srgbClr val="F98007"/>
    <a:srgbClr val="F03F2B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1735" autoAdjust="0"/>
  </p:normalViewPr>
  <p:slideViewPr>
    <p:cSldViewPr snapToGrid="0">
      <p:cViewPr varScale="1">
        <p:scale>
          <a:sx n="58" d="100"/>
          <a:sy n="58" d="100"/>
        </p:scale>
        <p:origin x="92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B91F9-1C90-451C-B8D2-5EB3360182CD}" type="datetimeFigureOut">
              <a:rPr lang="en-ID" smtClean="0"/>
              <a:t>02/12/2021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2C4F0-6D94-430A-B31C-8312962210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299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ocuments/Job/202112%20Telkom/SMOTE.ipynb#8.----Metode-apakah-yang-akan-anda-gunakan-untuk-menangani-persoalan-pada-nomor-1?-Mengapa-anda-menggunakan-metode-tersebu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ocuments/Job/202112%20Telkom/SMOTE.ipynb#9.----Buatlah-machine-learning-model-untuk-memprediksi-pelanggan-yang-akan-churn-dibulan-berikutnya-dan-tunjukan-hasil-evaluasi-model-tersebu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2C4F0-6D94-430A-B31C-83129622106F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8792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8.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Metode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apakah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anda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gunakan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menangani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persoalan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nomor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1?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Mengapa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anda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menggunakan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metode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tersebut</a:t>
            </a:r>
            <a:r>
              <a:rPr lang="en-ID" b="0" i="0" u="none" strike="noStrike" dirty="0">
                <a:solidFill>
                  <a:srgbClr val="1A466C"/>
                </a:solidFill>
                <a:effectLst/>
                <a:latin typeface="Helvetica Neue"/>
                <a:hlinkClick r:id="rId3"/>
              </a:rPr>
              <a:t>¶</a:t>
            </a:r>
            <a:endParaRPr lang="en-ID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2C4F0-6D94-430A-B31C-83129622106F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981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9.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Buatlah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machine learning model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memprediksi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pelanggan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churn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dibulan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berikutnya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tunjukan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hasil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evaluasi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model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tersebut</a:t>
            </a:r>
            <a:r>
              <a:rPr lang="en-ID" b="0" i="0" u="none" strike="noStrike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¶</a:t>
            </a:r>
            <a:endParaRPr lang="en-ID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2C4F0-6D94-430A-B31C-83129622106F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0922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 algn="l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10.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Jelaskan Fitur apa saja yang paling berpengaruh pada model anda dan berapa banyak pelanggan yang akan churn di bulan berikutnya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2C4F0-6D94-430A-B31C-83129622106F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902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10. </a:t>
            </a:r>
            <a:r>
              <a:rPr lang="id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Jelaskan Fitur apa saja yang paling berpengaruh pada model anda dan berapa banyak pelanggan yang akan churn di bulan berikutnya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2C4F0-6D94-430A-B31C-83129622106F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5327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sv-SE" b="0" i="0" dirty="0">
                <a:solidFill>
                  <a:srgbClr val="000000"/>
                </a:solidFill>
                <a:effectLst/>
                <a:latin typeface="inherit"/>
              </a:rPr>
              <a:t>1. Berapakah jumlah pelanggan churn pada dataset tersebut, apakah kasus tersebut termasuk kasus imbalance data? Jelaskan alasan anda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2C4F0-6D94-430A-B31C-83129622106F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662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2.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Berdasarkan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jenis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kelamin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pelanggan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manakah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cenderung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churn?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Silahkan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berikan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alasannya</a:t>
            </a:r>
            <a:endParaRPr lang="en-ID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2C4F0-6D94-430A-B31C-83129622106F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186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3.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Berdasarkan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jenis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kewarganegaraannya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pelanggan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manakah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cenderung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churn?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Silahkan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berikan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alasannya</a:t>
            </a:r>
            <a:endParaRPr lang="en-ID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2C4F0-6D94-430A-B31C-83129622106F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592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4.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Berdasarkan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layanan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internet,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pelanggan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manakah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cenderung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churn?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Silahkan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berikan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alasannya</a:t>
            </a:r>
            <a:endParaRPr lang="en-ID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2C4F0-6D94-430A-B31C-83129622106F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3894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5.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Berdasarkan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jenis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kontraknya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pelanggan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manakah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cenderung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churn?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Silahkan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berikan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alasannya</a:t>
            </a:r>
            <a:endParaRPr lang="en-ID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2C4F0-6D94-430A-B31C-83129622106F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05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6.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Berdasarkan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biaya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bulanan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pelanggan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manakah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cenderung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churn?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Silahkan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berikan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alasannya</a:t>
            </a:r>
            <a:endParaRPr lang="en-ID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2C4F0-6D94-430A-B31C-83129622106F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5786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6.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Berdasarkan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biaya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bulanan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pelanggan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manakah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cenderung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churn?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Silahkan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berikan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alasannya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bagian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2)</a:t>
            </a:r>
          </a:p>
          <a:p>
            <a:endParaRPr lang="en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2C4F0-6D94-430A-B31C-83129622106F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6881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7.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Metode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apakah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anda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gunakan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mengubah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data categorical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numerical?</a:t>
            </a:r>
          </a:p>
          <a:p>
            <a:endParaRPr lang="en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2C4F0-6D94-430A-B31C-83129622106F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352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ACAC-2B5B-4EA8-948A-603A6751F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580B4-EC24-41E5-B9C7-8647D405F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BEC7F-575D-4C19-96A9-7FF0507F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329A-C34A-4D24-A9D9-A8F1B6D7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718E-49E4-44C2-BEF0-6C0801E0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A53E-D847-46BF-8730-2D5A42A3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96BA9-AA5C-4D0D-8138-71C7839D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F774-B5E8-4489-9D71-02D78D6E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5567-B9EB-48FA-9903-8D634FB6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2539-0685-4469-92D5-52C1EFBE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605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BFAF9-2D01-491A-AF34-43A4B4271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4CA1D-D199-48D0-9060-4A12B7F2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5D48-B812-4B69-AE07-A6AB398D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EB25-9F93-402E-B11A-FC98C16A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39CA9-D23F-497A-837A-A5F93C36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63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EB10-F4A5-46C5-92AE-8BB42F02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D47A-2E23-4C37-BEFC-C542C699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E1D5-D039-479B-B010-5C2E7937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F9E2-932D-41A9-9409-5A96FB1C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7FCBD-D7FD-4249-BBA7-C49423E1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673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EE25-19C1-4D68-93B3-6AC27E43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78F60-2FE7-4AD9-A063-3AF203743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C747-F88B-479A-896C-59CFAE4C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228-3BD3-4D04-8ADE-C27C2C87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33B6-D9D0-42B9-999D-C7BAA328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7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23DE-79EF-49FB-8D7E-5AF50E84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B1FF-9776-40DA-9FCD-A4EE268A4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CDF7B-0C0A-460C-B028-0D6FBBE0A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B535-4110-4D74-8D3B-19551491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5A105-B0E0-4C84-B5D7-F81008AD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977FB-3525-4871-99AF-C33E58AA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07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6BA2-8E72-4264-9898-EBC010E3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5C4FB-A557-4B4D-9046-1717D0077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98B4B-F796-4A76-95F0-EEE36291E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E8EE7-882E-45AD-94D8-2C3191EF4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6C0B9-DA42-4503-9791-F38A33D03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B6755-91B9-42AB-8A3E-47D53428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4880B-3B9E-4F2C-BD7A-02CE0464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9E3D9-66D7-42CC-9251-D4FF9B7C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6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11D0-50FF-42A6-9B6F-667C835C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B60B5-CB07-44D2-B161-B8F97955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B3804-5236-4F06-8CC5-CF9CFBB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AB74-9EB8-4107-AE0A-7E9B0957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8DCCB-5C4D-405A-8A5D-2DCB5C15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2A91C-F442-49A3-B76A-A7136E3D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76EE-9641-4749-A8C4-DA058A30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0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97F2-6626-4782-8E7B-6FB0951A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598D-0203-4A0F-8028-6795807C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2326A-E1BA-4279-9F07-F5B9CDD62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3811-0DCE-4393-8F36-CEFC30DA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A7105-5623-4A10-883A-52243B66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579D-8CA8-42EB-BC8E-5076DC1F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027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CA7F-873F-404C-B3F4-CBFBD42F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83730-A45B-4549-BDD3-E41853304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A475-85FE-45ED-9D21-503737242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F7558-44F5-4149-B941-6AE6D613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F47FD-FB3A-4E6B-97AB-2A238DBB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5378-41BE-484F-B984-67952149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0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E587F-AB1C-4292-ABAE-FFD50C0A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9C9D-96DB-4983-93D3-1F7104F04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B3CA2-1232-4163-A962-A0FBE8E9D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2A24-FCB5-4357-9120-2E073D126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3FE8B-F2C9-4D09-B792-A7C4A2242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3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educ.2020.589965/ful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19" y="5134707"/>
            <a:ext cx="5642899" cy="847410"/>
          </a:xfrm>
          <a:prstGeom prst="roundRect">
            <a:avLst>
              <a:gd name="adj" fmla="val 11133"/>
            </a:avLst>
          </a:prstGeom>
          <a:solidFill>
            <a:srgbClr val="F03F2B"/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Telco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84" y="5988914"/>
            <a:ext cx="4775075" cy="559656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by Astuti Dewi Warawati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E426FF-3FD6-4BE9-90D1-51D4C308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47DAF-8498-4755-AC0A-4CC9ED2D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Supervised Learning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pada churn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Algoritme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(Extreme Gradient Boosting)</a:t>
            </a:r>
          </a:p>
          <a:p>
            <a:r>
              <a:rPr lang="en-US" dirty="0" err="1"/>
              <a:t>Alasan</a:t>
            </a:r>
            <a:r>
              <a:rPr lang="en-US" dirty="0"/>
              <a:t>: </a:t>
            </a:r>
          </a:p>
          <a:p>
            <a:pPr marL="638175" indent="-457200">
              <a:buFont typeface="Wingdings" panose="05000000000000000000" pitchFamily="2" charset="2"/>
              <a:buChar char="§"/>
            </a:pP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supervised learning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(Yes/No)</a:t>
            </a:r>
          </a:p>
          <a:p>
            <a:pPr marL="638175" indent="-457200">
              <a:buFont typeface="Wingdings" panose="05000000000000000000" pitchFamily="2" charset="2"/>
              <a:buChar char="§"/>
            </a:pP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komputasinya</a:t>
            </a:r>
            <a:r>
              <a:rPr lang="en-US" dirty="0"/>
              <a:t>,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built-in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feature importance-</a:t>
            </a:r>
            <a:r>
              <a:rPr lang="en-US" dirty="0" err="1"/>
              <a:t>nya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Picture 2" descr="Telkom |">
            <a:extLst>
              <a:ext uri="{FF2B5EF4-FFF2-40B4-BE49-F238E27FC236}">
                <a16:creationId xmlns:a16="http://schemas.microsoft.com/office/drawing/2014/main" id="{FB330E84-E994-4148-B51B-65481042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8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2F21-A45D-4D19-80B6-F66FEE04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571C-0DBF-45B9-9ED2-71DA22E1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95" y="1524000"/>
            <a:ext cx="6425513" cy="4652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missing value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dummy-encoding </a:t>
            </a:r>
            <a:r>
              <a:rPr lang="en-US" dirty="0" err="1"/>
              <a:t>atau</a:t>
            </a:r>
            <a:r>
              <a:rPr lang="en-US" dirty="0"/>
              <a:t> one-hot-encoding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Pemodelan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churn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imbalance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SMOTE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bootstrap. Pada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bootstrap.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Evaluasi</a:t>
            </a:r>
            <a:r>
              <a:rPr lang="en-US" dirty="0"/>
              <a:t> Model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4B1C9-514E-43B7-83DD-47A32B39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981" y="2044921"/>
            <a:ext cx="4040220" cy="2806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C5E300-5A22-4BA4-AEC6-C85B2690578A}"/>
              </a:ext>
            </a:extLst>
          </p:cNvPr>
          <p:cNvSpPr txBox="1"/>
          <p:nvPr/>
        </p:nvSpPr>
        <p:spPr>
          <a:xfrm>
            <a:off x="6614981" y="1576719"/>
            <a:ext cx="54376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Confusion Matrix pada Testing set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Bootsrap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82CAF-22B7-4C0D-B342-10EFD2892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981" y="5000153"/>
            <a:ext cx="4167840" cy="859617"/>
          </a:xfrm>
          <a:prstGeom prst="rect">
            <a:avLst/>
          </a:prstGeom>
        </p:spPr>
      </p:pic>
      <p:pic>
        <p:nvPicPr>
          <p:cNvPr id="7" name="Picture 2" descr="Telkom |">
            <a:extLst>
              <a:ext uri="{FF2B5EF4-FFF2-40B4-BE49-F238E27FC236}">
                <a16:creationId xmlns:a16="http://schemas.microsoft.com/office/drawing/2014/main" id="{90F0C136-CDA2-41C0-B69A-7C7D9C19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0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8018-1C71-4F06-9627-8ACEA831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 Data Preparation – </a:t>
            </a:r>
            <a:r>
              <a:rPr lang="en-US" sz="3600" dirty="0" err="1"/>
              <a:t>Pengecekan</a:t>
            </a:r>
            <a:r>
              <a:rPr lang="en-US" sz="3600" dirty="0"/>
              <a:t> Missing Value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3254-4C60-4E27-AA07-1F28AC82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1825625"/>
            <a:ext cx="5355018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Terdapat</a:t>
            </a:r>
            <a:r>
              <a:rPr lang="en-US" sz="2000" dirty="0"/>
              <a:t> 11 missing value pada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TotalCharges</a:t>
            </a:r>
            <a:r>
              <a:rPr lang="en-US" sz="2000" dirty="0"/>
              <a:t>. Karena </a:t>
            </a:r>
            <a:r>
              <a:rPr lang="en-US" sz="2000" dirty="0" err="1"/>
              <a:t>jumlah</a:t>
            </a:r>
            <a:r>
              <a:rPr lang="en-US" sz="2000" dirty="0"/>
              <a:t> data </a:t>
            </a:r>
            <a:r>
              <a:rPr lang="en-US" sz="2000" dirty="0" err="1"/>
              <a:t>hilang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sedikit</a:t>
            </a:r>
            <a:r>
              <a:rPr lang="en-US" sz="2000" dirty="0"/>
              <a:t>, 11 records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dihilangkan</a:t>
            </a:r>
            <a:endParaRPr lang="en-US" sz="2000" dirty="0"/>
          </a:p>
          <a:p>
            <a:r>
              <a:rPr lang="en-US" sz="2000" dirty="0" err="1"/>
              <a:t>Jumlah</a:t>
            </a:r>
            <a:r>
              <a:rPr lang="en-US" sz="2000" dirty="0"/>
              <a:t> records </a:t>
            </a:r>
            <a:r>
              <a:rPr lang="en-US" sz="2000" dirty="0" err="1"/>
              <a:t>awal</a:t>
            </a:r>
            <a:r>
              <a:rPr lang="en-US" sz="2000" dirty="0"/>
              <a:t>: 7,043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records </a:t>
            </a:r>
            <a:r>
              <a:rPr lang="en-US" sz="2000" dirty="0" err="1"/>
              <a:t>setelah</a:t>
            </a:r>
            <a:r>
              <a:rPr lang="en-US" sz="2000" dirty="0"/>
              <a:t> 11 records </a:t>
            </a:r>
            <a:r>
              <a:rPr lang="en-US" sz="2000" dirty="0" err="1"/>
              <a:t>dikeluarkan</a:t>
            </a:r>
            <a:r>
              <a:rPr lang="en-US" sz="2000" dirty="0"/>
              <a:t>: 7,032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3F3FA-1C15-481E-A179-8A710198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64" y="1539822"/>
            <a:ext cx="2115969" cy="4405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931CC2-2017-499B-8E22-C472F38B5915}"/>
              </a:ext>
            </a:extLst>
          </p:cNvPr>
          <p:cNvSpPr/>
          <p:nvPr/>
        </p:nvSpPr>
        <p:spPr>
          <a:xfrm>
            <a:off x="600098" y="5367649"/>
            <a:ext cx="1999847" cy="191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9B025-3B31-4A93-9E6B-F6222C45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012" y="1568849"/>
            <a:ext cx="1910120" cy="44052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AE7F81-5565-48EC-BDA3-029F4AB43916}"/>
              </a:ext>
            </a:extLst>
          </p:cNvPr>
          <p:cNvSpPr/>
          <p:nvPr/>
        </p:nvSpPr>
        <p:spPr>
          <a:xfrm>
            <a:off x="3779285" y="5367649"/>
            <a:ext cx="1999847" cy="191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5EB7F4-EFD8-4963-B10D-E5CA892F51D8}"/>
              </a:ext>
            </a:extLst>
          </p:cNvPr>
          <p:cNvSpPr/>
          <p:nvPr/>
        </p:nvSpPr>
        <p:spPr>
          <a:xfrm>
            <a:off x="3040743" y="3345543"/>
            <a:ext cx="493486" cy="899886"/>
          </a:xfrm>
          <a:prstGeom prst="rightArrow">
            <a:avLst/>
          </a:prstGeom>
          <a:solidFill>
            <a:srgbClr val="F9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2" descr="Telkom |">
            <a:extLst>
              <a:ext uri="{FF2B5EF4-FFF2-40B4-BE49-F238E27FC236}">
                <a16:creationId xmlns:a16="http://schemas.microsoft.com/office/drawing/2014/main" id="{980D8C98-C4F6-4919-B3E2-27DB443AC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1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8018-1C71-4F06-9627-8ACEA831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 Data Preparation – </a:t>
            </a:r>
            <a:r>
              <a:rPr lang="en-US" sz="3600" dirty="0" err="1"/>
              <a:t>Pengecekan</a:t>
            </a:r>
            <a:r>
              <a:rPr lang="en-US" sz="3600" dirty="0"/>
              <a:t> </a:t>
            </a:r>
            <a:r>
              <a:rPr lang="en-US" sz="3600" dirty="0" err="1"/>
              <a:t>Jenis</a:t>
            </a:r>
            <a:r>
              <a:rPr lang="en-US" sz="3600" dirty="0"/>
              <a:t> </a:t>
            </a:r>
            <a:r>
              <a:rPr lang="en-US" sz="3600" dirty="0" err="1"/>
              <a:t>Variabel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3254-4C60-4E27-AA07-1F28AC82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19" y="1825625"/>
            <a:ext cx="11393353" cy="2721661"/>
          </a:xfrm>
        </p:spPr>
        <p:txBody>
          <a:bodyPr>
            <a:normAutofit/>
          </a:bodyPr>
          <a:lstStyle/>
          <a:p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Numerik</a:t>
            </a:r>
            <a:r>
              <a:rPr lang="en-US" sz="2400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tenure , </a:t>
            </a:r>
            <a:r>
              <a:rPr lang="en-US" sz="2000" dirty="0" err="1"/>
              <a:t>MonthlyCharges</a:t>
            </a:r>
            <a:r>
              <a:rPr lang="en-US" sz="2000" dirty="0"/>
              <a:t>, </a:t>
            </a:r>
            <a:r>
              <a:rPr lang="en-US" sz="2000" dirty="0" err="1"/>
              <a:t>TotalCharges</a:t>
            </a:r>
            <a:r>
              <a:rPr lang="en-US" sz="2000" dirty="0"/>
              <a:t>,</a:t>
            </a:r>
          </a:p>
          <a:p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Kategorik</a:t>
            </a:r>
            <a:r>
              <a:rPr lang="en-US" sz="2400" dirty="0"/>
              <a:t> – Dummy-Encoding: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Churn, gender, </a:t>
            </a:r>
            <a:r>
              <a:rPr lang="en-US" sz="2000" dirty="0" err="1"/>
              <a:t>SeniorCitizen</a:t>
            </a:r>
            <a:r>
              <a:rPr lang="en-US" sz="2000" dirty="0"/>
              <a:t>, Partner, Dependents, </a:t>
            </a:r>
            <a:r>
              <a:rPr lang="en-US" sz="2000" dirty="0" err="1"/>
              <a:t>PhoneService</a:t>
            </a:r>
            <a:r>
              <a:rPr lang="en-US" sz="2000" dirty="0"/>
              <a:t>, </a:t>
            </a:r>
            <a:r>
              <a:rPr lang="en-US" sz="2000" dirty="0" err="1"/>
              <a:t>PaperlessBilling</a:t>
            </a:r>
            <a:endParaRPr lang="en-US" sz="2000" dirty="0"/>
          </a:p>
          <a:p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Kategorik</a:t>
            </a:r>
            <a:r>
              <a:rPr lang="en-US" sz="2400" dirty="0"/>
              <a:t> – One-Hot-Encoding: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MultipleLines</a:t>
            </a:r>
            <a:r>
              <a:rPr lang="en-US" sz="2000" dirty="0"/>
              <a:t>, </a:t>
            </a:r>
            <a:r>
              <a:rPr lang="en-US" sz="2000" dirty="0" err="1"/>
              <a:t>InternetService</a:t>
            </a:r>
            <a:r>
              <a:rPr lang="en-US" sz="2000" dirty="0"/>
              <a:t>, </a:t>
            </a:r>
            <a:r>
              <a:rPr lang="en-US" sz="2000" dirty="0" err="1"/>
              <a:t>OnlineSecurity</a:t>
            </a:r>
            <a:r>
              <a:rPr lang="en-US" sz="2000" dirty="0"/>
              <a:t>, </a:t>
            </a:r>
            <a:r>
              <a:rPr lang="en-US" sz="2000" dirty="0" err="1"/>
              <a:t>OnlineBackup</a:t>
            </a:r>
            <a:r>
              <a:rPr lang="en-US" sz="2000" dirty="0"/>
              <a:t>, </a:t>
            </a:r>
            <a:r>
              <a:rPr lang="en-US" sz="2000" dirty="0" err="1"/>
              <a:t>DeviceProtection</a:t>
            </a:r>
            <a:r>
              <a:rPr lang="en-US" sz="2000" dirty="0"/>
              <a:t>, </a:t>
            </a:r>
            <a:r>
              <a:rPr lang="en-US" sz="2000" dirty="0" err="1"/>
              <a:t>TechSupport</a:t>
            </a:r>
            <a:r>
              <a:rPr lang="en-US" sz="2000" dirty="0"/>
              <a:t>, </a:t>
            </a:r>
            <a:r>
              <a:rPr lang="en-US" sz="2000" dirty="0" err="1"/>
              <a:t>StreamingTV</a:t>
            </a:r>
            <a:r>
              <a:rPr lang="en-US" sz="2000" dirty="0"/>
              <a:t>, </a:t>
            </a:r>
            <a:r>
              <a:rPr lang="en-US" sz="2000" dirty="0" err="1"/>
              <a:t>StreamingMovies</a:t>
            </a:r>
            <a:r>
              <a:rPr lang="en-US" sz="2000" dirty="0"/>
              <a:t>, Contract, </a:t>
            </a:r>
            <a:r>
              <a:rPr lang="en-US" sz="2000" dirty="0" err="1"/>
              <a:t>PaymentMethod</a:t>
            </a:r>
            <a:endParaRPr lang="en-US" sz="2000" dirty="0"/>
          </a:p>
          <a:p>
            <a:pPr marL="0" indent="0">
              <a:buNone/>
            </a:pPr>
            <a:endParaRPr lang="en-ID" sz="2400" dirty="0"/>
          </a:p>
        </p:txBody>
      </p:sp>
      <p:pic>
        <p:nvPicPr>
          <p:cNvPr id="4" name="Picture 2" descr="Telkom |">
            <a:extLst>
              <a:ext uri="{FF2B5EF4-FFF2-40B4-BE49-F238E27FC236}">
                <a16:creationId xmlns:a16="http://schemas.microsoft.com/office/drawing/2014/main" id="{E6403142-118D-446B-B67C-AE139FBB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0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8018-1C71-4F06-9627-8ACEA831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 </a:t>
            </a:r>
            <a:r>
              <a:rPr lang="en-US" sz="3600" dirty="0" err="1"/>
              <a:t>Pemodelan</a:t>
            </a:r>
            <a:r>
              <a:rPr lang="en-US" sz="3600" dirty="0"/>
              <a:t> 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3254-4C60-4E27-AA07-1F28AC82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19" y="1825625"/>
            <a:ext cx="11393353" cy="4667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Melakukan</a:t>
            </a:r>
            <a:r>
              <a:rPr lang="en-US" sz="2400" dirty="0"/>
              <a:t> resampling pada masing-masing </a:t>
            </a:r>
            <a:r>
              <a:rPr lang="en-US" sz="2400" dirty="0" err="1"/>
              <a:t>kelas</a:t>
            </a:r>
            <a:r>
              <a:rPr lang="en-US" sz="2400" dirty="0"/>
              <a:t> “Yes” dan “No”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Churn = Yes: </a:t>
            </a:r>
            <a:r>
              <a:rPr lang="en-US" sz="2000" dirty="0" err="1"/>
              <a:t>Dilakukan</a:t>
            </a:r>
            <a:r>
              <a:rPr lang="en-US" sz="2000" dirty="0"/>
              <a:t> resampling (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pengembalian</a:t>
            </a:r>
            <a:r>
              <a:rPr lang="en-US" sz="2000" dirty="0"/>
              <a:t>)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3 dan </a:t>
            </a:r>
            <a:r>
              <a:rPr lang="en-US" sz="2000" dirty="0" err="1"/>
              <a:t>diulang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15,000.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didapatkan</a:t>
            </a:r>
            <a:r>
              <a:rPr lang="en-US" sz="2000" dirty="0"/>
              <a:t> 45,000 records </a:t>
            </a:r>
            <a:r>
              <a:rPr lang="en-US" sz="2000" dirty="0" err="1"/>
              <a:t>dengan</a:t>
            </a:r>
            <a:r>
              <a:rPr lang="en-US" sz="2000" dirty="0"/>
              <a:t> target label “Yes”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Churn = No:  </a:t>
            </a:r>
            <a:r>
              <a:rPr lang="en-US" sz="2000" dirty="0" err="1"/>
              <a:t>Dilakukan</a:t>
            </a:r>
            <a:r>
              <a:rPr lang="en-US" sz="2000" dirty="0"/>
              <a:t> resampling (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pengembalian</a:t>
            </a:r>
            <a:r>
              <a:rPr lang="en-US" sz="2000" dirty="0"/>
              <a:t>)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7 dan </a:t>
            </a:r>
            <a:r>
              <a:rPr lang="en-US" sz="2000" dirty="0" err="1"/>
              <a:t>diulang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7,857.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didapatkan</a:t>
            </a:r>
            <a:r>
              <a:rPr lang="en-US" sz="2000" dirty="0"/>
              <a:t> 54,999 records </a:t>
            </a:r>
            <a:r>
              <a:rPr lang="en-US" sz="2000" dirty="0" err="1"/>
              <a:t>dengan</a:t>
            </a:r>
            <a:r>
              <a:rPr lang="en-US" sz="2000" dirty="0"/>
              <a:t> target label “No”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Membagi</a:t>
            </a:r>
            <a:r>
              <a:rPr lang="en-US" sz="2400" dirty="0"/>
              <a:t> dataset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training set dan testing set: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Training Set: Testing Set = 80%:20%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Melakukan</a:t>
            </a:r>
            <a:r>
              <a:rPr lang="en-US" sz="2400" dirty="0"/>
              <a:t> training data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XGBoost</a:t>
            </a:r>
            <a:r>
              <a:rPr lang="en-US" sz="24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Parameter Model </a:t>
            </a:r>
            <a:r>
              <a:rPr lang="en-US" sz="2000" dirty="0" err="1"/>
              <a:t>Terpilih</a:t>
            </a:r>
            <a:r>
              <a:rPr lang="en-US" sz="2000" dirty="0"/>
              <a:t>: </a:t>
            </a:r>
          </a:p>
          <a:p>
            <a:pPr marL="457200" lvl="1" indent="0">
              <a:buNone/>
            </a:pPr>
            <a:r>
              <a:rPr lang="en-US" sz="2000" dirty="0"/>
              <a:t>	model= </a:t>
            </a:r>
            <a:r>
              <a:rPr lang="en-US" sz="2000" dirty="0" err="1"/>
              <a:t>xgb.XGBClassifier</a:t>
            </a:r>
            <a:r>
              <a:rPr lang="en-US" sz="2000" dirty="0"/>
              <a:t>(</a:t>
            </a:r>
            <a:r>
              <a:rPr lang="en-US" sz="2000" dirty="0" err="1"/>
              <a:t>n_estimators</a:t>
            </a:r>
            <a:r>
              <a:rPr lang="en-US" sz="2000" dirty="0"/>
              <a:t>=250, </a:t>
            </a:r>
            <a:r>
              <a:rPr lang="en-US" sz="2000" dirty="0" err="1"/>
              <a:t>max_depth</a:t>
            </a:r>
            <a:r>
              <a:rPr lang="en-US" sz="2000" dirty="0"/>
              <a:t>=10, </a:t>
            </a:r>
            <a:r>
              <a:rPr lang="en-US" sz="2000" dirty="0" err="1"/>
              <a:t>learning_rate</a:t>
            </a:r>
            <a:r>
              <a:rPr lang="en-US" sz="2000" dirty="0"/>
              <a:t>=0.02, subsample=0.7, seed=5)</a:t>
            </a:r>
          </a:p>
        </p:txBody>
      </p:sp>
      <p:pic>
        <p:nvPicPr>
          <p:cNvPr id="4" name="Picture 2" descr="Telkom |">
            <a:extLst>
              <a:ext uri="{FF2B5EF4-FFF2-40B4-BE49-F238E27FC236}">
                <a16:creationId xmlns:a16="http://schemas.microsoft.com/office/drawing/2014/main" id="{E1A18A48-BFEE-491D-9FE0-A11CC529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766F-12BD-4DDF-B533-E77A3B96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41"/>
            <a:ext cx="10515600" cy="1325563"/>
          </a:xfrm>
        </p:spPr>
        <p:txBody>
          <a:bodyPr/>
          <a:lstStyle/>
          <a:p>
            <a:r>
              <a:rPr lang="en-US" dirty="0"/>
              <a:t>Top Important Variable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5DC3FE-6154-4D4D-AECD-68213669E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7" y="1418841"/>
            <a:ext cx="11277600" cy="53328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524F8E-E0BA-4E67-9F24-3AD8A51992CC}"/>
              </a:ext>
            </a:extLst>
          </p:cNvPr>
          <p:cNvSpPr/>
          <p:nvPr/>
        </p:nvSpPr>
        <p:spPr>
          <a:xfrm>
            <a:off x="120427" y="1626816"/>
            <a:ext cx="11338405" cy="506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BB0D5-C399-4A4B-A801-B696B3E136A2}"/>
              </a:ext>
            </a:extLst>
          </p:cNvPr>
          <p:cNvSpPr/>
          <p:nvPr/>
        </p:nvSpPr>
        <p:spPr>
          <a:xfrm>
            <a:off x="5860245" y="3429000"/>
            <a:ext cx="5107459" cy="2388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3 Variable paling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berpengaruh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berdasarkan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Feature Importance: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MonthlyCharges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TotalCharges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Tenure</a:t>
            </a: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2" descr="Telkom |">
            <a:extLst>
              <a:ext uri="{FF2B5EF4-FFF2-40B4-BE49-F238E27FC236}">
                <a16:creationId xmlns:a16="http://schemas.microsoft.com/office/drawing/2014/main" id="{20C2FD99-929B-4CFA-866C-7ED65AE0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5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976C-B8C4-4C88-9195-F97A37BC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di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…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ED78-DAA5-45B6-94D6-A94ADB04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tenure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(</a:t>
            </a:r>
            <a:r>
              <a:rPr lang="en-US" i="1" dirty="0"/>
              <a:t>fixed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>
                <a:solidFill>
                  <a:srgbClr val="FF0000"/>
                </a:solidFill>
              </a:rPr>
              <a:t>Churn di </a:t>
            </a:r>
            <a:r>
              <a:rPr lang="en-US" dirty="0" err="1">
                <a:solidFill>
                  <a:srgbClr val="FF0000"/>
                </a:solidFill>
              </a:rPr>
              <a:t>bulan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berikutnya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adalah</a:t>
            </a:r>
            <a:r>
              <a:rPr lang="en-US" dirty="0">
                <a:solidFill>
                  <a:srgbClr val="FF0000"/>
                </a:solidFill>
              </a:rPr>
              <a:t> 2,066 (29.4%)</a:t>
            </a:r>
            <a:endParaRPr lang="en-ID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EEFA2-E75C-44F8-8638-37324B39D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5" y="1935112"/>
            <a:ext cx="3873843" cy="3891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304DA8-3994-46BF-90DB-74219B3EE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01" y="4858841"/>
            <a:ext cx="1322045" cy="15172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CB1868-F453-4F4F-8691-7846DF6376C4}"/>
              </a:ext>
            </a:extLst>
          </p:cNvPr>
          <p:cNvSpPr/>
          <p:nvPr/>
        </p:nvSpPr>
        <p:spPr>
          <a:xfrm>
            <a:off x="4176001" y="5552303"/>
            <a:ext cx="1322045" cy="409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2CAD78D-C2D0-4993-A8B9-72A1938CFC70}"/>
              </a:ext>
            </a:extLst>
          </p:cNvPr>
          <p:cNvSpPr/>
          <p:nvPr/>
        </p:nvSpPr>
        <p:spPr>
          <a:xfrm>
            <a:off x="271267" y="2417580"/>
            <a:ext cx="1578708" cy="1583714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2" descr="Telkom |">
            <a:extLst>
              <a:ext uri="{FF2B5EF4-FFF2-40B4-BE49-F238E27FC236}">
                <a16:creationId xmlns:a16="http://schemas.microsoft.com/office/drawing/2014/main" id="{4313DDFB-7FE6-4663-A155-0E27C1D2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D187-A740-4F98-965A-D6F62859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6814" cy="1325563"/>
          </a:xfrm>
        </p:spPr>
        <p:txBody>
          <a:bodyPr/>
          <a:lstStyle/>
          <a:p>
            <a:r>
              <a:rPr lang="en-US" dirty="0"/>
              <a:t>Telco Customer Churn - Share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8344-C038-49EC-B9B4-73AEA93A4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799014" cy="4351338"/>
          </a:xfrm>
        </p:spPr>
        <p:txBody>
          <a:bodyPr/>
          <a:lstStyle/>
          <a:p>
            <a:r>
              <a:rPr lang="en-US" dirty="0" err="1"/>
              <a:t>Sejumlah</a:t>
            </a:r>
            <a:r>
              <a:rPr lang="en-US" dirty="0"/>
              <a:t> 1,869 (26.5%) </a:t>
            </a:r>
            <a:r>
              <a:rPr lang="en-US" dirty="0" err="1"/>
              <a:t>merupakan</a:t>
            </a:r>
            <a:r>
              <a:rPr lang="en-US" dirty="0"/>
              <a:t> customer yang churn</a:t>
            </a:r>
          </a:p>
          <a:p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merupakan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kasus</a:t>
            </a:r>
            <a:r>
              <a:rPr lang="en-US" dirty="0">
                <a:solidFill>
                  <a:srgbClr val="FF0000"/>
                </a:solidFill>
              </a:rPr>
              <a:t> imbalance data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subscriber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(Churn: Yes/No)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berbeda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26.5% (Yes) dan 73.5% (No)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09127-CB5A-4654-B1FD-D28380412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0" y="2089273"/>
            <a:ext cx="4433896" cy="3642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438759-3DD9-4873-AD48-4FD11BC10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557" y="4854684"/>
            <a:ext cx="1402861" cy="14551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847E77-41BE-425B-9CD6-43801978ECFA}"/>
              </a:ext>
            </a:extLst>
          </p:cNvPr>
          <p:cNvSpPr/>
          <p:nvPr/>
        </p:nvSpPr>
        <p:spPr>
          <a:xfrm>
            <a:off x="4095262" y="5861538"/>
            <a:ext cx="1172307" cy="37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F413961-4258-429D-8561-C41552BF59E1}"/>
              </a:ext>
            </a:extLst>
          </p:cNvPr>
          <p:cNvSpPr/>
          <p:nvPr/>
        </p:nvSpPr>
        <p:spPr>
          <a:xfrm>
            <a:off x="2876061" y="2480829"/>
            <a:ext cx="1578708" cy="1583714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Telkom |">
            <a:extLst>
              <a:ext uri="{FF2B5EF4-FFF2-40B4-BE49-F238E27FC236}">
                <a16:creationId xmlns:a16="http://schemas.microsoft.com/office/drawing/2014/main" id="{BCDBCE10-ED06-43A6-A598-6547CC2CF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53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5518-2F79-4702-9706-6567EAA5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Customer Churn –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8018-E482-45E5-9B57-9A793940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25625"/>
            <a:ext cx="5783385" cy="4351338"/>
          </a:xfrm>
        </p:spPr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 (Male) </a:t>
            </a:r>
            <a:r>
              <a:rPr lang="en-US" dirty="0" err="1"/>
              <a:t>maupun</a:t>
            </a:r>
            <a:r>
              <a:rPr lang="en-US" dirty="0"/>
              <a:t> Wanita (Female)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kecenderungan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customer Churn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(</a:t>
            </a:r>
            <a:r>
              <a:rPr lang="en-US" u="sng" dirty="0"/>
              <a:t>+</a:t>
            </a:r>
            <a:r>
              <a:rPr lang="en-US" dirty="0"/>
              <a:t> 930an)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29F40-5654-4786-B428-A1570967E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5" y="1825625"/>
            <a:ext cx="5722366" cy="2897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998F9-0145-490D-B9BA-930D506B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69" y="5035513"/>
            <a:ext cx="2530414" cy="12793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AD7C54-24FB-4ACE-B02B-B39BC52766EA}"/>
              </a:ext>
            </a:extLst>
          </p:cNvPr>
          <p:cNvSpPr/>
          <p:nvPr/>
        </p:nvSpPr>
        <p:spPr>
          <a:xfrm>
            <a:off x="391069" y="5798379"/>
            <a:ext cx="2414654" cy="532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FBA64-FB4A-4FEF-AC45-F449043DDD6E}"/>
              </a:ext>
            </a:extLst>
          </p:cNvPr>
          <p:cNvSpPr/>
          <p:nvPr/>
        </p:nvSpPr>
        <p:spPr>
          <a:xfrm>
            <a:off x="1094154" y="3209437"/>
            <a:ext cx="1578708" cy="1583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2" descr="Telkom |">
            <a:extLst>
              <a:ext uri="{FF2B5EF4-FFF2-40B4-BE49-F238E27FC236}">
                <a16:creationId xmlns:a16="http://schemas.microsoft.com/office/drawing/2014/main" id="{A97031CF-E78B-4C85-A3B7-4DB91DB35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8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6EE5-0AE1-49A9-B19C-9194D377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Customer Churn – </a:t>
            </a:r>
            <a:r>
              <a:rPr lang="en-US" dirty="0" err="1"/>
              <a:t>Kewarganegaraan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F224-93CB-4CAE-9BDB-72B86733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744308" cy="4351338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SeniorCitizen</a:t>
            </a:r>
            <a:r>
              <a:rPr lang="en-US" dirty="0">
                <a:solidFill>
                  <a:srgbClr val="FF0000"/>
                </a:solidFill>
              </a:rPr>
              <a:t> = 0 </a:t>
            </a:r>
            <a:r>
              <a:rPr lang="en-US" dirty="0" err="1">
                <a:solidFill>
                  <a:srgbClr val="FF0000"/>
                </a:solidFill>
              </a:rPr>
              <a:t>cenderung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churn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yang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SeniorCitizen</a:t>
            </a:r>
            <a:r>
              <a:rPr lang="en-US" dirty="0"/>
              <a:t> = 0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customer churn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(1,393)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CCDAF-28DE-4B66-AB3D-B807E0DD8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" y="1825625"/>
            <a:ext cx="5578612" cy="2914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3FC38-504F-4624-B0B9-848BBFF36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52" b="8619"/>
          <a:stretch/>
        </p:blipFill>
        <p:spPr>
          <a:xfrm>
            <a:off x="351692" y="4874854"/>
            <a:ext cx="3246230" cy="11019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1444F9-FD34-4F7D-87CD-68B2A47DF07A}"/>
              </a:ext>
            </a:extLst>
          </p:cNvPr>
          <p:cNvSpPr/>
          <p:nvPr/>
        </p:nvSpPr>
        <p:spPr>
          <a:xfrm>
            <a:off x="351691" y="5579679"/>
            <a:ext cx="3246229" cy="234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66E62-3885-433B-A032-9C71C06063AC}"/>
              </a:ext>
            </a:extLst>
          </p:cNvPr>
          <p:cNvSpPr/>
          <p:nvPr/>
        </p:nvSpPr>
        <p:spPr>
          <a:xfrm>
            <a:off x="1185451" y="3156203"/>
            <a:ext cx="1526487" cy="1583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2" descr="Telkom |">
            <a:extLst>
              <a:ext uri="{FF2B5EF4-FFF2-40B4-BE49-F238E27FC236}">
                <a16:creationId xmlns:a16="http://schemas.microsoft.com/office/drawing/2014/main" id="{684328AF-BA69-4E93-8096-87F614BF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88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5E64-25C4-4691-91D5-70D1A1B8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9922" cy="1325563"/>
          </a:xfrm>
        </p:spPr>
        <p:txBody>
          <a:bodyPr/>
          <a:lstStyle/>
          <a:p>
            <a:r>
              <a:rPr lang="en-US" dirty="0"/>
              <a:t>Telco Customer Churn – </a:t>
            </a:r>
            <a:r>
              <a:rPr lang="en-US" dirty="0" err="1"/>
              <a:t>Layanan</a:t>
            </a:r>
            <a:r>
              <a:rPr lang="en-US" dirty="0"/>
              <a:t> Internet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2FD4-4F07-4969-91BF-1E047BBE7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25625"/>
            <a:ext cx="5752123" cy="4351338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Pengguna</a:t>
            </a:r>
            <a:r>
              <a:rPr lang="en-US" dirty="0">
                <a:solidFill>
                  <a:srgbClr val="FF0000"/>
                </a:solidFill>
              </a:rPr>
              <a:t> Fiber Optic (1,297) </a:t>
            </a:r>
            <a:r>
              <a:rPr lang="en-US" dirty="0" err="1">
                <a:solidFill>
                  <a:srgbClr val="FF0000"/>
                </a:solidFill>
              </a:rPr>
              <a:t>cenderung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churn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internet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Churn, Fiber Optic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tertinggi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4E266-9566-4443-9B71-EBADA4B3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11" y="1825625"/>
            <a:ext cx="5681858" cy="2924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0760F-FFC9-4E68-877B-66186DF73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09" y="4884957"/>
            <a:ext cx="3392531" cy="16079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869E3C-F93F-4CAB-8E44-8784D2EF33BF}"/>
              </a:ext>
            </a:extLst>
          </p:cNvPr>
          <p:cNvSpPr/>
          <p:nvPr/>
        </p:nvSpPr>
        <p:spPr>
          <a:xfrm>
            <a:off x="351691" y="6040783"/>
            <a:ext cx="3400349" cy="242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8F424A-FEF7-4D4B-9A00-CF9E679F7F33}"/>
              </a:ext>
            </a:extLst>
          </p:cNvPr>
          <p:cNvSpPr/>
          <p:nvPr/>
        </p:nvSpPr>
        <p:spPr>
          <a:xfrm>
            <a:off x="1185451" y="3156203"/>
            <a:ext cx="1526487" cy="1583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2" descr="Telkom |">
            <a:extLst>
              <a:ext uri="{FF2B5EF4-FFF2-40B4-BE49-F238E27FC236}">
                <a16:creationId xmlns:a16="http://schemas.microsoft.com/office/drawing/2014/main" id="{9D1F80F3-BDEE-40C7-8AD8-90590C2E5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05AF-C915-4606-AF3A-D14B22B0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Customer Churn –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Kontrak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5A0C-3ED6-4719-A346-C581DA44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25625"/>
            <a:ext cx="5752123" cy="4351338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Pelanggan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jenis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kontrak</a:t>
            </a:r>
            <a:r>
              <a:rPr lang="en-US" dirty="0">
                <a:solidFill>
                  <a:srgbClr val="FF0000"/>
                </a:solidFill>
              </a:rPr>
              <a:t> Month-to-month </a:t>
            </a:r>
            <a:r>
              <a:rPr lang="en-US" dirty="0" err="1">
                <a:solidFill>
                  <a:srgbClr val="FF0000"/>
                </a:solidFill>
              </a:rPr>
              <a:t>memiliki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kecenderungan</a:t>
            </a:r>
            <a:r>
              <a:rPr lang="en-US" dirty="0">
                <a:solidFill>
                  <a:srgbClr val="FF0000"/>
                </a:solidFill>
              </a:rPr>
              <a:t> yang paling </a:t>
            </a:r>
            <a:r>
              <a:rPr lang="en-US" dirty="0" err="1">
                <a:solidFill>
                  <a:srgbClr val="FF0000"/>
                </a:solidFill>
              </a:rPr>
              <a:t>tinggi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Churn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Churn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Churn </a:t>
            </a:r>
            <a:r>
              <a:rPr lang="en-US" dirty="0" err="1"/>
              <a:t>tertinggi</a:t>
            </a:r>
            <a:r>
              <a:rPr lang="en-US" dirty="0"/>
              <a:t> (1,655)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0DDEE-D9E6-4A6D-8BB1-F4896797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5" y="1753210"/>
            <a:ext cx="5793697" cy="2912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37CBB3-D60F-486B-8E4D-E1E0CD271169}"/>
              </a:ext>
            </a:extLst>
          </p:cNvPr>
          <p:cNvSpPr/>
          <p:nvPr/>
        </p:nvSpPr>
        <p:spPr>
          <a:xfrm>
            <a:off x="1138560" y="3148388"/>
            <a:ext cx="1526487" cy="1583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10545-CE54-4C40-ABC8-C7E63AAB8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77" y="4913430"/>
            <a:ext cx="3408163" cy="17275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AE4F6F-E54C-4A76-AB65-63F4B393FF63}"/>
              </a:ext>
            </a:extLst>
          </p:cNvPr>
          <p:cNvSpPr/>
          <p:nvPr/>
        </p:nvSpPr>
        <p:spPr>
          <a:xfrm>
            <a:off x="351691" y="5915738"/>
            <a:ext cx="3400349" cy="242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2" descr="Telkom |">
            <a:extLst>
              <a:ext uri="{FF2B5EF4-FFF2-40B4-BE49-F238E27FC236}">
                <a16:creationId xmlns:a16="http://schemas.microsoft.com/office/drawing/2014/main" id="{A3A5C89A-A257-458B-A15C-7AC6D33F5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2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7423-E7C5-4237-9C8D-4FBC2A5F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Customer Churn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 (1/2)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97F1-C377-4981-8F13-997A77364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25625"/>
            <a:ext cx="5783385" cy="4351338"/>
          </a:xfrm>
        </p:spPr>
        <p:txBody>
          <a:bodyPr>
            <a:norm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1,585 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 20.05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customer </a:t>
            </a:r>
            <a:r>
              <a:rPr lang="en-US" dirty="0" err="1"/>
              <a:t>tertinggi</a:t>
            </a:r>
            <a:r>
              <a:rPr lang="en-US" dirty="0"/>
              <a:t> </a:t>
            </a:r>
          </a:p>
          <a:p>
            <a:r>
              <a:rPr lang="en-US" dirty="0"/>
              <a:t>Karena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maka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bulanan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dikelompokkan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4 </a:t>
            </a:r>
            <a:r>
              <a:rPr lang="en-US" dirty="0" err="1">
                <a:solidFill>
                  <a:srgbClr val="FF0000"/>
                </a:solidFill>
              </a:rPr>
              <a:t>kategori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kuantil</a:t>
            </a:r>
            <a:r>
              <a:rPr lang="en-US" dirty="0"/>
              <a:t> </a:t>
            </a:r>
            <a:r>
              <a:rPr lang="en-US" dirty="0" err="1"/>
              <a:t>MonthlyCharges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2250E0-0F0E-4E68-B6F8-0586B263D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23" y="1690688"/>
            <a:ext cx="2251445" cy="4486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0D0F71-54B1-4ACF-96AE-879105ED2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141" y="2622028"/>
            <a:ext cx="2398859" cy="35549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961F35-2D86-4359-96FD-F972E61CB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16" y="6176962"/>
            <a:ext cx="1545414" cy="4973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EC80A4-8CFA-42E3-93B7-79B622111A4B}"/>
              </a:ext>
            </a:extLst>
          </p:cNvPr>
          <p:cNvSpPr/>
          <p:nvPr/>
        </p:nvSpPr>
        <p:spPr>
          <a:xfrm>
            <a:off x="3151141" y="4593249"/>
            <a:ext cx="2251445" cy="1583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2" descr="Telkom |">
            <a:extLst>
              <a:ext uri="{FF2B5EF4-FFF2-40B4-BE49-F238E27FC236}">
                <a16:creationId xmlns:a16="http://schemas.microsoft.com/office/drawing/2014/main" id="{6A192234-6584-4E03-A923-A367C93EF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86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7423-E7C5-4237-9C8D-4FBC2A5F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Customer Churn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 (2/2)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393945-6AA3-4E90-A926-F099777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25625"/>
            <a:ext cx="5783385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Pelanggan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bulanan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diantara</a:t>
            </a:r>
            <a:r>
              <a:rPr lang="en-US" dirty="0">
                <a:solidFill>
                  <a:srgbClr val="FF0000"/>
                </a:solidFill>
              </a:rPr>
              <a:t> 70.35 – 89.85 </a:t>
            </a:r>
            <a:r>
              <a:rPr lang="en-US" dirty="0" err="1">
                <a:solidFill>
                  <a:srgbClr val="FF0000"/>
                </a:solidFill>
              </a:rPr>
              <a:t>memiliki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kecenderungan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Churn yang </a:t>
            </a: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tinggi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churn yang paling </a:t>
            </a:r>
            <a:r>
              <a:rPr lang="en-US" dirty="0" err="1"/>
              <a:t>tinggi</a:t>
            </a:r>
            <a:r>
              <a:rPr lang="en-US" dirty="0"/>
              <a:t> (658 </a:t>
            </a:r>
            <a:r>
              <a:rPr lang="en-US" dirty="0" err="1"/>
              <a:t>pelanggan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056BD8-821D-450F-94A4-2AEBDA1BD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33" y="1753377"/>
            <a:ext cx="5783385" cy="2989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FE8A80-6D4F-408F-B16F-1D049B8D5D62}"/>
              </a:ext>
            </a:extLst>
          </p:cNvPr>
          <p:cNvSpPr txBox="1"/>
          <p:nvPr/>
        </p:nvSpPr>
        <p:spPr>
          <a:xfrm>
            <a:off x="4515874" y="5669131"/>
            <a:ext cx="1312983" cy="10156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MonthlyCharges</a:t>
            </a:r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1. 18.25 – 35.5 </a:t>
            </a:r>
          </a:p>
          <a:p>
            <a:r>
              <a:rPr lang="en-US" sz="1200" dirty="0">
                <a:solidFill>
                  <a:srgbClr val="F98007"/>
                </a:solidFill>
              </a:rPr>
              <a:t>2. 35.5 – 70.35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3. 70.35 – 89.85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4. 89.85 – 118.75   </a:t>
            </a:r>
            <a:endParaRPr lang="en-ID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C1ED87-87FF-448C-9525-DA7762A17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16" y="4743254"/>
            <a:ext cx="3180363" cy="19558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C38B89-AF36-4BF5-8950-CA302A678B16}"/>
              </a:ext>
            </a:extLst>
          </p:cNvPr>
          <p:cNvSpPr/>
          <p:nvPr/>
        </p:nvSpPr>
        <p:spPr>
          <a:xfrm>
            <a:off x="312615" y="6292484"/>
            <a:ext cx="3180364" cy="200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2" descr="Telkom |">
            <a:extLst>
              <a:ext uri="{FF2B5EF4-FFF2-40B4-BE49-F238E27FC236}">
                <a16:creationId xmlns:a16="http://schemas.microsoft.com/office/drawing/2014/main" id="{922E38B1-854A-4A7F-B2BF-6AD9B8C9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11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3D7D-6E43-4013-9315-66866557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567F0-D02C-45EC-8DF9-7C3C1A2A0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615" y="2516553"/>
            <a:ext cx="5707185" cy="31574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Dummy-encoding</a:t>
            </a:r>
          </a:p>
          <a:p>
            <a:pPr lvl="1"/>
            <a:r>
              <a:rPr lang="en-US" dirty="0"/>
              <a:t>Dummy-encoding </a:t>
            </a:r>
            <a:r>
              <a:rPr lang="en-US" dirty="0" err="1"/>
              <a:t>menghasilkan</a:t>
            </a:r>
            <a:r>
              <a:rPr lang="en-US" dirty="0"/>
              <a:t> k-1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k: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Misalkan</a:t>
            </a:r>
            <a:r>
              <a:rPr lang="en-US" dirty="0"/>
              <a:t>: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(Male/Female)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FA8DC-A445-4500-9A35-7048E688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8" y="2516553"/>
            <a:ext cx="5707185" cy="2952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One-hot-encoding</a:t>
            </a:r>
          </a:p>
          <a:p>
            <a:pPr lvl="1"/>
            <a:r>
              <a:rPr lang="en-US" dirty="0"/>
              <a:t>One-hot-encoding </a:t>
            </a:r>
            <a:r>
              <a:rPr lang="en-US" dirty="0" err="1"/>
              <a:t>menghasilkan</a:t>
            </a:r>
            <a:r>
              <a:rPr lang="en-US" dirty="0"/>
              <a:t> k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k: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nilai</a:t>
            </a:r>
            <a:endParaRPr lang="en-US" dirty="0"/>
          </a:p>
          <a:p>
            <a:pPr lvl="1"/>
            <a:r>
              <a:rPr lang="en-US" dirty="0" err="1"/>
              <a:t>Misalkan</a:t>
            </a:r>
            <a:r>
              <a:rPr lang="en-US" dirty="0"/>
              <a:t>: </a:t>
            </a:r>
            <a:r>
              <a:rPr lang="en-US" dirty="0" err="1"/>
              <a:t>PaymentMethod</a:t>
            </a:r>
            <a:r>
              <a:rPr lang="en-US" dirty="0"/>
              <a:t> (Bank transfer, credit card, electronic check, mailed check)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85430-016E-4890-94E7-4CB5CB8D9F33}"/>
              </a:ext>
            </a:extLst>
          </p:cNvPr>
          <p:cNvSpPr txBox="1"/>
          <p:nvPr/>
        </p:nvSpPr>
        <p:spPr>
          <a:xfrm>
            <a:off x="312614" y="1388825"/>
            <a:ext cx="1156676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variable  </a:t>
            </a:r>
            <a:r>
              <a:rPr lang="en-US" dirty="0" err="1"/>
              <a:t>kategorik</a:t>
            </a:r>
            <a:r>
              <a:rPr lang="en-US" dirty="0"/>
              <a:t> dan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err="1"/>
              <a:t>Pengubahan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dummy-encoding </a:t>
            </a:r>
            <a:r>
              <a:rPr lang="en-US" dirty="0"/>
              <a:t>dan </a:t>
            </a:r>
            <a:r>
              <a:rPr lang="en-US" dirty="0">
                <a:solidFill>
                  <a:srgbClr val="FF0000"/>
                </a:solidFill>
              </a:rPr>
              <a:t>one-hot-encoding 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59E5D7E-85D2-48B3-813F-F9CA60E313F0}"/>
              </a:ext>
            </a:extLst>
          </p:cNvPr>
          <p:cNvSpPr txBox="1">
            <a:spLocks/>
          </p:cNvSpPr>
          <p:nvPr/>
        </p:nvSpPr>
        <p:spPr>
          <a:xfrm>
            <a:off x="312613" y="5365863"/>
            <a:ext cx="11566769" cy="1331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*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MonthlyCharges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kategori</a:t>
            </a:r>
            <a:r>
              <a:rPr lang="en-US" sz="1800" dirty="0"/>
              <a:t> </a:t>
            </a:r>
            <a:r>
              <a:rPr lang="en-US" sz="1800" dirty="0" err="1"/>
              <a:t>sebanyak</a:t>
            </a:r>
            <a:r>
              <a:rPr lang="en-US" sz="1800" dirty="0"/>
              <a:t> 1,585 </a:t>
            </a:r>
            <a:r>
              <a:rPr lang="en-US" sz="1800" dirty="0" err="1"/>
              <a:t>macam</a:t>
            </a:r>
            <a:r>
              <a:rPr lang="en-US" sz="1800" dirty="0"/>
              <a:t>?</a:t>
            </a:r>
          </a:p>
          <a:p>
            <a:pPr marL="534988" indent="-354013">
              <a:lnSpc>
                <a:spcPct val="100000"/>
              </a:lnSpc>
              <a:buNone/>
            </a:pPr>
            <a:r>
              <a:rPr lang="en-US" sz="1800" dirty="0">
                <a:sym typeface="Wingdings" panose="05000000000000000000" pitchFamily="2" charset="2"/>
              </a:rPr>
              <a:t> 	</a:t>
            </a:r>
            <a:r>
              <a:rPr lang="en-US" sz="1800" dirty="0" err="1">
                <a:sym typeface="Wingdings" panose="05000000000000000000" pitchFamily="2" charset="2"/>
              </a:rPr>
              <a:t>Variabel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MonthlyCharges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akan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diberikan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perlakuan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seperti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variabel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numerik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 err="1">
                <a:sym typeface="Wingdings" panose="05000000000000000000" pitchFamily="2" charset="2"/>
              </a:rPr>
              <a:t>sesuai</a:t>
            </a:r>
            <a:r>
              <a:rPr lang="en-US" sz="1800" dirty="0">
                <a:sym typeface="Wingdings" panose="05000000000000000000" pitchFamily="2" charset="2"/>
              </a:rPr>
              <a:t> pada </a:t>
            </a:r>
            <a:r>
              <a:rPr lang="en-US" sz="1800" dirty="0" err="1">
                <a:sym typeface="Wingdings" panose="05000000000000000000" pitchFamily="2" charset="2"/>
                <a:hlinkClick r:id="rId3"/>
              </a:rPr>
              <a:t>jurnal</a:t>
            </a:r>
            <a:r>
              <a:rPr lang="en-US" sz="1800" dirty="0">
                <a:sym typeface="Wingdings" panose="05000000000000000000" pitchFamily="2" charset="2"/>
                <a:hlinkClick r:id="rId3"/>
              </a:rPr>
              <a:t> </a:t>
            </a:r>
            <a:r>
              <a:rPr lang="en-US" sz="1800" dirty="0" err="1">
                <a:sym typeface="Wingdings" panose="05000000000000000000" pitchFamily="2" charset="2"/>
                <a:hlinkClick r:id="rId3"/>
              </a:rPr>
              <a:t>ini</a:t>
            </a:r>
            <a:r>
              <a:rPr lang="en-US" sz="1800" dirty="0">
                <a:sym typeface="Wingdings" panose="05000000000000000000" pitchFamily="2" charset="2"/>
                <a:hlinkClick r:id="rId3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yang </a:t>
            </a:r>
            <a:r>
              <a:rPr lang="en-US" sz="1800" dirty="0" err="1">
                <a:sym typeface="Wingdings" panose="05000000000000000000" pitchFamily="2" charset="2"/>
              </a:rPr>
              <a:t>menyebutkan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jika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kategori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suatu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variabel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relatif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banyak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 err="1">
                <a:sym typeface="Wingdings" panose="05000000000000000000" pitchFamily="2" charset="2"/>
              </a:rPr>
              <a:t>variabel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kategorik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tersebut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dapat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diberi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perlakuan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seperti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variabel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numerik</a:t>
            </a:r>
            <a:endParaRPr lang="en-US" sz="1800" dirty="0"/>
          </a:p>
        </p:txBody>
      </p:sp>
      <p:pic>
        <p:nvPicPr>
          <p:cNvPr id="8" name="Picture 2" descr="Telkom |">
            <a:extLst>
              <a:ext uri="{FF2B5EF4-FFF2-40B4-BE49-F238E27FC236}">
                <a16:creationId xmlns:a16="http://schemas.microsoft.com/office/drawing/2014/main" id="{821D433D-442C-4C94-B846-F285D35DC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6" y="0"/>
            <a:ext cx="1155824" cy="1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11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1095</Words>
  <Application>Microsoft Office PowerPoint</Application>
  <PresentationFormat>Widescreen</PresentationFormat>
  <Paragraphs>101</Paragraphs>
  <Slides>16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inherit</vt:lpstr>
      <vt:lpstr>Wingdings</vt:lpstr>
      <vt:lpstr>Office Theme</vt:lpstr>
      <vt:lpstr>Telco Customer Churn</vt:lpstr>
      <vt:lpstr>Telco Customer Churn - Share</vt:lpstr>
      <vt:lpstr>Telco Customer Churn – Jenis Kelamin</vt:lpstr>
      <vt:lpstr>Telco Customer Churn – Kewarganegaraan</vt:lpstr>
      <vt:lpstr>Telco Customer Churn – Layanan Internet</vt:lpstr>
      <vt:lpstr>Telco Customer Churn – Jenis Kontrak</vt:lpstr>
      <vt:lpstr>Telco Customer Churn – Biaya Bulanan (1/2)</vt:lpstr>
      <vt:lpstr>Telco Customer Churn – Biaya Bulanan (2/2)</vt:lpstr>
      <vt:lpstr>Features</vt:lpstr>
      <vt:lpstr>Solution</vt:lpstr>
      <vt:lpstr>Machine Learning</vt:lpstr>
      <vt:lpstr>1. Data Preparation – Pengecekan Missing Value</vt:lpstr>
      <vt:lpstr>1. Data Preparation – Pengecekan Jenis Variabel</vt:lpstr>
      <vt:lpstr>2 Pemodelan </vt:lpstr>
      <vt:lpstr>Top Important Variable</vt:lpstr>
      <vt:lpstr>Churn di Bulan Berikutnya…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dc:creator>Astuti Dewi Warawati</dc:creator>
  <cp:lastModifiedBy>Astuti Dewi Warawati</cp:lastModifiedBy>
  <cp:revision>6</cp:revision>
  <dcterms:created xsi:type="dcterms:W3CDTF">2021-12-02T11:25:28Z</dcterms:created>
  <dcterms:modified xsi:type="dcterms:W3CDTF">2021-12-02T16:39:49Z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