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Proxima Nova"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hLdfQ/dO4fFW5cPj6u8j4WLL36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5CCDA3-A6DA-4D11-9558-A0CEA616BB16}">
  <a:tblStyle styleId="{575CCDA3-A6DA-4D11-9558-A0CEA616BB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idea is to move each skeleton node k to the approximate center of its corresponding local mesh region Πk . Each boundary of a mesh region comprises a loop of vertices that are contracted to roughly the same location (which is often off center), hence their weighted average displacement represents the shifting of the skeletal node from the center.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2f50a1aca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2f50a1aca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g72f50a1aca_0_22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g72f50a1aca_0_22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g72f50a1aca_0_22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g72f50a1aca_0_2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g72f50a1aca_0_26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g72f50a1aca_0_26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g72f50a1aca_0_26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g72f50a1aca_0_2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g72f50a1aca_0_2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g72f50a1aca_0_229"/>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g72f50a1aca_0_229"/>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g72f50a1aca_0_2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g72f50a1aca_0_23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g72f50a1aca_0_2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g72f50a1aca_0_2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g72f50a1aca_0_2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g72f50a1aca_0_2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g72f50a1aca_0_23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g72f50a1aca_0_23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g72f50a1aca_0_2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g72f50a1aca_0_2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g72f50a1aca_0_2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g72f50a1aca_0_24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g72f50a1aca_0_24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g72f50a1aca_0_2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g72f50a1aca_0_25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g72f50a1aca_0_2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g72f50a1aca_0_253"/>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g72f50a1aca_0_253"/>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g72f50a1aca_0_253"/>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g72f50a1aca_0_253"/>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g72f50a1aca_0_25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g72f50a1aca_0_2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g72f50a1aca_0_26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g72f50a1aca_0_2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g72f50a1aca_0_2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g72f50a1aca_0_2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g72f50a1aca_0_2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545825" y="1188675"/>
            <a:ext cx="8123100" cy="1588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3600">
                <a:solidFill>
                  <a:srgbClr val="696464"/>
                </a:solidFill>
              </a:rPr>
              <a:t>Skeletonization</a:t>
            </a:r>
            <a:endParaRPr sz="3600">
              <a:solidFill>
                <a:srgbClr val="696464"/>
              </a:solidFill>
            </a:endParaRPr>
          </a:p>
          <a:p>
            <a:pPr marL="0" lvl="0" indent="0" algn="ctr" rtl="0">
              <a:lnSpc>
                <a:spcPct val="100000"/>
              </a:lnSpc>
              <a:spcBef>
                <a:spcPts val="0"/>
              </a:spcBef>
              <a:spcAft>
                <a:spcPts val="0"/>
              </a:spcAft>
              <a:buSzPts val="5200"/>
              <a:buNone/>
            </a:pPr>
            <a:r>
              <a:rPr lang="en" sz="1400">
                <a:solidFill>
                  <a:srgbClr val="696464"/>
                </a:solidFill>
              </a:rPr>
              <a:t>James Ensminger, Sebastian Heilemann, Austin Steepleton </a:t>
            </a:r>
            <a:endParaRPr sz="1400">
              <a:solidFill>
                <a:srgbClr val="696464"/>
              </a:solidFill>
            </a:endParaRPr>
          </a:p>
        </p:txBody>
      </p:sp>
      <p:sp>
        <p:nvSpPr>
          <p:cNvPr id="60" name="Google Shape;60;p1"/>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1800"/>
              <a:t>Austin Steepleton</a:t>
            </a:r>
            <a:endParaRPr sz="1800"/>
          </a:p>
          <a:p>
            <a:pPr marL="0" lvl="0" indent="0" algn="ctr" rtl="0">
              <a:lnSpc>
                <a:spcPct val="100000"/>
              </a:lnSpc>
              <a:spcBef>
                <a:spcPts val="0"/>
              </a:spcBef>
              <a:spcAft>
                <a:spcPts val="0"/>
              </a:spcAft>
              <a:buSzPts val="2800"/>
              <a:buNone/>
            </a:pPr>
            <a:r>
              <a:rPr lang="en" sz="1800"/>
              <a:t>James Ensminger</a:t>
            </a:r>
            <a:endParaRPr sz="1800"/>
          </a:p>
          <a:p>
            <a:pPr marL="0" lvl="0" indent="0" algn="ctr" rtl="0">
              <a:lnSpc>
                <a:spcPct val="100000"/>
              </a:lnSpc>
              <a:spcBef>
                <a:spcPts val="0"/>
              </a:spcBef>
              <a:spcAft>
                <a:spcPts val="0"/>
              </a:spcAft>
              <a:buSzPts val="2800"/>
              <a:buNone/>
            </a:pPr>
            <a:r>
              <a:rPr lang="en" sz="1800"/>
              <a:t>Sebastian Heilemann</a:t>
            </a:r>
            <a:endParaRPr sz="1800"/>
          </a:p>
        </p:txBody>
      </p:sp>
      <p:pic>
        <p:nvPicPr>
          <p:cNvPr id="61" name="Google Shape;61;p1"/>
          <p:cNvPicPr preferRelativeResize="0"/>
          <p:nvPr/>
        </p:nvPicPr>
        <p:blipFill>
          <a:blip r:embed="rId3">
            <a:alphaModFix/>
          </a:blip>
          <a:stretch>
            <a:fillRect/>
          </a:stretch>
        </p:blipFill>
        <p:spPr>
          <a:xfrm>
            <a:off x="1098225" y="3053750"/>
            <a:ext cx="6786900" cy="19528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
        <p:cNvGrpSpPr/>
        <p:nvPr/>
      </p:nvGrpSpPr>
      <p:grpSpPr>
        <a:xfrm>
          <a:off x="0" y="0"/>
          <a:ext cx="0" cy="0"/>
          <a:chOff x="0" y="0"/>
          <a:chExt cx="0" cy="0"/>
        </a:xfrm>
      </p:grpSpPr>
      <p:sp>
        <p:nvSpPr>
          <p:cNvPr id="66" name="Google Shape;66;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Motivations</a:t>
            </a:r>
            <a:endParaRPr/>
          </a:p>
        </p:txBody>
      </p:sp>
      <p:sp>
        <p:nvSpPr>
          <p:cNvPr id="67" name="Google Shape;67;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Background: One dimensional curve-skeleton structures represent a simplified version of 3D object geometry and topology	</a:t>
            </a:r>
            <a:endParaRPr/>
          </a:p>
          <a:p>
            <a:pPr marL="457200" lvl="0" indent="-342900" algn="l" rtl="0">
              <a:lnSpc>
                <a:spcPct val="115000"/>
              </a:lnSpc>
              <a:spcBef>
                <a:spcPts val="0"/>
              </a:spcBef>
              <a:spcAft>
                <a:spcPts val="0"/>
              </a:spcAft>
              <a:buSzPts val="1800"/>
              <a:buChar char="●"/>
            </a:pPr>
            <a:r>
              <a:rPr lang="en"/>
              <a:t>Useful in applications:</a:t>
            </a:r>
            <a:endParaRPr/>
          </a:p>
          <a:p>
            <a:pPr marL="914400" lvl="1" indent="-317500" algn="l" rtl="0">
              <a:lnSpc>
                <a:spcPct val="115000"/>
              </a:lnSpc>
              <a:spcBef>
                <a:spcPts val="0"/>
              </a:spcBef>
              <a:spcAft>
                <a:spcPts val="0"/>
              </a:spcAft>
              <a:buSzPts val="1400"/>
              <a:buChar char="○"/>
            </a:pPr>
            <a:r>
              <a:rPr lang="en"/>
              <a:t>Animation</a:t>
            </a:r>
            <a:endParaRPr/>
          </a:p>
          <a:p>
            <a:pPr marL="914400" lvl="1" indent="-317500" algn="l" rtl="0">
              <a:lnSpc>
                <a:spcPct val="115000"/>
              </a:lnSpc>
              <a:spcBef>
                <a:spcPts val="0"/>
              </a:spcBef>
              <a:spcAft>
                <a:spcPts val="0"/>
              </a:spcAft>
              <a:buSzPts val="1400"/>
              <a:buChar char="○"/>
            </a:pPr>
            <a:r>
              <a:rPr lang="en"/>
              <a:t>Morphing</a:t>
            </a:r>
            <a:endParaRPr/>
          </a:p>
          <a:p>
            <a:pPr marL="914400" lvl="1" indent="-317500" algn="l" rtl="0">
              <a:lnSpc>
                <a:spcPct val="115000"/>
              </a:lnSpc>
              <a:spcBef>
                <a:spcPts val="0"/>
              </a:spcBef>
              <a:spcAft>
                <a:spcPts val="0"/>
              </a:spcAft>
              <a:buSzPts val="1400"/>
              <a:buChar char="○"/>
            </a:pPr>
            <a:r>
              <a:rPr lang="en"/>
              <a:t>Shape registration/retrieval</a:t>
            </a:r>
            <a:endParaRPr/>
          </a:p>
          <a:p>
            <a:pPr marL="457200" lvl="0" indent="-342900" algn="l" rtl="0">
              <a:lnSpc>
                <a:spcPct val="115000"/>
              </a:lnSpc>
              <a:spcBef>
                <a:spcPts val="0"/>
              </a:spcBef>
              <a:spcAft>
                <a:spcPts val="0"/>
              </a:spcAft>
              <a:buSzPts val="1800"/>
              <a:buChar char="●"/>
            </a:pPr>
            <a:r>
              <a:rPr lang="en"/>
              <a:t>Most existing methods require a volumetric discrete input but many models are only available as surface representation input</a:t>
            </a:r>
            <a:endParaRPr/>
          </a:p>
          <a:p>
            <a:pPr marL="457200" lvl="0" indent="-342900" algn="l" rtl="0">
              <a:lnSpc>
                <a:spcPct val="115000"/>
              </a:lnSpc>
              <a:spcBef>
                <a:spcPts val="0"/>
              </a:spcBef>
              <a:spcAft>
                <a:spcPts val="0"/>
              </a:spcAft>
              <a:buSzPts val="1800"/>
              <a:buChar char="●"/>
            </a:pPr>
            <a:r>
              <a:rPr lang="en"/>
              <a:t>These models need to be converted in order to be skeletonized</a:t>
            </a:r>
            <a:endParaRPr/>
          </a:p>
          <a:p>
            <a:pPr marL="91440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Challenges</a:t>
            </a:r>
            <a:endParaRPr/>
          </a:p>
        </p:txBody>
      </p:sp>
      <p:sp>
        <p:nvSpPr>
          <p:cNvPr id="73" name="Google Shape;73;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The contraction process used to create the skeleton does not necessarily guarantee centeredness within the region</a:t>
            </a:r>
            <a:endParaRPr/>
          </a:p>
          <a:p>
            <a:pPr marL="914400" lvl="1" indent="-317500" algn="l" rtl="0">
              <a:lnSpc>
                <a:spcPct val="115000"/>
              </a:lnSpc>
              <a:spcBef>
                <a:spcPts val="0"/>
              </a:spcBef>
              <a:spcAft>
                <a:spcPts val="0"/>
              </a:spcAft>
              <a:buSzPts val="1400"/>
              <a:buChar char="○"/>
            </a:pPr>
            <a:r>
              <a:rPr lang="en"/>
              <a:t>Need to map skeleton mesh during edge collapses and then move skeleton to center</a:t>
            </a:r>
            <a:endParaRPr/>
          </a:p>
          <a:p>
            <a:pPr marL="914400" lvl="0" indent="0" algn="l" rtl="0">
              <a:lnSpc>
                <a:spcPct val="115000"/>
              </a:lnSpc>
              <a:spcBef>
                <a:spcPts val="0"/>
              </a:spcBef>
              <a:spcAft>
                <a:spcPts val="0"/>
              </a:spcAft>
              <a:buNone/>
            </a:pPr>
            <a:endParaRPr/>
          </a:p>
          <a:p>
            <a:pPr marL="457200" lvl="0" indent="-342900" algn="l" rtl="0">
              <a:lnSpc>
                <a:spcPct val="115000"/>
              </a:lnSpc>
              <a:spcBef>
                <a:spcPts val="0"/>
              </a:spcBef>
              <a:spcAft>
                <a:spcPts val="0"/>
              </a:spcAft>
              <a:buSzPts val="1800"/>
              <a:buChar char="●"/>
            </a:pPr>
            <a:r>
              <a:rPr lang="en"/>
              <a:t>Extracted skeletons have sparser nodes at core</a:t>
            </a:r>
            <a:endParaRPr/>
          </a:p>
          <a:p>
            <a:pPr marL="457200" lvl="0" indent="0" algn="l" rtl="0">
              <a:lnSpc>
                <a:spcPct val="115000"/>
              </a:lnSpc>
              <a:spcBef>
                <a:spcPts val="0"/>
              </a:spcBef>
              <a:spcAft>
                <a:spcPts val="0"/>
              </a:spcAft>
              <a:buNone/>
            </a:pPr>
            <a:r>
              <a:rPr lang="en"/>
              <a:t>parts of model which could lead to a zig zag </a:t>
            </a:r>
            <a:endParaRPr/>
          </a:p>
          <a:p>
            <a:pPr marL="457200" lvl="0" indent="0" algn="l" rtl="0">
              <a:lnSpc>
                <a:spcPct val="115000"/>
              </a:lnSpc>
              <a:spcBef>
                <a:spcPts val="0"/>
              </a:spcBef>
              <a:spcAft>
                <a:spcPts val="0"/>
              </a:spcAft>
              <a:buNone/>
            </a:pPr>
            <a:r>
              <a:rPr lang="en"/>
              <a:t>effect </a:t>
            </a:r>
            <a:endParaRPr/>
          </a:p>
          <a:p>
            <a:pPr marL="45720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None/>
            </a:pPr>
            <a:endParaRPr/>
          </a:p>
        </p:txBody>
      </p:sp>
      <p:pic>
        <p:nvPicPr>
          <p:cNvPr id="74" name="Google Shape;74;p3"/>
          <p:cNvPicPr preferRelativeResize="0"/>
          <p:nvPr/>
        </p:nvPicPr>
        <p:blipFill>
          <a:blip r:embed="rId3">
            <a:alphaModFix/>
          </a:blip>
          <a:stretch>
            <a:fillRect/>
          </a:stretch>
        </p:blipFill>
        <p:spPr>
          <a:xfrm>
            <a:off x="5829424" y="2175250"/>
            <a:ext cx="2748776" cy="2636375"/>
          </a:xfrm>
          <a:prstGeom prst="rect">
            <a:avLst/>
          </a:prstGeom>
          <a:noFill/>
          <a:ln>
            <a:noFill/>
          </a:ln>
        </p:spPr>
      </p:pic>
      <p:sp>
        <p:nvSpPr>
          <p:cNvPr id="75" name="Google Shape;75;p3"/>
          <p:cNvSpPr txBox="1"/>
          <p:nvPr/>
        </p:nvSpPr>
        <p:spPr>
          <a:xfrm>
            <a:off x="5974775" y="4759025"/>
            <a:ext cx="1527300" cy="2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Figure 1</a:t>
            </a: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Problem Statement </a:t>
            </a:r>
            <a:endParaRPr/>
          </a:p>
        </p:txBody>
      </p:sp>
      <p:sp>
        <p:nvSpPr>
          <p:cNvPr id="81" name="Google Shape;81;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b="1"/>
              <a:t>G = (V,E)</a:t>
            </a:r>
            <a:r>
              <a:rPr lang="en"/>
              <a:t>: a mesh with vertices </a:t>
            </a:r>
            <a:r>
              <a:rPr lang="en" b="1"/>
              <a:t>V </a:t>
            </a:r>
            <a:r>
              <a:rPr lang="en"/>
              <a:t>and edges </a:t>
            </a:r>
            <a:r>
              <a:rPr lang="en" b="1"/>
              <a:t>E</a:t>
            </a:r>
            <a:endParaRPr b="1"/>
          </a:p>
          <a:p>
            <a:pPr marL="457200" lvl="0" indent="-342900" algn="l" rtl="0">
              <a:lnSpc>
                <a:spcPct val="115000"/>
              </a:lnSpc>
              <a:spcBef>
                <a:spcPts val="0"/>
              </a:spcBef>
              <a:spcAft>
                <a:spcPts val="0"/>
              </a:spcAft>
              <a:buSzPts val="1800"/>
              <a:buChar char="●"/>
            </a:pPr>
            <a:r>
              <a:rPr lang="en" b="1"/>
              <a:t>V = [v</a:t>
            </a:r>
            <a:r>
              <a:rPr lang="en" b="1" baseline="-25000"/>
              <a:t>1</a:t>
            </a:r>
            <a:r>
              <a:rPr lang="en" b="1"/>
              <a:t>,...,v</a:t>
            </a:r>
            <a:r>
              <a:rPr lang="en" b="1" baseline="-25000"/>
              <a:t>n</a:t>
            </a:r>
            <a:r>
              <a:rPr lang="en" b="1"/>
              <a:t>]</a:t>
            </a:r>
            <a:r>
              <a:rPr lang="en"/>
              <a:t>：vertex positions</a:t>
            </a:r>
            <a:endParaRPr/>
          </a:p>
          <a:p>
            <a:pPr marL="457200" lvl="0" indent="-342900" algn="l" rtl="0">
              <a:lnSpc>
                <a:spcPct val="115000"/>
              </a:lnSpc>
              <a:spcBef>
                <a:spcPts val="0"/>
              </a:spcBef>
              <a:spcAft>
                <a:spcPts val="0"/>
              </a:spcAft>
              <a:buSzPts val="1800"/>
              <a:buChar char="●"/>
            </a:pPr>
            <a:r>
              <a:rPr lang="en" b="1"/>
              <a:t>S = (U,B)</a:t>
            </a:r>
            <a:r>
              <a:rPr lang="en"/>
              <a:t>: a skeleton with nodes </a:t>
            </a:r>
            <a:r>
              <a:rPr lang="en" b="1"/>
              <a:t>U </a:t>
            </a:r>
            <a:r>
              <a:rPr lang="en"/>
              <a:t>and edges </a:t>
            </a:r>
            <a:r>
              <a:rPr lang="en" b="1"/>
              <a:t>B</a:t>
            </a:r>
            <a:endParaRPr b="1"/>
          </a:p>
          <a:p>
            <a:pPr marL="457200" lvl="0" indent="-342900" algn="l" rtl="0">
              <a:lnSpc>
                <a:spcPct val="115000"/>
              </a:lnSpc>
              <a:spcBef>
                <a:spcPts val="0"/>
              </a:spcBef>
              <a:spcAft>
                <a:spcPts val="0"/>
              </a:spcAft>
              <a:buSzPts val="1800"/>
              <a:buChar char="●"/>
            </a:pPr>
            <a:r>
              <a:rPr lang="en" b="1"/>
              <a:t>U = [u</a:t>
            </a:r>
            <a:r>
              <a:rPr lang="en" b="1" baseline="-25000"/>
              <a:t>1</a:t>
            </a:r>
            <a:r>
              <a:rPr lang="en" b="1"/>
              <a:t>,...,u</a:t>
            </a:r>
            <a:r>
              <a:rPr lang="en" b="1" baseline="-25000"/>
              <a:t>n</a:t>
            </a:r>
            <a:r>
              <a:rPr lang="en" b="1"/>
              <a:t>]: </a:t>
            </a:r>
            <a:r>
              <a:rPr lang="en"/>
              <a:t>node positions</a:t>
            </a:r>
            <a:endParaRPr/>
          </a:p>
          <a:p>
            <a:pPr marL="457200" lvl="0" indent="0" algn="l" rtl="0">
              <a:lnSpc>
                <a:spcPct val="115000"/>
              </a:lnSpc>
              <a:spcBef>
                <a:spcPts val="0"/>
              </a:spcBef>
              <a:spcAft>
                <a:spcPts val="0"/>
              </a:spcAft>
              <a:buNone/>
            </a:pPr>
            <a:endParaRPr/>
          </a:p>
          <a:p>
            <a:pPr marL="457200" lvl="0" indent="-342900" algn="l" rtl="0">
              <a:lnSpc>
                <a:spcPct val="115000"/>
              </a:lnSpc>
              <a:spcBef>
                <a:spcPts val="0"/>
              </a:spcBef>
              <a:spcAft>
                <a:spcPts val="0"/>
              </a:spcAft>
              <a:buSzPts val="1800"/>
              <a:buChar char="●"/>
            </a:pPr>
            <a:r>
              <a:rPr lang="en"/>
              <a:t>Given a mesh</a:t>
            </a:r>
            <a:r>
              <a:rPr lang="en" b="1"/>
              <a:t> G</a:t>
            </a:r>
            <a:r>
              <a:rPr lang="en"/>
              <a:t>, our goal is to use geometric contraction to iteratively smooth the mesh to produce a curve-skeleton </a:t>
            </a:r>
            <a:r>
              <a:rPr lang="en" b="1"/>
              <a:t>S </a:t>
            </a:r>
            <a:r>
              <a:rPr lang="en"/>
              <a:t>directly from the mesh representation without any voxelization process. </a:t>
            </a:r>
            <a:endParaRPr/>
          </a:p>
          <a:p>
            <a:pPr marL="0" lvl="0" indent="0" algn="l" rtl="0">
              <a:lnSpc>
                <a:spcPct val="115000"/>
              </a:lnSpc>
              <a:spcBef>
                <a:spcPts val="1600"/>
              </a:spcBef>
              <a:spcAft>
                <a:spcPts val="0"/>
              </a:spcAft>
              <a:buSzPts val="1800"/>
              <a:buNone/>
            </a:pPr>
            <a:r>
              <a:rPr lang="en"/>
              <a:t>   </a:t>
            </a:r>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Skeleton Extraction Algorithm</a:t>
            </a:r>
            <a:endParaRPr/>
          </a:p>
        </p:txBody>
      </p:sp>
      <p:graphicFrame>
        <p:nvGraphicFramePr>
          <p:cNvPr id="87" name="Google Shape;87;p5"/>
          <p:cNvGraphicFramePr/>
          <p:nvPr/>
        </p:nvGraphicFramePr>
        <p:xfrm>
          <a:off x="311700" y="1442400"/>
          <a:ext cx="8602750" cy="2718740"/>
        </p:xfrm>
        <a:graphic>
          <a:graphicData uri="http://schemas.openxmlformats.org/drawingml/2006/table">
            <a:tbl>
              <a:tblPr>
                <a:noFill/>
                <a:tableStyleId>{575CCDA3-A6DA-4D11-9558-A0CEA616BB16}</a:tableStyleId>
              </a:tblPr>
              <a:tblGrid>
                <a:gridCol w="4301375">
                  <a:extLst>
                    <a:ext uri="{9D8B030D-6E8A-4147-A177-3AD203B41FA5}">
                      <a16:colId xmlns:a16="http://schemas.microsoft.com/office/drawing/2014/main" val="20000"/>
                    </a:ext>
                  </a:extLst>
                </a:gridCol>
                <a:gridCol w="4301375">
                  <a:extLst>
                    <a:ext uri="{9D8B030D-6E8A-4147-A177-3AD203B41FA5}">
                      <a16:colId xmlns:a16="http://schemas.microsoft.com/office/drawing/2014/main" val="20001"/>
                    </a:ext>
                  </a:extLst>
                </a:gridCol>
              </a:tblGrid>
              <a:tr h="841225">
                <a:tc>
                  <a:txBody>
                    <a:bodyPr/>
                    <a:lstStyle/>
                    <a:p>
                      <a:pPr marL="0" lvl="0" indent="0" algn="l" rtl="0">
                        <a:spcBef>
                          <a:spcPts val="0"/>
                        </a:spcBef>
                        <a:spcAft>
                          <a:spcPts val="0"/>
                        </a:spcAft>
                        <a:buNone/>
                      </a:pPr>
                      <a:r>
                        <a:rPr lang="en">
                          <a:solidFill>
                            <a:srgbClr val="666666"/>
                          </a:solidFill>
                        </a:rPr>
                        <a:t>Iteratively smooth and collapse mesh geometry by applying a Laplacian smoothing that moves the vertices along their approximate curvature normal directions</a:t>
                      </a:r>
                      <a:endParaRPr>
                        <a:solidFill>
                          <a:srgbClr val="666666"/>
                        </a:solidFill>
                      </a:endParaRPr>
                    </a:p>
                  </a:txBody>
                  <a:tcPr marL="91425" marR="91425" marT="91425" marB="91425">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l" rtl="0">
                        <a:spcBef>
                          <a:spcPts val="0"/>
                        </a:spcBef>
                        <a:spcAft>
                          <a:spcPts val="0"/>
                        </a:spcAft>
                        <a:buNone/>
                      </a:pPr>
                      <a:r>
                        <a:rPr lang="en">
                          <a:solidFill>
                            <a:srgbClr val="666666"/>
                          </a:solidFill>
                        </a:rPr>
                        <a:t>Produces a contracted mesh. </a:t>
                      </a:r>
                      <a:endParaRPr>
                        <a:solidFill>
                          <a:srgbClr val="666666"/>
                        </a:solidFill>
                      </a:endParaRPr>
                    </a:p>
                  </a:txBody>
                  <a:tcPr marL="91425" marR="91425" marT="91425" marB="91425">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extLst>
                  <a:ext uri="{0D108BD9-81ED-4DB2-BD59-A6C34878D82A}">
                    <a16:rowId xmlns:a16="http://schemas.microsoft.com/office/drawing/2014/main" val="10000"/>
                  </a:ext>
                </a:extLst>
              </a:tr>
              <a:tr h="841225">
                <a:tc>
                  <a:txBody>
                    <a:bodyPr/>
                    <a:lstStyle/>
                    <a:p>
                      <a:pPr marL="0" lvl="0" indent="0" algn="l" rtl="0">
                        <a:spcBef>
                          <a:spcPts val="0"/>
                        </a:spcBef>
                        <a:spcAft>
                          <a:spcPts val="0"/>
                        </a:spcAft>
                        <a:buNone/>
                      </a:pPr>
                      <a:r>
                        <a:rPr lang="en">
                          <a:solidFill>
                            <a:srgbClr val="666666"/>
                          </a:solidFill>
                        </a:rPr>
                        <a:t>Apply a connectivity surgery to remove all faces from the contracted mesh</a:t>
                      </a:r>
                      <a:endParaRPr>
                        <a:solidFill>
                          <a:srgbClr val="666666"/>
                        </a:solidFill>
                      </a:endParaRPr>
                    </a:p>
                  </a:txBody>
                  <a:tcPr marL="91425" marR="91425" marT="91425" marB="91425">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l" rtl="0">
                        <a:spcBef>
                          <a:spcPts val="0"/>
                        </a:spcBef>
                        <a:spcAft>
                          <a:spcPts val="0"/>
                        </a:spcAft>
                        <a:buNone/>
                      </a:pPr>
                      <a:r>
                        <a:rPr lang="en">
                          <a:solidFill>
                            <a:srgbClr val="666666"/>
                          </a:solidFill>
                        </a:rPr>
                        <a:t>Converts contracted mesh into 1D skeleton</a:t>
                      </a:r>
                      <a:endParaRPr>
                        <a:solidFill>
                          <a:srgbClr val="666666"/>
                        </a:solidFill>
                      </a:endParaRPr>
                    </a:p>
                  </a:txBody>
                  <a:tcPr marL="91425" marR="91425" marT="91425" marB="91425">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extLst>
                  <a:ext uri="{0D108BD9-81ED-4DB2-BD59-A6C34878D82A}">
                    <a16:rowId xmlns:a16="http://schemas.microsoft.com/office/drawing/2014/main" val="10001"/>
                  </a:ext>
                </a:extLst>
              </a:tr>
              <a:tr h="841225">
                <a:tc>
                  <a:txBody>
                    <a:bodyPr/>
                    <a:lstStyle/>
                    <a:p>
                      <a:pPr marL="0" lvl="0" indent="0" algn="l" rtl="0">
                        <a:spcBef>
                          <a:spcPts val="0"/>
                        </a:spcBef>
                        <a:spcAft>
                          <a:spcPts val="0"/>
                        </a:spcAft>
                        <a:buNone/>
                      </a:pPr>
                      <a:r>
                        <a:rPr lang="en">
                          <a:solidFill>
                            <a:srgbClr val="666666"/>
                          </a:solidFill>
                        </a:rPr>
                        <a:t>Post process geometric embedding</a:t>
                      </a:r>
                      <a:endParaRPr>
                        <a:solidFill>
                          <a:srgbClr val="666666"/>
                        </a:solidFill>
                      </a:endParaRPr>
                    </a:p>
                  </a:txBody>
                  <a:tcPr marL="91425" marR="91425" marT="91425" marB="91425">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l" rtl="0">
                        <a:spcBef>
                          <a:spcPts val="0"/>
                        </a:spcBef>
                        <a:spcAft>
                          <a:spcPts val="0"/>
                        </a:spcAft>
                        <a:buNone/>
                      </a:pPr>
                      <a:r>
                        <a:rPr lang="en">
                          <a:solidFill>
                            <a:srgbClr val="666666"/>
                          </a:solidFill>
                        </a:rPr>
                        <a:t>Centers skeleton nodes in their respective regions</a:t>
                      </a:r>
                      <a:endParaRPr>
                        <a:solidFill>
                          <a:srgbClr val="666666"/>
                        </a:solidFill>
                      </a:endParaRPr>
                    </a:p>
                  </a:txBody>
                  <a:tcPr marL="91425" marR="91425" marT="91425" marB="91425">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Milestone</a:t>
            </a:r>
            <a:endParaRPr dirty="0"/>
          </a:p>
        </p:txBody>
      </p:sp>
      <p:sp>
        <p:nvSpPr>
          <p:cNvPr id="93" name="Google Shape;93;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dirty="0"/>
              <a:t>Mesh Contraction -&gt; April 20th</a:t>
            </a:r>
            <a:endParaRPr dirty="0"/>
          </a:p>
          <a:p>
            <a:pPr marL="0" lvl="0" indent="0" algn="l" rtl="0">
              <a:lnSpc>
                <a:spcPct val="115000"/>
              </a:lnSpc>
              <a:spcBef>
                <a:spcPts val="1600"/>
              </a:spcBef>
              <a:spcAft>
                <a:spcPts val="0"/>
              </a:spcAft>
              <a:buNone/>
            </a:pPr>
            <a:r>
              <a:rPr lang="en-US" dirty="0"/>
              <a:t>	Primary: Austin Steepleton</a:t>
            </a:r>
            <a:endParaRPr dirty="0"/>
          </a:p>
          <a:p>
            <a:pPr marL="457200" lvl="0" indent="-342900" algn="l" rtl="0">
              <a:lnSpc>
                <a:spcPct val="115000"/>
              </a:lnSpc>
              <a:spcBef>
                <a:spcPts val="1600"/>
              </a:spcBef>
              <a:spcAft>
                <a:spcPts val="0"/>
              </a:spcAft>
              <a:buSzPts val="1800"/>
              <a:buChar char="●"/>
            </a:pPr>
            <a:r>
              <a:rPr lang="en" dirty="0"/>
              <a:t>Connectivity Surgery -&gt; April 20th</a:t>
            </a:r>
            <a:endParaRPr dirty="0"/>
          </a:p>
          <a:p>
            <a:pPr marL="0" lvl="0" indent="0" algn="l" rtl="0">
              <a:lnSpc>
                <a:spcPct val="115000"/>
              </a:lnSpc>
              <a:spcBef>
                <a:spcPts val="1600"/>
              </a:spcBef>
              <a:spcAft>
                <a:spcPts val="0"/>
              </a:spcAft>
              <a:buNone/>
            </a:pPr>
            <a:r>
              <a:rPr lang="en-US" dirty="0"/>
              <a:t>	Primary: James Ensminger</a:t>
            </a:r>
            <a:endParaRPr dirty="0"/>
          </a:p>
          <a:p>
            <a:pPr marL="457200" lvl="0" indent="-342900" algn="l" rtl="0">
              <a:lnSpc>
                <a:spcPct val="115000"/>
              </a:lnSpc>
              <a:spcBef>
                <a:spcPts val="1600"/>
              </a:spcBef>
              <a:spcAft>
                <a:spcPts val="0"/>
              </a:spcAft>
              <a:buSzPts val="1800"/>
              <a:buChar char="●"/>
            </a:pPr>
            <a:r>
              <a:rPr lang="en" dirty="0"/>
              <a:t>Geometric Embedding </a:t>
            </a:r>
            <a:r>
              <a:rPr lang="en-US" dirty="0"/>
              <a:t>and GUI Development</a:t>
            </a:r>
            <a:r>
              <a:rPr lang="en" dirty="0"/>
              <a:t> -&gt; April 27</a:t>
            </a:r>
            <a:r>
              <a:rPr lang="en" baseline="30000" dirty="0"/>
              <a:t>th</a:t>
            </a:r>
          </a:p>
          <a:p>
            <a:pPr marL="114300" lvl="0" indent="0">
              <a:spcBef>
                <a:spcPts val="1600"/>
              </a:spcBef>
              <a:buNone/>
            </a:pPr>
            <a:r>
              <a:rPr lang="en-US" dirty="0"/>
              <a:t>	Primary: Sebastian Heilemann</a:t>
            </a:r>
            <a:endParaRPr lang="e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72f50a1aca_0_2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Works Cited</a:t>
            </a:r>
            <a:endParaRPr/>
          </a:p>
        </p:txBody>
      </p:sp>
      <p:sp>
        <p:nvSpPr>
          <p:cNvPr id="99" name="Google Shape;99;g72f50a1aca_0_2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666666"/>
                </a:solidFill>
                <a:latin typeface="Arial"/>
                <a:ea typeface="Arial"/>
                <a:cs typeface="Arial"/>
                <a:sym typeface="Arial"/>
              </a:rPr>
              <a:t>O. Au, C-L Tai, H-K Chu, D. Cohen-Or, T-Y Lee, “Skeleton Extraction by Mesh Contraction”, Siggraph 2008</a:t>
            </a:r>
            <a:endParaRPr sz="1600">
              <a:solidFill>
                <a:srgbClr val="666666"/>
              </a:solidFill>
              <a:latin typeface="Arial"/>
              <a:ea typeface="Arial"/>
              <a:cs typeface="Arial"/>
              <a:sym typeface="Arial"/>
            </a:endParaRPr>
          </a:p>
          <a:p>
            <a:pPr marL="0" lvl="0" indent="0" algn="l" rtl="0">
              <a:spcBef>
                <a:spcPts val="1600"/>
              </a:spcBef>
              <a:spcAft>
                <a:spcPts val="1600"/>
              </a:spcAft>
              <a:buNone/>
            </a:pPr>
            <a:endParaRPr sz="16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389</Words>
  <Application>Microsoft Office PowerPoint</Application>
  <PresentationFormat>On-screen Show (16:9)</PresentationFormat>
  <Paragraphs>48</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Proxima Nova</vt:lpstr>
      <vt:lpstr>Arial</vt:lpstr>
      <vt:lpstr>Spearmint</vt:lpstr>
      <vt:lpstr>Skeletonization James Ensminger, Sebastian Heilemann, Austin Steepleton </vt:lpstr>
      <vt:lpstr>Motivations</vt:lpstr>
      <vt:lpstr>Challenges</vt:lpstr>
      <vt:lpstr>Problem Statement </vt:lpstr>
      <vt:lpstr>Skeleton Extraction Algorithm</vt:lpstr>
      <vt:lpstr>Milestone</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Skeletonization James Ensminger, Sebastian Heilemann, Austin Steepleton</dc:title>
  <dc:creator>Austin Steepleton</dc:creator>
  <cp:lastModifiedBy>Austin Steepleton</cp:lastModifiedBy>
  <cp:revision>1</cp:revision>
  <dcterms:modified xsi:type="dcterms:W3CDTF">2020-04-08T19:06:54Z</dcterms:modified>
</cp:coreProperties>
</file>