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dc3cffb1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dc3cffb1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This heatmap shows us the correlation between all the features in the data set. The highest correlations found were : 82% between the 1stflr and TotalBsmtSf,83% between YearBuilt and GarageYrBlt,88% between GarageCars and GarageArea</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That being said, we have removed GarageArea,TotRmsABVGr,1stFlrSF in order to reduce collinearity that we detected when we first ran linear models.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5c8b0f26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5c8b0f26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Recommedations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dc3cffb1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dc3cffb1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Recommedations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5c8b0f26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5c8b0f26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5c8b0f26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5c8b0f26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5c8b0f26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5c8b0f26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As we can see, the most important features are at the bottom, starting with Garage_quality. From the chart we can see that : GarageQual_TA,MSZoning_RH,Neighborhood,Roofstyle,Landcontour are the most important features with regards to the model.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5c8b0f26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5c8b0f26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biggest takeaway our client has now is the ability to plug in a home and our predictive model will be able to predict the price of that home in the future with an RMSE &lt;.11. </a:t>
            </a:r>
            <a:endParaRPr sz="1200">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best fit was using Gradient Boosting, which is great because of how fast and efficient it is. In addition to Square footage, the most important features that affect a houses sale price, with regards to the model, are Garage(garage quality,size),Zoning(high density residential),Neighborhood,Roofstyle(Gable-which is best for cold weather, which is where Iowa is located),LandCountour(built on level ground).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dc3cffb1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dc3cffb1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dc3cffb1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dc3cffb1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5c8b0f2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5c8b0f2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 / why this matters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5c8b0f26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5c8b0f26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5c8b0f26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5c8b0f26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 Data was already prepared to be used as this data set came from ames study.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9990756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9990756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99907566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99907566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first relationship that we explored was SalePrice vs YearBuilt. What was interesting was that there were more outliers than expected in the data. Also, as the years increased, the median price for homes increased as well. In addition, we would be remiss to add that inflation most likely had something to do with increased housing prices but does not answer the entire question.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dc3cffb1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dc3cffb1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can see from the graph above that there are some outliers, especially in old town. In addition, NAmes,CollgCr,OldTown,Edwards have the highest number of houses.That being said, we can see how some communities are more expensive, whereas other communities have a much wider range of prices. Also,StoneBr,NoRidge and NridgHT are the most expensive neighborhoods.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99907566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99907566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Showing a linear relationship without outliers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99907566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99907566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There is also a positive correlation here as well, with the exception of a few outliers. It does make sense that the price increases with the increased square footage to house cars. An interesting find is that homes with 4 car garages are all priced at or greater than the mean sale price. On the other side, homes with 1 or less GarageCars are less than the mean sale price.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Overview </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165525"/>
            <a:ext cx="8520600" cy="2420700"/>
          </a:xfrm>
          <a:prstGeom prst="rect">
            <a:avLst/>
          </a:prstGeom>
        </p:spPr>
        <p:txBody>
          <a:bodyPr anchorCtr="0" anchor="t" bIns="91425" lIns="91425" spcFirstLastPara="1" rIns="91425" wrap="square" tIns="91425">
            <a:normAutofit/>
          </a:bodyPr>
          <a:lstStyle/>
          <a:p>
            <a:pPr indent="-406400" lvl="0" marL="457200" rtl="0" algn="ctr">
              <a:spcBef>
                <a:spcPts val="0"/>
              </a:spcBef>
              <a:spcAft>
                <a:spcPts val="0"/>
              </a:spcAft>
              <a:buClr>
                <a:srgbClr val="000000"/>
              </a:buClr>
              <a:buSzPts val="2800"/>
              <a:buChar char="●"/>
            </a:pPr>
            <a:r>
              <a:rPr lang="en">
                <a:solidFill>
                  <a:srgbClr val="000000"/>
                </a:solidFill>
              </a:rPr>
              <a:t>People are always going to be buying homes. </a:t>
            </a:r>
            <a:endParaRPr>
              <a:solidFill>
                <a:srgbClr val="000000"/>
              </a:solidFill>
            </a:endParaRPr>
          </a:p>
          <a:p>
            <a:pPr indent="-406400" lvl="0" marL="457200" rtl="0" algn="ctr">
              <a:spcBef>
                <a:spcPts val="0"/>
              </a:spcBef>
              <a:spcAft>
                <a:spcPts val="0"/>
              </a:spcAft>
              <a:buClr>
                <a:srgbClr val="000000"/>
              </a:buClr>
              <a:buSzPts val="2800"/>
              <a:buChar char="●"/>
            </a:pPr>
            <a:r>
              <a:rPr lang="en">
                <a:solidFill>
                  <a:srgbClr val="000000"/>
                </a:solidFill>
              </a:rPr>
              <a:t>How can we predict the prices of those future homes </a:t>
            </a:r>
            <a:r>
              <a:rPr lang="en">
                <a:solidFill>
                  <a:srgbClr val="000000"/>
                </a:solidFill>
              </a:rPr>
              <a:t>given our data ? </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11" name="Shape 111"/>
        <p:cNvGrpSpPr/>
        <p:nvPr/>
      </p:nvGrpSpPr>
      <p:grpSpPr>
        <a:xfrm>
          <a:off x="0" y="0"/>
          <a:ext cx="0" cy="0"/>
          <a:chOff x="0" y="0"/>
          <a:chExt cx="0" cy="0"/>
        </a:xfrm>
      </p:grpSpPr>
      <p:sp>
        <p:nvSpPr>
          <p:cNvPr id="112" name="Google Shape;112;p22"/>
          <p:cNvSpPr txBox="1"/>
          <p:nvPr>
            <p:ph type="title"/>
          </p:nvPr>
        </p:nvSpPr>
        <p:spPr>
          <a:xfrm>
            <a:off x="339175" y="439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Heatmap</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22"/>
          <p:cNvPicPr preferRelativeResize="0"/>
          <p:nvPr/>
        </p:nvPicPr>
        <p:blipFill rotWithShape="1">
          <a:blip r:embed="rId3">
            <a:alphaModFix/>
          </a:blip>
          <a:srcRect b="6494" l="7425" r="16805" t="9273"/>
          <a:stretch/>
        </p:blipFill>
        <p:spPr>
          <a:xfrm>
            <a:off x="0" y="0"/>
            <a:ext cx="9144003" cy="52586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18" name="Shape 118"/>
        <p:cNvGrpSpPr/>
        <p:nvPr/>
      </p:nvGrpSpPr>
      <p:grpSpPr>
        <a:xfrm>
          <a:off x="0" y="0"/>
          <a:ext cx="0" cy="0"/>
          <a:chOff x="0" y="0"/>
          <a:chExt cx="0" cy="0"/>
        </a:xfrm>
      </p:grpSpPr>
      <p:sp>
        <p:nvSpPr>
          <p:cNvPr id="119" name="Google Shape;119;p23"/>
          <p:cNvSpPr txBox="1"/>
          <p:nvPr>
            <p:ph type="title"/>
          </p:nvPr>
        </p:nvSpPr>
        <p:spPr>
          <a:xfrm>
            <a:off x="339175" y="439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 </a:t>
            </a:r>
            <a:endParaRPr/>
          </a:p>
        </p:txBody>
      </p:sp>
      <p:sp>
        <p:nvSpPr>
          <p:cNvPr id="120" name="Google Shape;120;p23"/>
          <p:cNvSpPr txBox="1"/>
          <p:nvPr>
            <p:ph idx="1" type="body"/>
          </p:nvPr>
        </p:nvSpPr>
        <p:spPr>
          <a:xfrm>
            <a:off x="311700" y="11100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To reduce the risk of </a:t>
            </a:r>
            <a:r>
              <a:rPr lang="en">
                <a:solidFill>
                  <a:srgbClr val="000000"/>
                </a:solidFill>
              </a:rPr>
              <a:t>collinearity</a:t>
            </a:r>
            <a:r>
              <a:rPr lang="en">
                <a:solidFill>
                  <a:srgbClr val="000000"/>
                </a:solidFill>
              </a:rPr>
              <a:t>, we have removed 3 features(GarageArea,TotRmsABVGr,1stFlrSF)</a:t>
            </a:r>
            <a:endParaRPr>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121" name="Google Shape;121;p23"/>
          <p:cNvPicPr preferRelativeResize="0"/>
          <p:nvPr/>
        </p:nvPicPr>
        <p:blipFill>
          <a:blip r:embed="rId3">
            <a:alphaModFix/>
          </a:blip>
          <a:stretch>
            <a:fillRect/>
          </a:stretch>
        </p:blipFill>
        <p:spPr>
          <a:xfrm>
            <a:off x="463250" y="2261175"/>
            <a:ext cx="4108749"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25" name="Shape 125"/>
        <p:cNvGrpSpPr/>
        <p:nvPr/>
      </p:nvGrpSpPr>
      <p:grpSpPr>
        <a:xfrm>
          <a:off x="0" y="0"/>
          <a:ext cx="0" cy="0"/>
          <a:chOff x="0" y="0"/>
          <a:chExt cx="0" cy="0"/>
        </a:xfrm>
      </p:grpSpPr>
      <p:sp>
        <p:nvSpPr>
          <p:cNvPr id="126" name="Google Shape;126;p24"/>
          <p:cNvSpPr txBox="1"/>
          <p:nvPr>
            <p:ph type="title"/>
          </p:nvPr>
        </p:nvSpPr>
        <p:spPr>
          <a:xfrm>
            <a:off x="339175" y="439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Test train split </a:t>
            </a:r>
            <a:endParaRPr>
              <a:solidFill>
                <a:srgbClr val="000000"/>
              </a:solidFill>
            </a:endParaRPr>
          </a:p>
          <a:p>
            <a:pPr indent="0" lvl="0" marL="0" rtl="0" algn="l">
              <a:spcBef>
                <a:spcPts val="1200"/>
              </a:spcBef>
              <a:spcAft>
                <a:spcPts val="0"/>
              </a:spcAft>
              <a:buNone/>
            </a:pPr>
            <a:r>
              <a:rPr lang="en">
                <a:solidFill>
                  <a:srgbClr val="000000"/>
                </a:solidFill>
              </a:rPr>
              <a:t>Standardizing data</a:t>
            </a:r>
            <a:endParaRPr>
              <a:solidFill>
                <a:srgbClr val="000000"/>
              </a:solidFill>
            </a:endParaRPr>
          </a:p>
          <a:p>
            <a:pPr indent="0" lvl="0" marL="0" rtl="0" algn="l">
              <a:spcBef>
                <a:spcPts val="1200"/>
              </a:spcBef>
              <a:spcAft>
                <a:spcPts val="1200"/>
              </a:spcAft>
              <a:buNone/>
            </a:pPr>
            <a:r>
              <a:rPr lang="en"/>
              <a:t> </a:t>
            </a:r>
            <a:endParaRPr/>
          </a:p>
        </p:txBody>
      </p:sp>
      <p:pic>
        <p:nvPicPr>
          <p:cNvPr id="128" name="Google Shape;128;p24"/>
          <p:cNvPicPr preferRelativeResize="0"/>
          <p:nvPr/>
        </p:nvPicPr>
        <p:blipFill>
          <a:blip r:embed="rId3">
            <a:alphaModFix/>
          </a:blip>
          <a:stretch>
            <a:fillRect/>
          </a:stretch>
        </p:blipFill>
        <p:spPr>
          <a:xfrm>
            <a:off x="2962575" y="1978775"/>
            <a:ext cx="3162300" cy="762000"/>
          </a:xfrm>
          <a:prstGeom prst="rect">
            <a:avLst/>
          </a:prstGeom>
          <a:noFill/>
          <a:ln>
            <a:noFill/>
          </a:ln>
        </p:spPr>
      </p:pic>
      <p:pic>
        <p:nvPicPr>
          <p:cNvPr id="129" name="Google Shape;129;p24"/>
          <p:cNvPicPr preferRelativeResize="0"/>
          <p:nvPr/>
        </p:nvPicPr>
        <p:blipFill>
          <a:blip r:embed="rId4">
            <a:alphaModFix/>
          </a:blip>
          <a:stretch>
            <a:fillRect/>
          </a:stretch>
        </p:blipFill>
        <p:spPr>
          <a:xfrm>
            <a:off x="3252600" y="1273450"/>
            <a:ext cx="3467925" cy="444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a:t>
            </a:r>
            <a:r>
              <a:rPr lang="en"/>
              <a:t> </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5"/>
          <p:cNvPicPr preferRelativeResize="0"/>
          <p:nvPr/>
        </p:nvPicPr>
        <p:blipFill>
          <a:blip r:embed="rId3">
            <a:alphaModFix/>
          </a:blip>
          <a:stretch>
            <a:fillRect/>
          </a:stretch>
        </p:blipFill>
        <p:spPr>
          <a:xfrm>
            <a:off x="311700" y="1209150"/>
            <a:ext cx="5328950" cy="990600"/>
          </a:xfrm>
          <a:prstGeom prst="rect">
            <a:avLst/>
          </a:prstGeom>
          <a:noFill/>
          <a:ln>
            <a:noFill/>
          </a:ln>
        </p:spPr>
      </p:pic>
      <p:pic>
        <p:nvPicPr>
          <p:cNvPr id="137" name="Google Shape;137;p25"/>
          <p:cNvPicPr preferRelativeResize="0"/>
          <p:nvPr/>
        </p:nvPicPr>
        <p:blipFill>
          <a:blip r:embed="rId4">
            <a:alphaModFix/>
          </a:blip>
          <a:stretch>
            <a:fillRect/>
          </a:stretch>
        </p:blipFill>
        <p:spPr>
          <a:xfrm>
            <a:off x="311700" y="2159925"/>
            <a:ext cx="5328950" cy="923925"/>
          </a:xfrm>
          <a:prstGeom prst="rect">
            <a:avLst/>
          </a:prstGeom>
          <a:noFill/>
          <a:ln>
            <a:noFill/>
          </a:ln>
        </p:spPr>
      </p:pic>
      <p:pic>
        <p:nvPicPr>
          <p:cNvPr id="138" name="Google Shape;138;p25"/>
          <p:cNvPicPr preferRelativeResize="0"/>
          <p:nvPr/>
        </p:nvPicPr>
        <p:blipFill>
          <a:blip r:embed="rId5">
            <a:alphaModFix/>
          </a:blip>
          <a:stretch>
            <a:fillRect/>
          </a:stretch>
        </p:blipFill>
        <p:spPr>
          <a:xfrm>
            <a:off x="311700" y="3083850"/>
            <a:ext cx="5362575" cy="971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continued 	</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26"/>
          <p:cNvPicPr preferRelativeResize="0"/>
          <p:nvPr/>
        </p:nvPicPr>
        <p:blipFill>
          <a:blip r:embed="rId3">
            <a:alphaModFix/>
          </a:blip>
          <a:stretch>
            <a:fillRect/>
          </a:stretch>
        </p:blipFill>
        <p:spPr>
          <a:xfrm>
            <a:off x="269475" y="1092075"/>
            <a:ext cx="5219700" cy="1066800"/>
          </a:xfrm>
          <a:prstGeom prst="rect">
            <a:avLst/>
          </a:prstGeom>
          <a:noFill/>
          <a:ln>
            <a:noFill/>
          </a:ln>
        </p:spPr>
      </p:pic>
      <p:pic>
        <p:nvPicPr>
          <p:cNvPr id="146" name="Google Shape;146;p26"/>
          <p:cNvPicPr preferRelativeResize="0"/>
          <p:nvPr/>
        </p:nvPicPr>
        <p:blipFill>
          <a:blip r:embed="rId4">
            <a:alphaModFix/>
          </a:blip>
          <a:stretch>
            <a:fillRect/>
          </a:stretch>
        </p:blipFill>
        <p:spPr>
          <a:xfrm>
            <a:off x="269475" y="2191225"/>
            <a:ext cx="5219699" cy="876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Gradient boosting is the model with the best performance overall that we have chosen to move forward with. The most important features can be seen below </a:t>
            </a:r>
            <a:endParaRPr>
              <a:solidFill>
                <a:srgbClr val="000000"/>
              </a:solidFill>
            </a:endParaRPr>
          </a:p>
        </p:txBody>
      </p:sp>
      <p:pic>
        <p:nvPicPr>
          <p:cNvPr id="153" name="Google Shape;153;p27"/>
          <p:cNvPicPr preferRelativeResize="0"/>
          <p:nvPr/>
        </p:nvPicPr>
        <p:blipFill>
          <a:blip r:embed="rId3">
            <a:alphaModFix/>
          </a:blip>
          <a:stretch>
            <a:fillRect/>
          </a:stretch>
        </p:blipFill>
        <p:spPr>
          <a:xfrm>
            <a:off x="2066925" y="2028475"/>
            <a:ext cx="5010150" cy="2505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000000"/>
              </a:buClr>
              <a:buSzPts val="2000"/>
              <a:buChar char="●"/>
            </a:pPr>
            <a:r>
              <a:rPr lang="en" sz="2000">
                <a:solidFill>
                  <a:schemeClr val="dk1"/>
                </a:solidFill>
              </a:rPr>
              <a:t>Client has now is the ability to plug in and predict the price of that home in the future with an RMSE &lt;.11. </a:t>
            </a:r>
            <a:endParaRPr sz="2000">
              <a:solidFill>
                <a:schemeClr val="dk1"/>
              </a:solidFill>
            </a:endParaRPr>
          </a:p>
          <a:p>
            <a:pPr indent="-342900" lvl="0" marL="457200" rtl="0" algn="l">
              <a:spcBef>
                <a:spcPts val="0"/>
              </a:spcBef>
              <a:spcAft>
                <a:spcPts val="0"/>
              </a:spcAft>
              <a:buClr>
                <a:srgbClr val="000000"/>
              </a:buClr>
              <a:buSzPts val="1800"/>
              <a:buChar char="●"/>
            </a:pPr>
            <a:r>
              <a:rPr lang="en" sz="2000">
                <a:solidFill>
                  <a:schemeClr val="dk1"/>
                </a:solidFill>
              </a:rPr>
              <a:t>Most important features besides Square feet: Garage(garage quality,size),Zoning(high density residential),Neighborhood,Roofstyle(Gable-which is best for cold weather, which is where Iowa is located),LandCountour(built on level ground).</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Gradient boosting model is the winner</a:t>
            </a:r>
            <a:endParaRPr sz="20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r>
              <a:rPr lang="en"/>
              <a:t> (Continued) </a:t>
            </a:r>
            <a:endParaRPr/>
          </a:p>
        </p:txBody>
      </p:sp>
      <p:sp>
        <p:nvSpPr>
          <p:cNvPr id="165" name="Google Shape;16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200">
              <a:solidFill>
                <a:schemeClr val="dk1"/>
              </a:solidFill>
            </a:endParaRPr>
          </a:p>
          <a:p>
            <a:pPr indent="-355600" lvl="0" marL="457200" rtl="0" algn="l">
              <a:spcBef>
                <a:spcPts val="0"/>
              </a:spcBef>
              <a:spcAft>
                <a:spcPts val="0"/>
              </a:spcAft>
              <a:buClr>
                <a:srgbClr val="000000"/>
              </a:buClr>
              <a:buSzPts val="2000"/>
              <a:buChar char="●"/>
            </a:pPr>
            <a:r>
              <a:rPr lang="en" sz="2000">
                <a:solidFill>
                  <a:schemeClr val="dk1"/>
                </a:solidFill>
              </a:rPr>
              <a:t>S</a:t>
            </a:r>
            <a:r>
              <a:rPr lang="en" sz="2000">
                <a:solidFill>
                  <a:schemeClr val="dk1"/>
                </a:solidFill>
              </a:rPr>
              <a:t>ales and marketing department can now use the neighborhood by </a:t>
            </a:r>
            <a:r>
              <a:rPr lang="en" sz="2000">
                <a:solidFill>
                  <a:schemeClr val="dk1"/>
                </a:solidFill>
              </a:rPr>
              <a:t>sale price</a:t>
            </a:r>
            <a:r>
              <a:rPr lang="en" sz="2000">
                <a:solidFill>
                  <a:schemeClr val="dk1"/>
                </a:solidFill>
              </a:rPr>
              <a:t> graphic as a key starting point with their clients.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 </a:t>
            </a:r>
            <a:endParaRPr/>
          </a:p>
        </p:txBody>
      </p:sp>
      <p:sp>
        <p:nvSpPr>
          <p:cNvPr id="171" name="Google Shape;171;p30"/>
          <p:cNvSpPr txBox="1"/>
          <p:nvPr>
            <p:ph idx="1" type="body"/>
          </p:nvPr>
        </p:nvSpPr>
        <p:spPr>
          <a:xfrm>
            <a:off x="156325" y="1119750"/>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2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Finding which neighborhoods have more successful homeowners vs others, but that would require getting Income and demographics data.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Another feature that would have been nice to add would have been time. Such as the change in price of these homes over time, the only information about the homes we have is what they last sold for but not every sale. </a:t>
            </a:r>
            <a:endParaRPr sz="2000">
              <a:solidFill>
                <a:schemeClr val="dk1"/>
              </a:solidFill>
            </a:endParaRPr>
          </a:p>
          <a:p>
            <a:pPr indent="0" lvl="0" marL="457200" rtl="0" algn="l">
              <a:spcBef>
                <a:spcPts val="0"/>
              </a:spcBef>
              <a:spcAft>
                <a:spcPts val="0"/>
              </a:spcAft>
              <a:buNone/>
            </a:pPr>
            <a:r>
              <a:t/>
            </a:r>
            <a:endParaRPr sz="2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Clr>
                <a:schemeClr val="dk1"/>
              </a:buClr>
              <a:buSzPts val="2000"/>
              <a:buChar char="●"/>
            </a:pPr>
            <a:r>
              <a:rPr lang="en" sz="2000">
                <a:solidFill>
                  <a:schemeClr val="dk1"/>
                </a:solidFill>
              </a:rPr>
              <a:t>E-Z- Houses is a real estate company, located in Ames,Iowa. </a:t>
            </a:r>
            <a:endParaRPr sz="2000">
              <a:solidFill>
                <a:schemeClr val="dk1"/>
              </a:solidFill>
            </a:endParaRPr>
          </a:p>
          <a:p>
            <a:pPr indent="-355600" lvl="0" marL="457200" rtl="0" algn="l">
              <a:lnSpc>
                <a:spcPct val="150000"/>
              </a:lnSpc>
              <a:spcBef>
                <a:spcPts val="0"/>
              </a:spcBef>
              <a:spcAft>
                <a:spcPts val="0"/>
              </a:spcAft>
              <a:buClr>
                <a:schemeClr val="dk1"/>
              </a:buClr>
              <a:buSzPts val="2000"/>
              <a:buChar char="●"/>
            </a:pPr>
            <a:r>
              <a:rPr lang="en" sz="2000">
                <a:solidFill>
                  <a:schemeClr val="dk1"/>
                </a:solidFill>
              </a:rPr>
              <a:t>In business for over 20 years, interested in leveraging technology to identify homes that would sell for the most profit. </a:t>
            </a:r>
            <a:endParaRPr sz="2000">
              <a:solidFill>
                <a:schemeClr val="dk1"/>
              </a:solidFill>
            </a:endParaRPr>
          </a:p>
          <a:p>
            <a:pPr indent="-355600" lvl="0" marL="457200" rtl="0" algn="l">
              <a:lnSpc>
                <a:spcPct val="150000"/>
              </a:lnSpc>
              <a:spcBef>
                <a:spcPts val="0"/>
              </a:spcBef>
              <a:spcAft>
                <a:spcPts val="0"/>
              </a:spcAft>
              <a:buClr>
                <a:schemeClr val="dk1"/>
              </a:buClr>
              <a:buSzPts val="2000"/>
              <a:buChar char="●"/>
            </a:pPr>
            <a:r>
              <a:rPr lang="en" sz="2000">
                <a:solidFill>
                  <a:schemeClr val="dk1"/>
                </a:solidFill>
              </a:rPr>
              <a:t>Most important features(variables) as they relate to the sale price.</a:t>
            </a:r>
            <a:endParaRPr sz="2600"/>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rPr>
              <a:t>Create and implement a machine learning model that can take previous data and tell us the future price of a home,given the various features in the data set.</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Perform an in depth EDA to evaluate the relationship between the sale price and the other 79 features. </a:t>
            </a:r>
            <a:endParaRPr sz="20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1"/>
                </a:solidFill>
              </a:rPr>
              <a:t>The data comes from Ames Housing Study</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79 exploratory features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rPr lang="en" sz="2000">
                <a:solidFill>
                  <a:schemeClr val="dk1"/>
                </a:solidFill>
              </a:rPr>
              <a:t>1460 Rows x 81 Columns </a:t>
            </a:r>
            <a:endParaRPr sz="2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 </a:t>
            </a:r>
            <a:endParaRPr/>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The data came separated in test and train files so there was no data wrangling  needed.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We did have to impute missing data for features as well as correct skewness in our data. </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26225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Yearbuilt vs Saleprice  </a:t>
            </a:r>
            <a:endParaRPr/>
          </a:p>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8"/>
          <p:cNvPicPr preferRelativeResize="0"/>
          <p:nvPr/>
        </p:nvPicPr>
        <p:blipFill rotWithShape="1">
          <a:blip r:embed="rId3">
            <a:alphaModFix/>
          </a:blip>
          <a:srcRect b="7587" l="9693" r="9797" t="11955"/>
          <a:stretch/>
        </p:blipFill>
        <p:spPr>
          <a:xfrm>
            <a:off x="0" y="625047"/>
            <a:ext cx="9144000" cy="45544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Saleprice vs Neighborhood </a:t>
            </a:r>
            <a:endParaRPr/>
          </a:p>
          <a:p>
            <a:pPr indent="0" lvl="0" marL="0" rtl="0" algn="l">
              <a:spcBef>
                <a:spcPts val="0"/>
              </a:spcBef>
              <a:spcAft>
                <a:spcPts val="0"/>
              </a:spcAft>
              <a:buNone/>
            </a:pPr>
            <a:r>
              <a:rPr lang="en"/>
              <a:t>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9"/>
          <p:cNvPicPr preferRelativeResize="0"/>
          <p:nvPr/>
        </p:nvPicPr>
        <p:blipFill rotWithShape="1">
          <a:blip r:embed="rId3">
            <a:alphaModFix/>
          </a:blip>
          <a:srcRect b="5832" l="8717" r="9583" t="9999"/>
          <a:stretch/>
        </p:blipFill>
        <p:spPr>
          <a:xfrm>
            <a:off x="311700" y="1138275"/>
            <a:ext cx="8578976" cy="3703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97" name="Shape 97"/>
        <p:cNvGrpSpPr/>
        <p:nvPr/>
      </p:nvGrpSpPr>
      <p:grpSpPr>
        <a:xfrm>
          <a:off x="0" y="0"/>
          <a:ext cx="0" cy="0"/>
          <a:chOff x="0" y="0"/>
          <a:chExt cx="0" cy="0"/>
        </a:xfrm>
      </p:grpSpPr>
      <p:sp>
        <p:nvSpPr>
          <p:cNvPr id="98" name="Google Shape;98;p20"/>
          <p:cNvSpPr txBox="1"/>
          <p:nvPr>
            <p:ph type="title"/>
          </p:nvPr>
        </p:nvSpPr>
        <p:spPr>
          <a:xfrm>
            <a:off x="311700" y="148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SalePrice vs Total Basement Sqft.</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20"/>
          <p:cNvPicPr preferRelativeResize="0"/>
          <p:nvPr/>
        </p:nvPicPr>
        <p:blipFill>
          <a:blip r:embed="rId3">
            <a:alphaModFix/>
          </a:blip>
          <a:stretch>
            <a:fillRect/>
          </a:stretch>
        </p:blipFill>
        <p:spPr>
          <a:xfrm>
            <a:off x="235750" y="803275"/>
            <a:ext cx="8394525" cy="4114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Saleprice vs GarageCars</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21"/>
          <p:cNvPicPr preferRelativeResize="0"/>
          <p:nvPr/>
        </p:nvPicPr>
        <p:blipFill>
          <a:blip r:embed="rId3">
            <a:alphaModFix/>
          </a:blip>
          <a:stretch>
            <a:fillRect/>
          </a:stretch>
        </p:blipFill>
        <p:spPr>
          <a:xfrm>
            <a:off x="30075" y="1152475"/>
            <a:ext cx="9144000" cy="3657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