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9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6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278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236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282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084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0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66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0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0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8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2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1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0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43FE-B305-47B5-9C01-DF894949DD7E}" type="datetimeFigureOut">
              <a:rPr lang="ru-RU" smtClean="0"/>
              <a:t>28.01.2022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08C9C3-23FA-46D6-99B6-B5236C7FAC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0F094-E37F-4581-B8A9-FACA5D253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b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</a:br>
            <a:r>
              <a:rPr lang="ru-RU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  <a:t>Лабораторная работа 7 </a:t>
            </a:r>
            <a:r>
              <a:rPr lang="ru-RU" sz="5300" b="0" i="0" dirty="0">
                <a:solidFill>
                  <a:srgbClr val="217A94"/>
                </a:solidFill>
                <a:effectLst/>
                <a:latin typeface="Open Sans" panose="020B0604020202020204" pitchFamily="34" charset="0"/>
              </a:rPr>
              <a:t>Элементы криптографии. Однократное гаммирование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AFB4C2-B7A0-400C-98E4-2714D438A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Теплякова Анастасия НПМбд-02-18</a:t>
            </a:r>
          </a:p>
        </p:txBody>
      </p:sp>
    </p:spTree>
    <p:extLst>
      <p:ext uri="{BB962C8B-B14F-4D97-AF65-F5344CB8AC3E}">
        <p14:creationId xmlns:p14="http://schemas.microsoft.com/office/powerpoint/2010/main" val="13556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ADCF7-F5BA-4DF3-B754-05DD9DE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C96DE-88F5-474C-97F6-64D462E1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Освоить на практике применение режима однократного гаммирования.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4592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A3FF5-51BB-40AF-96AC-1ACFACD1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7BEA8-1D37-4D6B-B990-B22A0A52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Гаммирование представляет собой наложение (снятие) на открытые (зашифрованные) данные последовательности элементов других данных, полученной с помощью некоторого криптографического алгоритма, для получения зашифрованных (открытых) данных. Иными словами, наложение гаммы — это сложение её элементов с элементами открытого (закрытого) текста по некоторому фиксированному модулю, значение которого представляет собой известную часть алгоритма шифрования.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739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FBFD3-054F-4405-ACF8-908D725A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Шифротекст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133F6-57AC-465D-BF15-9314D07E5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известны ключ и открытый текст, то задача нахождения </a:t>
            </a:r>
            <a:r>
              <a:rPr lang="ru-RU" dirty="0" err="1"/>
              <a:t>шифротекста</a:t>
            </a:r>
            <a:r>
              <a:rPr lang="ru-RU" dirty="0"/>
              <a:t> заключается в применении к каждому символу открытого текста следующего правила:</a:t>
            </a:r>
          </a:p>
          <a:p>
            <a:r>
              <a:rPr lang="ru-RU" dirty="0"/>
              <a:t> </a:t>
            </a:r>
            <a:r>
              <a:rPr lang="ru-RU" dirty="0" err="1"/>
              <a:t>Ci</a:t>
            </a:r>
            <a:r>
              <a:rPr lang="ru-RU" dirty="0"/>
              <a:t> = </a:t>
            </a:r>
            <a:r>
              <a:rPr lang="ru-RU" dirty="0" err="1"/>
              <a:t>Pi</a:t>
            </a:r>
            <a:r>
              <a:rPr lang="ru-RU" dirty="0"/>
              <a:t> ⊕ </a:t>
            </a:r>
            <a:r>
              <a:rPr lang="ru-RU" dirty="0" err="1"/>
              <a:t>Ki</a:t>
            </a:r>
            <a:r>
              <a:rPr lang="ru-RU" dirty="0"/>
              <a:t> </a:t>
            </a:r>
          </a:p>
          <a:p>
            <a:r>
              <a:rPr lang="ru-RU" dirty="0"/>
              <a:t>где </a:t>
            </a:r>
            <a:r>
              <a:rPr lang="ru-RU" dirty="0" err="1"/>
              <a:t>Ci</a:t>
            </a:r>
            <a:r>
              <a:rPr lang="ru-RU" dirty="0"/>
              <a:t> — i-й символ получившегося зашифрованного послания, </a:t>
            </a:r>
            <a:r>
              <a:rPr lang="ru-RU" dirty="0" err="1"/>
              <a:t>Pi</a:t>
            </a:r>
            <a:r>
              <a:rPr lang="ru-RU" dirty="0"/>
              <a:t> — i-й символ открытого текста, </a:t>
            </a:r>
            <a:r>
              <a:rPr lang="ru-RU" dirty="0" err="1"/>
              <a:t>Ki</a:t>
            </a:r>
            <a:r>
              <a:rPr lang="ru-RU" dirty="0"/>
              <a:t> — i-й символ ключа, i = 1, m. Размерности открытого текста и ключа должны совпадать, и полученный </a:t>
            </a:r>
            <a:r>
              <a:rPr lang="ru-RU" dirty="0" err="1"/>
              <a:t>шифротекст</a:t>
            </a:r>
            <a:r>
              <a:rPr lang="ru-RU" dirty="0"/>
              <a:t> будет такой же длины. </a:t>
            </a:r>
          </a:p>
        </p:txBody>
      </p:sp>
    </p:spTree>
    <p:extLst>
      <p:ext uri="{BB962C8B-B14F-4D97-AF65-F5344CB8AC3E}">
        <p14:creationId xmlns:p14="http://schemas.microsoft.com/office/powerpoint/2010/main" val="389544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75C3-7C0A-44C6-B696-BD4896F91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Шифротекст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9414EF-B74F-4659-8F12-E7089EF71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известны </a:t>
            </a:r>
            <a:r>
              <a:rPr lang="ru-RU" dirty="0" err="1"/>
              <a:t>шифротекст</a:t>
            </a:r>
            <a:r>
              <a:rPr lang="ru-RU" dirty="0"/>
              <a:t> и открытый текст, то задача нахождения ключа решается также , а именно, обе части равенства необходимо сложить по модулю 2 с </a:t>
            </a:r>
            <a:r>
              <a:rPr lang="ru-RU" dirty="0" err="1"/>
              <a:t>Pi</a:t>
            </a:r>
            <a:r>
              <a:rPr lang="ru-RU" dirty="0"/>
              <a:t> :</a:t>
            </a:r>
          </a:p>
          <a:p>
            <a:r>
              <a:rPr lang="ru-RU" dirty="0"/>
              <a:t> </a:t>
            </a:r>
            <a:r>
              <a:rPr lang="ru-RU" dirty="0" err="1"/>
              <a:t>Ci</a:t>
            </a:r>
            <a:r>
              <a:rPr lang="ru-RU" dirty="0"/>
              <a:t> ⊕ </a:t>
            </a:r>
            <a:r>
              <a:rPr lang="ru-RU" dirty="0" err="1"/>
              <a:t>Pi</a:t>
            </a:r>
            <a:r>
              <a:rPr lang="ru-RU" dirty="0"/>
              <a:t> = </a:t>
            </a:r>
            <a:r>
              <a:rPr lang="ru-RU" dirty="0" err="1"/>
              <a:t>Pi</a:t>
            </a:r>
            <a:r>
              <a:rPr lang="ru-RU" dirty="0"/>
              <a:t> ⊕ </a:t>
            </a:r>
            <a:r>
              <a:rPr lang="ru-RU" dirty="0" err="1"/>
              <a:t>Ki</a:t>
            </a:r>
            <a:r>
              <a:rPr lang="ru-RU" dirty="0"/>
              <a:t> ⊕ </a:t>
            </a:r>
            <a:r>
              <a:rPr lang="ru-RU" dirty="0" err="1"/>
              <a:t>Pi</a:t>
            </a:r>
            <a:r>
              <a:rPr lang="ru-RU" dirty="0"/>
              <a:t> = </a:t>
            </a:r>
            <a:r>
              <a:rPr lang="ru-RU" dirty="0" err="1"/>
              <a:t>Ki</a:t>
            </a:r>
            <a:r>
              <a:rPr lang="ru-RU" dirty="0"/>
              <a:t> ,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Ci</a:t>
            </a:r>
            <a:r>
              <a:rPr lang="ru-RU" dirty="0"/>
              <a:t> ⊕ </a:t>
            </a:r>
            <a:r>
              <a:rPr lang="ru-RU" dirty="0" err="1"/>
              <a:t>Pi</a:t>
            </a:r>
            <a:r>
              <a:rPr lang="ru-RU" dirty="0"/>
              <a:t> . </a:t>
            </a:r>
          </a:p>
          <a:p>
            <a:r>
              <a:rPr lang="ru-RU" dirty="0"/>
              <a:t>Открытый текст имеет символьный вид, а ключ — шестнадцатеричное представление. Ключ также можно представить в символьном виде, воспользовавшись таблицей ASCII-кодов.</a:t>
            </a:r>
          </a:p>
        </p:txBody>
      </p:sp>
    </p:spTree>
    <p:extLst>
      <p:ext uri="{BB962C8B-B14F-4D97-AF65-F5344CB8AC3E}">
        <p14:creationId xmlns:p14="http://schemas.microsoft.com/office/powerpoint/2010/main" val="52741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3D4F6-44CF-48B9-AB58-EBA07801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C3A1BD4-4C7C-4E26-A283-8ED779764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724" y="3003407"/>
            <a:ext cx="5744377" cy="2038635"/>
          </a:xfrm>
        </p:spPr>
      </p:pic>
    </p:spTree>
    <p:extLst>
      <p:ext uri="{BB962C8B-B14F-4D97-AF65-F5344CB8AC3E}">
        <p14:creationId xmlns:p14="http://schemas.microsoft.com/office/powerpoint/2010/main" val="262596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846F2-6B7F-4312-8079-66D7E6E6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</a:t>
            </a: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B50F4A3-4EBB-4509-80DB-08E9D901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229" y="2945646"/>
            <a:ext cx="5753903" cy="2095792"/>
          </a:xfrm>
        </p:spPr>
      </p:pic>
    </p:spTree>
    <p:extLst>
      <p:ext uri="{BB962C8B-B14F-4D97-AF65-F5344CB8AC3E}">
        <p14:creationId xmlns:p14="http://schemas.microsoft.com/office/powerpoint/2010/main" val="165916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0A5B0-B876-4E81-A425-FBD19A9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Выполение</a:t>
            </a:r>
            <a:endParaRPr lang="ru-RU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11F1C0F-0769-4E87-B8D4-7F0ABFC6E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50" y="2884328"/>
            <a:ext cx="6087325" cy="2276793"/>
          </a:xfrm>
        </p:spPr>
      </p:pic>
    </p:spTree>
    <p:extLst>
      <p:ext uri="{BB962C8B-B14F-4D97-AF65-F5344CB8AC3E}">
        <p14:creationId xmlns:p14="http://schemas.microsoft.com/office/powerpoint/2010/main" val="4277958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5A6C1-BAFE-4767-8BA5-6653403F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B230D-4A87-43F9-817C-6B45BF1A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В ходе выполнения работы я освоила на практике применение режима однократного гаммирования.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51169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254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Open Sans</vt:lpstr>
      <vt:lpstr>Wingdings 3</vt:lpstr>
      <vt:lpstr>Легкий дым</vt:lpstr>
      <vt:lpstr>      Лабораторная работа 7 Элементы криптографии. Однократное гаммирование</vt:lpstr>
      <vt:lpstr>Цель работы</vt:lpstr>
      <vt:lpstr>Гаммирование</vt:lpstr>
      <vt:lpstr>Шифротекст</vt:lpstr>
      <vt:lpstr>Шифротекст</vt:lpstr>
      <vt:lpstr>Выполнение</vt:lpstr>
      <vt:lpstr>Выполнение</vt:lpstr>
      <vt:lpstr>Выполение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Лабораторная работа 7 Элементы криптографии. Однократное гаммирование</dc:title>
  <dc:creator>Теплякова Анастасия Сергеевна</dc:creator>
  <cp:lastModifiedBy>Теплякова Анастасия Сергеевна</cp:lastModifiedBy>
  <cp:revision>1</cp:revision>
  <dcterms:created xsi:type="dcterms:W3CDTF">2022-01-28T06:58:40Z</dcterms:created>
  <dcterms:modified xsi:type="dcterms:W3CDTF">2022-01-28T07:09:44Z</dcterms:modified>
</cp:coreProperties>
</file>