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638"/>
  </p:normalViewPr>
  <p:slideViewPr>
    <p:cSldViewPr snapToGrid="0" snapToObjects="1">
      <p:cViewPr>
        <p:scale>
          <a:sx n="163" d="100"/>
          <a:sy n="163" d="100"/>
        </p:scale>
        <p:origin x="-6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7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5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4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F2CB1-ACB2-C444-8228-DEE1E7B6F0A8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0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5779" y="1908544"/>
            <a:ext cx="4537508" cy="4840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75186" y="1908544"/>
            <a:ext cx="740734" cy="4840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0739" y="1908535"/>
            <a:ext cx="740734" cy="4840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37678" y="1939775"/>
            <a:ext cx="430555" cy="4216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12388" y="1939774"/>
            <a:ext cx="863131" cy="4216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69986" y="1939771"/>
            <a:ext cx="2076827" cy="4216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19674" y="1939773"/>
            <a:ext cx="131448" cy="421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95277" y="1939772"/>
            <a:ext cx="430555" cy="421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66946" y="236139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Consolas" charset="0"/>
                <a:ea typeface="Consolas" charset="0"/>
                <a:cs typeface="Consolas" charset="0"/>
              </a:rPr>
              <a:t>4b</a:t>
            </a:r>
            <a:endParaRPr lang="en-US" sz="9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03317" y="236139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Consolas" charset="0"/>
                <a:ea typeface="Consolas" charset="0"/>
                <a:cs typeface="Consolas" charset="0"/>
              </a:rPr>
              <a:t>8b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73963" y="236139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Consolas" charset="0"/>
                <a:ea typeface="Consolas" charset="0"/>
                <a:cs typeface="Consolas" charset="0"/>
              </a:rPr>
              <a:t>1b</a:t>
            </a:r>
            <a:endParaRPr lang="en-US" sz="9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85577" y="236139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Consolas" charset="0"/>
                <a:ea typeface="Consolas" charset="0"/>
                <a:cs typeface="Consolas" charset="0"/>
              </a:rPr>
              <a:t>4b</a:t>
            </a:r>
            <a:endParaRPr lang="en-US" sz="9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35166" y="2361399"/>
            <a:ext cx="1146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Consolas" charset="0"/>
                <a:ea typeface="Consolas" charset="0"/>
                <a:cs typeface="Consolas" charset="0"/>
              </a:rPr>
              <a:t>Variable Length</a:t>
            </a:r>
            <a:endParaRPr lang="en-US" sz="9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68022" y="1608269"/>
            <a:ext cx="1196710" cy="1353951"/>
          </a:xfrm>
          <a:prstGeom prst="rect">
            <a:avLst/>
          </a:prstGeom>
          <a:gradFill flip="none" rotWithShape="1">
            <a:gsLst>
              <a:gs pos="16000">
                <a:schemeClr val="accent5">
                  <a:lumMod val="0"/>
                  <a:lumOff val="100000"/>
                  <a:alpha val="0"/>
                </a:schemeClr>
              </a:gs>
              <a:gs pos="38000">
                <a:schemeClr val="accent5">
                  <a:lumMod val="0"/>
                  <a:lumOff val="10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0800000">
            <a:off x="1902467" y="1547712"/>
            <a:ext cx="1196710" cy="1353951"/>
          </a:xfrm>
          <a:prstGeom prst="rect">
            <a:avLst/>
          </a:prstGeom>
          <a:gradFill flip="none" rotWithShape="1">
            <a:gsLst>
              <a:gs pos="16000">
                <a:schemeClr val="accent5">
                  <a:lumMod val="0"/>
                  <a:lumOff val="100000"/>
                  <a:alpha val="0"/>
                </a:schemeClr>
              </a:gs>
              <a:gs pos="38000">
                <a:schemeClr val="accent5">
                  <a:lumMod val="0"/>
                  <a:lumOff val="10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6467805" y="138435"/>
            <a:ext cx="1967358" cy="1639503"/>
            <a:chOff x="6467805" y="572069"/>
            <a:chExt cx="1967358" cy="1639503"/>
          </a:xfrm>
        </p:grpSpPr>
        <p:sp>
          <p:nvSpPr>
            <p:cNvPr id="31" name="Rectangle 30"/>
            <p:cNvSpPr/>
            <p:nvPr/>
          </p:nvSpPr>
          <p:spPr>
            <a:xfrm>
              <a:off x="6467805" y="572069"/>
              <a:ext cx="1967358" cy="16395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800" b="1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Tuple3&lt;Integer, Double, Person&gt;</a:t>
              </a: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24607" y="807727"/>
              <a:ext cx="1839671" cy="1992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F0: int</a:t>
              </a:r>
              <a:endParaRPr lang="en-US" sz="1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24607" y="1063421"/>
              <a:ext cx="1839671" cy="22240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F1: double</a:t>
              </a:r>
              <a:endParaRPr lang="en-US" sz="1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24607" y="1342294"/>
              <a:ext cx="1839671" cy="8158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Person</a:t>
              </a:r>
              <a:endParaRPr lang="en-US" sz="1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58905" y="1578411"/>
              <a:ext cx="1632754" cy="19922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Id: int</a:t>
              </a:r>
              <a:endParaRPr lang="en-US" sz="1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58907" y="1868576"/>
              <a:ext cx="1632752" cy="1992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Name: String</a:t>
              </a:r>
              <a:endParaRPr lang="en-US" sz="1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4654620" y="2054719"/>
            <a:ext cx="2665411" cy="21544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b="1" dirty="0" smtClean="0">
                <a:effectLst/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b="1" dirty="0" smtClean="0">
                <a:effectLst/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b="1" dirty="0" smtClean="0">
                <a:solidFill>
                  <a:srgbClr val="44558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Person</a:t>
            </a:r>
            <a:r>
              <a:rPr lang="en-US" sz="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b="1" dirty="0" smtClean="0">
                <a:effectLst/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800" b="1" dirty="0" smtClean="0">
                <a:solidFill>
                  <a:srgbClr val="44558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effectLst/>
                <a:latin typeface="Consolas" charset="0"/>
                <a:ea typeface="Consolas" charset="0"/>
                <a:cs typeface="Consolas" charset="0"/>
              </a:rPr>
              <a:t>id</a:t>
            </a:r>
            <a:r>
              <a:rPr lang="en-US" sz="800" b="1" dirty="0" smtClean="0">
                <a:effectLst/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800" dirty="0" smtClean="0">
                <a:latin typeface="Consolas" charset="0"/>
                <a:ea typeface="Consolas" charset="0"/>
                <a:cs typeface="Consolas" charset="0"/>
              </a:rPr>
              <a:t> S</a:t>
            </a:r>
            <a:r>
              <a:rPr lang="en-US" sz="800" dirty="0" smtClean="0">
                <a:effectLst/>
                <a:latin typeface="Consolas" charset="0"/>
                <a:ea typeface="Consolas" charset="0"/>
                <a:cs typeface="Consolas" charset="0"/>
              </a:rPr>
              <a:t>tring</a:t>
            </a:r>
            <a:r>
              <a:rPr lang="en-US" sz="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effectLst/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800" b="1" dirty="0" smtClean="0">
                <a:effectLst/>
                <a:latin typeface="Consolas" charset="0"/>
                <a:ea typeface="Consolas" charset="0"/>
                <a:cs typeface="Consolas" charset="0"/>
              </a:rPr>
              <a:t>;}</a:t>
            </a:r>
            <a:endParaRPr lang="en-US" sz="8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36" name="Elbow Connector 35"/>
          <p:cNvCxnSpPr>
            <a:stCxn id="24" idx="1"/>
            <a:endCxn id="8" idx="0"/>
          </p:cNvCxnSpPr>
          <p:nvPr/>
        </p:nvCxnSpPr>
        <p:spPr>
          <a:xfrm rot="10800000" flipV="1">
            <a:off x="3452957" y="473705"/>
            <a:ext cx="3071651" cy="1466069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5" idx="1"/>
            <a:endCxn id="10" idx="0"/>
          </p:cNvCxnSpPr>
          <p:nvPr/>
        </p:nvCxnSpPr>
        <p:spPr>
          <a:xfrm rot="10800000" flipV="1">
            <a:off x="4143955" y="740990"/>
            <a:ext cx="2380653" cy="1198784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3" idx="0"/>
          </p:cNvCxnSpPr>
          <p:nvPr/>
        </p:nvCxnSpPr>
        <p:spPr>
          <a:xfrm rot="10800000" flipV="1">
            <a:off x="4685398" y="1019861"/>
            <a:ext cx="1828712" cy="919911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1"/>
            <a:endCxn id="14" idx="0"/>
          </p:cNvCxnSpPr>
          <p:nvPr/>
        </p:nvCxnSpPr>
        <p:spPr>
          <a:xfrm rot="10800000" flipV="1">
            <a:off x="5010555" y="1244390"/>
            <a:ext cx="1648350" cy="695382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8" idx="1"/>
          </p:cNvCxnSpPr>
          <p:nvPr/>
        </p:nvCxnSpPr>
        <p:spPr>
          <a:xfrm rot="10800000" flipV="1">
            <a:off x="5463273" y="1534554"/>
            <a:ext cx="1195635" cy="408005"/>
          </a:xfrm>
          <a:prstGeom prst="bentConnector3">
            <a:avLst>
              <a:gd name="adj1" fmla="val 99800"/>
            </a:avLst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15475" y="818047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Consolas" charset="0"/>
                <a:ea typeface="Consolas" charset="0"/>
                <a:cs typeface="Consolas" charset="0"/>
              </a:rPr>
              <a:t>Pojo (header)</a:t>
            </a:r>
            <a:endParaRPr lang="en-US" sz="8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89690" y="261661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Consolas" charset="0"/>
                <a:ea typeface="Consolas" charset="0"/>
                <a:cs typeface="Consolas" charset="0"/>
              </a:rPr>
              <a:t>IntSerialized</a:t>
            </a:r>
            <a:endParaRPr lang="en-US" sz="8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59770" y="534131"/>
            <a:ext cx="1082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Consolas" charset="0"/>
                <a:ea typeface="Consolas" charset="0"/>
                <a:cs typeface="Consolas" charset="0"/>
              </a:rPr>
              <a:t>DoubleSerialized</a:t>
            </a:r>
            <a:endParaRPr lang="en-US" sz="8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29669" y="1034049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Consolas" charset="0"/>
                <a:ea typeface="Consolas" charset="0"/>
                <a:cs typeface="Consolas" charset="0"/>
              </a:rPr>
              <a:t>IntSerialized</a:t>
            </a:r>
            <a:endParaRPr lang="en-US" sz="8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68336" y="1311444"/>
            <a:ext cx="1082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Consolas" charset="0"/>
                <a:ea typeface="Consolas" charset="0"/>
                <a:cs typeface="Consolas" charset="0"/>
              </a:rPr>
              <a:t>StringSerialized</a:t>
            </a:r>
            <a:endParaRPr lang="en-US" sz="8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468802" y="4281481"/>
            <a:ext cx="863131" cy="4216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Compiler</a:t>
            </a:r>
            <a:endParaRPr lang="en-US" sz="105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291659" y="3718297"/>
            <a:ext cx="863131" cy="4216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Optimizer</a:t>
            </a:r>
            <a:endParaRPr lang="en-US" sz="105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9592301" y="3094556"/>
            <a:ext cx="226244" cy="2262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9592301" y="3492053"/>
            <a:ext cx="226244" cy="2262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9957136" y="3094556"/>
            <a:ext cx="226244" cy="2262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0321971" y="3094556"/>
            <a:ext cx="226244" cy="2262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1001061" y="3287667"/>
            <a:ext cx="226244" cy="2262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9818545" y="3207678"/>
            <a:ext cx="13859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10183380" y="3207678"/>
            <a:ext cx="13859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9818545" y="3287667"/>
            <a:ext cx="536559" cy="317508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10321971" y="3490460"/>
            <a:ext cx="226244" cy="2262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9818545" y="3603582"/>
            <a:ext cx="503426" cy="1593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10635773" y="3287667"/>
            <a:ext cx="226244" cy="2262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/>
          <p:cNvCxnSpPr/>
          <p:nvPr/>
        </p:nvCxnSpPr>
        <p:spPr>
          <a:xfrm>
            <a:off x="10548215" y="3207678"/>
            <a:ext cx="120691" cy="113122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10548215" y="3480778"/>
            <a:ext cx="120691" cy="12280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10862017" y="3400789"/>
            <a:ext cx="13904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9592301" y="3964103"/>
            <a:ext cx="226244" cy="2262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9592301" y="4361600"/>
            <a:ext cx="226244" cy="2262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9957136" y="3964103"/>
            <a:ext cx="226244" cy="2262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0321971" y="3964103"/>
            <a:ext cx="226244" cy="2262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1001061" y="4157214"/>
            <a:ext cx="226244" cy="2262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9818545" y="4077225"/>
            <a:ext cx="13859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10183380" y="4077225"/>
            <a:ext cx="13859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V="1">
            <a:off x="9818545" y="4157214"/>
            <a:ext cx="536559" cy="317508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10321971" y="4360007"/>
            <a:ext cx="226244" cy="2262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Arrow Connector 180"/>
          <p:cNvCxnSpPr/>
          <p:nvPr/>
        </p:nvCxnSpPr>
        <p:spPr>
          <a:xfrm flipV="1">
            <a:off x="9818545" y="4473129"/>
            <a:ext cx="503426" cy="1593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10635773" y="4157214"/>
            <a:ext cx="226244" cy="2262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10548215" y="4077225"/>
            <a:ext cx="120691" cy="113122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10548215" y="4350325"/>
            <a:ext cx="120691" cy="12280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10862017" y="4270336"/>
            <a:ext cx="13904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432467" y="3870500"/>
            <a:ext cx="1063311" cy="21544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endParaRPr lang="en-US" sz="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24886" y="3774001"/>
            <a:ext cx="1850348" cy="1292662"/>
          </a:xfrm>
          <a:prstGeom prst="rect">
            <a:avLst/>
          </a:prstGeom>
          <a:solidFill>
            <a:srgbClr val="FDFCFE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" b="1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final </a:t>
            </a:r>
            <a:r>
              <a:rPr lang="en-US" sz="300" b="1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ExecutionEnvironment</a:t>
            </a:r>
            <a:r>
              <a:rPr lang="en-US" sz="300" b="1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00" b="1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sz="300" b="1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300" b="1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ExecutionEnvironment.</a:t>
            </a:r>
            <a:r>
              <a:rPr lang="en-US" sz="300" b="1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getExecutionEnvironment</a:t>
            </a:r>
            <a:r>
              <a:rPr lang="en-US" sz="300" b="1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endParaRPr lang="en-US" sz="300" b="1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" b="1" i="1" dirty="0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// Create initial </a:t>
            </a:r>
            <a:r>
              <a:rPr lang="en-US" sz="300" b="1" i="1" dirty="0" err="1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IterativeDataSet</a:t>
            </a:r>
            <a:endParaRPr lang="en-US" sz="3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IterativeDataSet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&lt;Integer&gt; initial = </a:t>
            </a:r>
            <a:r>
              <a:rPr lang="en-US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env.</a:t>
            </a:r>
            <a:r>
              <a:rPr lang="en-US" sz="300" b="1" i="0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fromElements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300" b="1" i="0" dirty="0" smtClean="0">
                <a:solidFill>
                  <a:srgbClr val="118987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  <a:r>
              <a:rPr lang="en-US" sz="300" b="1" i="0" dirty="0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iterate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300" b="1" i="0" dirty="0" smtClean="0">
                <a:solidFill>
                  <a:srgbClr val="118987"/>
                </a:solidFill>
                <a:latin typeface="Consolas" charset="0"/>
                <a:ea typeface="Consolas" charset="0"/>
                <a:cs typeface="Consolas" charset="0"/>
              </a:rPr>
              <a:t>10000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3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DataSet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&lt;Integer&gt; iteration = </a:t>
            </a:r>
            <a:r>
              <a:rPr lang="en-US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initial.</a:t>
            </a:r>
            <a:r>
              <a:rPr lang="en-US" sz="300" b="1" i="0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(new </a:t>
            </a:r>
            <a:r>
              <a:rPr lang="en-US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MapFunction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&lt;Integer, Integer&gt;() {</a:t>
            </a:r>
          </a:p>
          <a:p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@Override</a:t>
            </a:r>
          </a:p>
          <a:p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public Integer </a:t>
            </a:r>
            <a:r>
              <a:rPr lang="en-US" sz="300" b="1" i="0" dirty="0" smtClean="0">
                <a:solidFill>
                  <a:srgbClr val="850002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(Integer </a:t>
            </a:r>
            <a:r>
              <a:rPr lang="en-US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 throws Exception {</a:t>
            </a:r>
          </a:p>
          <a:p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300" b="1" i="0" dirty="0" smtClean="0">
                <a:solidFill>
                  <a:srgbClr val="354175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x = </a:t>
            </a:r>
            <a:r>
              <a:rPr lang="en-US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Math.</a:t>
            </a:r>
            <a:r>
              <a:rPr lang="en-US" sz="300" b="1" i="0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random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s-ES_tradnl" sz="300" b="1" i="0" dirty="0" err="1" smtClean="0">
                <a:solidFill>
                  <a:srgbClr val="354175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y =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Math.</a:t>
            </a:r>
            <a:r>
              <a:rPr lang="es-ES_tradnl" sz="300" b="1" i="0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random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endParaRPr lang="es-ES_tradnl" sz="3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i + ((x * x + y * y &lt; </a:t>
            </a:r>
            <a:r>
              <a:rPr lang="es-ES_tradnl" sz="300" b="1" i="0" dirty="0" smtClean="0">
                <a:solidFill>
                  <a:srgbClr val="118987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 ? </a:t>
            </a:r>
            <a:r>
              <a:rPr lang="es-ES_tradnl" sz="300" b="1" i="0" dirty="0" smtClean="0">
                <a:solidFill>
                  <a:srgbClr val="118987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s-ES_tradnl" sz="300" b="1" i="0" dirty="0" smtClean="0">
                <a:solidFill>
                  <a:srgbClr val="118987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endParaRPr lang="es-ES_tradnl" sz="3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s-ES_tradnl" sz="300" b="1" i="1" dirty="0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s-ES_tradnl" sz="300" b="1" i="1" dirty="0" err="1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Iteratively</a:t>
            </a:r>
            <a:r>
              <a:rPr lang="es-ES_tradnl" sz="300" b="1" i="1" dirty="0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300" b="1" i="1" dirty="0" err="1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transform</a:t>
            </a:r>
            <a:r>
              <a:rPr lang="es-ES_tradnl" sz="300" b="1" i="1" dirty="0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300" b="1" i="1" dirty="0" err="1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the</a:t>
            </a:r>
            <a:r>
              <a:rPr lang="es-ES_tradnl" sz="300" b="1" i="1" dirty="0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300" b="1" i="1" dirty="0" err="1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IterativeDataSet</a:t>
            </a:r>
            <a:endParaRPr lang="es-ES_tradnl" sz="3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DataSet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Integer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count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initial.</a:t>
            </a:r>
            <a:r>
              <a:rPr lang="es-ES_tradnl" sz="300" b="1" i="0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closeWith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iteration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s-ES_tradnl" sz="3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count.</a:t>
            </a:r>
            <a:r>
              <a:rPr lang="es-ES_tradnl" sz="300" b="1" i="0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(new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MapFunction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Integer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&gt;() {</a:t>
            </a:r>
          </a:p>
          <a:p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@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endParaRPr lang="es-ES_tradnl" sz="3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300" b="1" i="0" dirty="0" err="1" smtClean="0">
                <a:solidFill>
                  <a:srgbClr val="850002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Integer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count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throws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Exception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    return count / (</a:t>
            </a:r>
            <a:r>
              <a:rPr lang="en-US" sz="300" b="1" i="0" dirty="0" smtClean="0">
                <a:solidFill>
                  <a:srgbClr val="354175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300" b="1" i="0" dirty="0" smtClean="0">
                <a:solidFill>
                  <a:srgbClr val="118987"/>
                </a:solidFill>
                <a:latin typeface="Consolas" charset="0"/>
                <a:ea typeface="Consolas" charset="0"/>
                <a:cs typeface="Consolas" charset="0"/>
              </a:rPr>
              <a:t>10000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300" b="1" i="0" dirty="0" smtClean="0">
                <a:solidFill>
                  <a:srgbClr val="118987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ro-RO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}).</a:t>
            </a:r>
            <a:r>
              <a:rPr lang="ro-RO" sz="300" b="1" i="0" dirty="0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ro-RO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endParaRPr lang="ro-RO" sz="3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env.</a:t>
            </a:r>
            <a:r>
              <a:rPr lang="ro-RO" sz="300" b="1" i="0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execute</a:t>
            </a:r>
            <a:r>
              <a:rPr lang="ro-RO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ro-RO" sz="300" b="1" i="0" dirty="0" smtClean="0">
                <a:solidFill>
                  <a:srgbClr val="D20035"/>
                </a:solidFill>
                <a:latin typeface="Consolas" charset="0"/>
                <a:ea typeface="Consolas" charset="0"/>
                <a:cs typeface="Consolas" charset="0"/>
              </a:rPr>
              <a:t>"Iterative Pi </a:t>
            </a:r>
            <a:r>
              <a:rPr lang="ro-RO" sz="300" b="1" i="0" dirty="0" err="1" smtClean="0">
                <a:solidFill>
                  <a:srgbClr val="D20035"/>
                </a:solidFill>
                <a:latin typeface="Consolas" charset="0"/>
                <a:ea typeface="Consolas" charset="0"/>
                <a:cs typeface="Consolas" charset="0"/>
              </a:rPr>
              <a:t>Example</a:t>
            </a:r>
            <a:r>
              <a:rPr lang="ro-RO" sz="300" b="1" i="0" dirty="0" smtClean="0">
                <a:solidFill>
                  <a:srgbClr val="D20035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ro-RO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300" b="1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89" name="Straight Arrow Connector 188"/>
          <p:cNvCxnSpPr>
            <a:stCxn id="160" idx="6"/>
            <a:endCxn id="175" idx="1"/>
          </p:cNvCxnSpPr>
          <p:nvPr/>
        </p:nvCxnSpPr>
        <p:spPr>
          <a:xfrm>
            <a:off x="10183380" y="3207678"/>
            <a:ext cx="171724" cy="789558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59" idx="6"/>
            <a:endCxn id="175" idx="1"/>
          </p:cNvCxnSpPr>
          <p:nvPr/>
        </p:nvCxnSpPr>
        <p:spPr>
          <a:xfrm>
            <a:off x="9818545" y="3605175"/>
            <a:ext cx="536559" cy="3920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59" idx="6"/>
            <a:endCxn id="180" idx="1"/>
          </p:cNvCxnSpPr>
          <p:nvPr/>
        </p:nvCxnSpPr>
        <p:spPr>
          <a:xfrm>
            <a:off x="9818545" y="3605175"/>
            <a:ext cx="536559" cy="787965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1200" y="525050"/>
            <a:ext cx="392163" cy="3921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OP1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1856005" y="525050"/>
            <a:ext cx="371689" cy="392163"/>
          </a:xfrm>
          <a:prstGeom prst="can">
            <a:avLst>
              <a:gd name="adj" fmla="val 44344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IS1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23370" y="1423293"/>
            <a:ext cx="392163" cy="3921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OP3</a:t>
            </a:r>
            <a:endParaRPr lang="en-US" sz="1000" dirty="0"/>
          </a:p>
        </p:txBody>
      </p:sp>
      <p:sp>
        <p:nvSpPr>
          <p:cNvPr id="7" name="Oval 6"/>
          <p:cNvSpPr/>
          <p:nvPr/>
        </p:nvSpPr>
        <p:spPr>
          <a:xfrm>
            <a:off x="2623370" y="525050"/>
            <a:ext cx="392163" cy="3921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OP2</a:t>
            </a:r>
            <a:endParaRPr lang="en-US" sz="1000" dirty="0"/>
          </a:p>
        </p:txBody>
      </p:sp>
      <p:sp>
        <p:nvSpPr>
          <p:cNvPr id="8" name="Can 7"/>
          <p:cNvSpPr/>
          <p:nvPr/>
        </p:nvSpPr>
        <p:spPr>
          <a:xfrm>
            <a:off x="3454105" y="525050"/>
            <a:ext cx="371689" cy="392163"/>
          </a:xfrm>
          <a:prstGeom prst="can">
            <a:avLst>
              <a:gd name="adj" fmla="val 42241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IS2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55353" y="525050"/>
            <a:ext cx="392163" cy="3921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OP4</a:t>
            </a:r>
            <a:endParaRPr lang="en-US" sz="1000" dirty="0"/>
          </a:p>
        </p:txBody>
      </p:sp>
      <p:sp>
        <p:nvSpPr>
          <p:cNvPr id="10" name="Oval 9"/>
          <p:cNvSpPr/>
          <p:nvPr/>
        </p:nvSpPr>
        <p:spPr>
          <a:xfrm>
            <a:off x="4255353" y="1423293"/>
            <a:ext cx="392163" cy="3921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OP5</a:t>
            </a:r>
            <a:endParaRPr lang="en-US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825794" y="859782"/>
            <a:ext cx="486990" cy="759593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25794" y="1619375"/>
            <a:ext cx="42955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25794" y="721132"/>
            <a:ext cx="42955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15533" y="859782"/>
            <a:ext cx="475529" cy="75959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15533" y="1619375"/>
            <a:ext cx="43857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15533" y="721132"/>
            <a:ext cx="43857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27694" y="721132"/>
            <a:ext cx="39567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13363" y="721132"/>
            <a:ext cx="34264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n 18"/>
          <p:cNvSpPr/>
          <p:nvPr/>
        </p:nvSpPr>
        <p:spPr>
          <a:xfrm>
            <a:off x="3454105" y="1423293"/>
            <a:ext cx="371689" cy="392163"/>
          </a:xfrm>
          <a:prstGeom prst="can">
            <a:avLst>
              <a:gd name="adj" fmla="val 42241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IS3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76677" y="461831"/>
            <a:ext cx="392163" cy="3921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OP11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" name="Can 21"/>
          <p:cNvSpPr/>
          <p:nvPr/>
        </p:nvSpPr>
        <p:spPr>
          <a:xfrm>
            <a:off x="6111482" y="461831"/>
            <a:ext cx="371689" cy="392163"/>
          </a:xfrm>
          <a:prstGeom prst="can">
            <a:avLst>
              <a:gd name="adj" fmla="val 44344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IS11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78847" y="461831"/>
            <a:ext cx="392163" cy="3921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OP21</a:t>
            </a:r>
            <a:endParaRPr lang="en-US" sz="900" dirty="0"/>
          </a:p>
        </p:txBody>
      </p:sp>
      <p:sp>
        <p:nvSpPr>
          <p:cNvPr id="25" name="Can 24"/>
          <p:cNvSpPr/>
          <p:nvPr/>
        </p:nvSpPr>
        <p:spPr>
          <a:xfrm>
            <a:off x="7709582" y="461831"/>
            <a:ext cx="371689" cy="392163"/>
          </a:xfrm>
          <a:prstGeom prst="can">
            <a:avLst>
              <a:gd name="adj" fmla="val 42241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IS211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510830" y="461831"/>
            <a:ext cx="392163" cy="3921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OP4</a:t>
            </a:r>
            <a:endParaRPr lang="en-US" sz="9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081271" y="657913"/>
            <a:ext cx="42955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483171" y="657913"/>
            <a:ext cx="39567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68840" y="657913"/>
            <a:ext cx="34264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n 53"/>
          <p:cNvSpPr/>
          <p:nvPr/>
        </p:nvSpPr>
        <p:spPr>
          <a:xfrm>
            <a:off x="6127376" y="1602474"/>
            <a:ext cx="371689" cy="392163"/>
          </a:xfrm>
          <a:prstGeom prst="can">
            <a:avLst>
              <a:gd name="adj" fmla="val 44344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IS12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376677" y="1597727"/>
            <a:ext cx="392163" cy="3921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OP12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884506" y="1597727"/>
            <a:ext cx="392163" cy="3921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OP22</a:t>
            </a:r>
            <a:endParaRPr lang="en-US" sz="900" dirty="0"/>
          </a:p>
        </p:txBody>
      </p:sp>
      <p:cxnSp>
        <p:nvCxnSpPr>
          <p:cNvPr id="57" name="Straight Arrow Connector 56"/>
          <p:cNvCxnSpPr>
            <a:stCxn id="55" idx="6"/>
            <a:endCxn id="54" idx="2"/>
          </p:cNvCxnSpPr>
          <p:nvPr/>
        </p:nvCxnSpPr>
        <p:spPr>
          <a:xfrm>
            <a:off x="5768840" y="1793809"/>
            <a:ext cx="358536" cy="4747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4"/>
            <a:endCxn id="56" idx="2"/>
          </p:cNvCxnSpPr>
          <p:nvPr/>
        </p:nvCxnSpPr>
        <p:spPr>
          <a:xfrm flipV="1">
            <a:off x="6499065" y="1793809"/>
            <a:ext cx="385441" cy="4747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n 62"/>
          <p:cNvSpPr/>
          <p:nvPr/>
        </p:nvSpPr>
        <p:spPr>
          <a:xfrm>
            <a:off x="7704637" y="835801"/>
            <a:ext cx="371689" cy="392163"/>
          </a:xfrm>
          <a:prstGeom prst="can">
            <a:avLst>
              <a:gd name="adj" fmla="val 42241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IS212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24" idx="6"/>
            <a:endCxn id="25" idx="2"/>
          </p:cNvCxnSpPr>
          <p:nvPr/>
        </p:nvCxnSpPr>
        <p:spPr>
          <a:xfrm>
            <a:off x="7271010" y="657913"/>
            <a:ext cx="43857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4" idx="6"/>
            <a:endCxn id="63" idx="2"/>
          </p:cNvCxnSpPr>
          <p:nvPr/>
        </p:nvCxnSpPr>
        <p:spPr>
          <a:xfrm>
            <a:off x="7271010" y="657913"/>
            <a:ext cx="433627" cy="37397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8512616" y="962909"/>
            <a:ext cx="392163" cy="3921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OP4</a:t>
            </a:r>
            <a:endParaRPr lang="en-US" sz="900" dirty="0"/>
          </a:p>
        </p:txBody>
      </p:sp>
      <p:cxnSp>
        <p:nvCxnSpPr>
          <p:cNvPr id="91" name="Straight Arrow Connector 90"/>
          <p:cNvCxnSpPr>
            <a:stCxn id="63" idx="4"/>
            <a:endCxn id="26" idx="2"/>
          </p:cNvCxnSpPr>
          <p:nvPr/>
        </p:nvCxnSpPr>
        <p:spPr>
          <a:xfrm flipV="1">
            <a:off x="8076326" y="657913"/>
            <a:ext cx="434504" cy="37397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5" idx="4"/>
            <a:endCxn id="88" idx="1"/>
          </p:cNvCxnSpPr>
          <p:nvPr/>
        </p:nvCxnSpPr>
        <p:spPr>
          <a:xfrm>
            <a:off x="8081271" y="657913"/>
            <a:ext cx="488776" cy="362427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n 107"/>
          <p:cNvSpPr/>
          <p:nvPr/>
        </p:nvSpPr>
        <p:spPr>
          <a:xfrm>
            <a:off x="7712908" y="1597727"/>
            <a:ext cx="371689" cy="392163"/>
          </a:xfrm>
          <a:prstGeom prst="can">
            <a:avLst>
              <a:gd name="adj" fmla="val 42241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IS211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9" name="Can 108"/>
          <p:cNvSpPr/>
          <p:nvPr/>
        </p:nvSpPr>
        <p:spPr>
          <a:xfrm>
            <a:off x="7709582" y="1966863"/>
            <a:ext cx="371689" cy="392163"/>
          </a:xfrm>
          <a:prstGeom prst="can">
            <a:avLst>
              <a:gd name="adj" fmla="val 42241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IS212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/>
          <p:cNvCxnSpPr>
            <a:stCxn id="56" idx="6"/>
            <a:endCxn id="108" idx="2"/>
          </p:cNvCxnSpPr>
          <p:nvPr/>
        </p:nvCxnSpPr>
        <p:spPr>
          <a:xfrm>
            <a:off x="7276669" y="1793809"/>
            <a:ext cx="43623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56" idx="6"/>
            <a:endCxn id="109" idx="2"/>
          </p:cNvCxnSpPr>
          <p:nvPr/>
        </p:nvCxnSpPr>
        <p:spPr>
          <a:xfrm>
            <a:off x="7276669" y="1793809"/>
            <a:ext cx="432913" cy="369136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18651" y="3110089"/>
            <a:ext cx="1839671" cy="4515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DataSet</a:t>
            </a:r>
            <a:r>
              <a:rPr lang="en-US" sz="9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API</a:t>
            </a:r>
          </a:p>
          <a:p>
            <a:pPr algn="ctr"/>
            <a:r>
              <a:rPr lang="en-US" sz="9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Batch Processing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03895" y="3110089"/>
            <a:ext cx="1839671" cy="4515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DataStream API</a:t>
            </a:r>
            <a:endParaRPr lang="en-US" sz="9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9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Stream Processing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18651" y="3595511"/>
            <a:ext cx="3724915" cy="4515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Runtime</a:t>
            </a:r>
            <a:endParaRPr lang="en-US" sz="9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9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Distributed Streaming Dataflow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18651" y="4080933"/>
            <a:ext cx="1184157" cy="4515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Local</a:t>
            </a:r>
            <a:b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Single JVM, Embedded</a:t>
            </a:r>
            <a:endParaRPr lang="en-US" sz="900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94674" y="4080933"/>
            <a:ext cx="1184157" cy="4515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Cluster</a:t>
            </a:r>
            <a:b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Standalone, YARN</a:t>
            </a:r>
            <a:endParaRPr lang="en-US" sz="900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59409" y="4080933"/>
            <a:ext cx="1184157" cy="4515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Cloud</a:t>
            </a:r>
            <a:b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Google Comp. Engine,</a:t>
            </a:r>
            <a:r>
              <a:rPr lang="en-US" sz="9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9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EC2</a:t>
            </a:r>
            <a:endParaRPr lang="en-US" sz="900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2298303" y="2312837"/>
            <a:ext cx="1083737" cy="4430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sz="900" b="1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Flink</a:t>
            </a:r>
            <a: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ML</a:t>
            </a:r>
            <a:endParaRPr lang="en-US" sz="9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9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Machine Learning</a:t>
            </a:r>
          </a:p>
        </p:txBody>
      </p:sp>
      <p:sp>
        <p:nvSpPr>
          <p:cNvPr id="18" name="Rectangle 17"/>
          <p:cNvSpPr/>
          <p:nvPr/>
        </p:nvSpPr>
        <p:spPr>
          <a:xfrm rot="16200000">
            <a:off x="2775100" y="2312837"/>
            <a:ext cx="1083735" cy="4430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sz="900" b="1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Gelly</a:t>
            </a:r>
            <a:endParaRPr lang="en-US" sz="9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9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Graph API/Library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3260940" y="2312835"/>
            <a:ext cx="1083737" cy="4430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Table API</a:t>
            </a:r>
            <a:endParaRPr lang="en-US" sz="9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9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Batch</a:t>
            </a:r>
          </a:p>
        </p:txBody>
      </p:sp>
      <p:sp>
        <p:nvSpPr>
          <p:cNvPr id="20" name="Rectangle 19"/>
          <p:cNvSpPr/>
          <p:nvPr/>
        </p:nvSpPr>
        <p:spPr>
          <a:xfrm rot="16200000">
            <a:off x="4183545" y="2312835"/>
            <a:ext cx="1083737" cy="4430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Table API</a:t>
            </a:r>
            <a:endParaRPr lang="en-US" sz="9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9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Streaming</a:t>
            </a:r>
          </a:p>
        </p:txBody>
      </p:sp>
      <p:sp>
        <p:nvSpPr>
          <p:cNvPr id="21" name="Rectangle 20"/>
          <p:cNvSpPr/>
          <p:nvPr/>
        </p:nvSpPr>
        <p:spPr>
          <a:xfrm rot="16200000">
            <a:off x="2142444" y="4085192"/>
            <a:ext cx="451554" cy="443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b"/>
          <a:lstStyle/>
          <a:p>
            <a:r>
              <a:rPr lang="en-US" sz="8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Deploy</a:t>
            </a:r>
            <a:endParaRPr lang="en-US" sz="800" b="1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2142443" y="3599769"/>
            <a:ext cx="451554" cy="443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b"/>
          <a:lstStyle/>
          <a:p>
            <a:r>
              <a:rPr lang="en-US" sz="8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Core</a:t>
            </a:r>
            <a:endParaRPr lang="en-US" sz="800" b="1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1583641" y="2555545"/>
            <a:ext cx="1569158" cy="443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b"/>
          <a:lstStyle/>
          <a:p>
            <a:r>
              <a:rPr lang="en-US" sz="8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APIs &amp; Libraries</a:t>
            </a:r>
            <a:endParaRPr lang="en-US" sz="800" b="1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18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/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1"/>
          <p:cNvSpPr/>
          <p:nvPr/>
        </p:nvSpPr>
        <p:spPr>
          <a:xfrm>
            <a:off x="5942574" y="3994896"/>
            <a:ext cx="525680" cy="525680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2"/>
          <p:cNvSpPr/>
          <p:nvPr/>
        </p:nvSpPr>
        <p:spPr>
          <a:xfrm>
            <a:off x="7430148" y="2854057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3"/>
          <p:cNvSpPr/>
          <p:nvPr/>
        </p:nvSpPr>
        <p:spPr>
          <a:xfrm>
            <a:off x="7430148" y="3994896"/>
            <a:ext cx="525680" cy="525680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4"/>
          <p:cNvCxnSpPr>
            <a:stCxn id="5" idx="6"/>
            <a:endCxn id="7" idx="2"/>
          </p:cNvCxnSpPr>
          <p:nvPr/>
        </p:nvCxnSpPr>
        <p:spPr>
          <a:xfrm>
            <a:off x="6468254" y="4257737"/>
            <a:ext cx="9618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5"/>
          <p:cNvCxnSpPr>
            <a:stCxn id="12" idx="5"/>
            <a:endCxn id="20" idx="1"/>
          </p:cNvCxnSpPr>
          <p:nvPr/>
        </p:nvCxnSpPr>
        <p:spPr>
          <a:xfrm>
            <a:off x="7878845" y="2477162"/>
            <a:ext cx="1148099" cy="5966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6"/>
          <p:cNvSpPr/>
          <p:nvPr/>
        </p:nvSpPr>
        <p:spPr>
          <a:xfrm>
            <a:off x="5942574" y="2854061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7"/>
          <p:cNvCxnSpPr>
            <a:stCxn id="10" idx="6"/>
            <a:endCxn id="6" idx="2"/>
          </p:cNvCxnSpPr>
          <p:nvPr/>
        </p:nvCxnSpPr>
        <p:spPr>
          <a:xfrm flipV="1">
            <a:off x="6468254" y="3116898"/>
            <a:ext cx="961894" cy="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0"/>
          <p:cNvSpPr/>
          <p:nvPr/>
        </p:nvSpPr>
        <p:spPr>
          <a:xfrm>
            <a:off x="7430148" y="2028465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1"/>
          <p:cNvSpPr/>
          <p:nvPr/>
        </p:nvSpPr>
        <p:spPr>
          <a:xfrm>
            <a:off x="5942574" y="2028469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2"/>
          <p:cNvCxnSpPr>
            <a:stCxn id="13" idx="6"/>
            <a:endCxn id="12" idx="2"/>
          </p:cNvCxnSpPr>
          <p:nvPr/>
        </p:nvCxnSpPr>
        <p:spPr>
          <a:xfrm flipV="1">
            <a:off x="6468254" y="2291306"/>
            <a:ext cx="961894" cy="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>
            <a:stCxn id="13" idx="5"/>
            <a:endCxn id="6" idx="1"/>
          </p:cNvCxnSpPr>
          <p:nvPr/>
        </p:nvCxnSpPr>
        <p:spPr>
          <a:xfrm>
            <a:off x="6391270" y="2477165"/>
            <a:ext cx="1115862" cy="453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4"/>
          <p:cNvCxnSpPr>
            <a:stCxn id="10" idx="7"/>
            <a:endCxn id="12" idx="3"/>
          </p:cNvCxnSpPr>
          <p:nvPr/>
        </p:nvCxnSpPr>
        <p:spPr>
          <a:xfrm flipV="1">
            <a:off x="6391270" y="2477161"/>
            <a:ext cx="1115862" cy="453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5"/>
          <p:cNvSpPr/>
          <p:nvPr/>
        </p:nvSpPr>
        <p:spPr>
          <a:xfrm>
            <a:off x="5942574" y="4816434"/>
            <a:ext cx="525680" cy="525680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6"/>
          <p:cNvSpPr/>
          <p:nvPr/>
        </p:nvSpPr>
        <p:spPr>
          <a:xfrm>
            <a:off x="7430148" y="4816434"/>
            <a:ext cx="525680" cy="525680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7"/>
          <p:cNvCxnSpPr>
            <a:stCxn id="17" idx="6"/>
            <a:endCxn id="18" idx="2"/>
          </p:cNvCxnSpPr>
          <p:nvPr/>
        </p:nvCxnSpPr>
        <p:spPr>
          <a:xfrm>
            <a:off x="6468254" y="5079274"/>
            <a:ext cx="9618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8"/>
          <p:cNvSpPr/>
          <p:nvPr/>
        </p:nvSpPr>
        <p:spPr>
          <a:xfrm>
            <a:off x="8949960" y="2996868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19"/>
          <p:cNvSpPr/>
          <p:nvPr/>
        </p:nvSpPr>
        <p:spPr>
          <a:xfrm>
            <a:off x="8949960" y="3842020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0"/>
          <p:cNvCxnSpPr>
            <a:stCxn id="6" idx="5"/>
            <a:endCxn id="21" idx="1"/>
          </p:cNvCxnSpPr>
          <p:nvPr/>
        </p:nvCxnSpPr>
        <p:spPr>
          <a:xfrm>
            <a:off x="7878845" y="3302754"/>
            <a:ext cx="1148099" cy="6162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1"/>
          <p:cNvCxnSpPr>
            <a:stCxn id="7" idx="7"/>
            <a:endCxn id="20" idx="2"/>
          </p:cNvCxnSpPr>
          <p:nvPr/>
        </p:nvCxnSpPr>
        <p:spPr>
          <a:xfrm flipV="1">
            <a:off x="7878845" y="3259709"/>
            <a:ext cx="1071115" cy="812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2"/>
          <p:cNvCxnSpPr>
            <a:stCxn id="18" idx="6"/>
            <a:endCxn id="21" idx="3"/>
          </p:cNvCxnSpPr>
          <p:nvPr/>
        </p:nvCxnSpPr>
        <p:spPr>
          <a:xfrm flipV="1">
            <a:off x="7955830" y="4290716"/>
            <a:ext cx="1071115" cy="788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3"/>
          <p:cNvCxnSpPr>
            <a:stCxn id="7" idx="6"/>
            <a:endCxn id="21" idx="2"/>
          </p:cNvCxnSpPr>
          <p:nvPr/>
        </p:nvCxnSpPr>
        <p:spPr>
          <a:xfrm flipV="1">
            <a:off x="7955830" y="4104861"/>
            <a:ext cx="994131" cy="152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4"/>
          <p:cNvCxnSpPr>
            <a:stCxn id="18" idx="7"/>
            <a:endCxn id="20" idx="3"/>
          </p:cNvCxnSpPr>
          <p:nvPr/>
        </p:nvCxnSpPr>
        <p:spPr>
          <a:xfrm flipV="1">
            <a:off x="7878845" y="3445564"/>
            <a:ext cx="1148099" cy="14478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2262051" y="5989320"/>
            <a:ext cx="749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Chandy-Lamport</a:t>
            </a:r>
            <a:r>
              <a:rPr lang="en-US" dirty="0"/>
              <a:t> Algorithm for consistent asynchronous distributed snapshots</a:t>
            </a:r>
          </a:p>
        </p:txBody>
      </p:sp>
      <p:cxnSp>
        <p:nvCxnSpPr>
          <p:cNvPr id="30" name="Gerader Verbinder 29"/>
          <p:cNvCxnSpPr/>
          <p:nvPr/>
        </p:nvCxnSpPr>
        <p:spPr>
          <a:xfrm>
            <a:off x="7507780" y="2007974"/>
            <a:ext cx="0" cy="675638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H="1">
            <a:off x="7843624" y="3107029"/>
            <a:ext cx="336553" cy="503926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7692989" y="4008763"/>
            <a:ext cx="1" cy="515632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>
            <a:off x="8141683" y="4365247"/>
            <a:ext cx="224348" cy="239477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8905402" y="4199672"/>
            <a:ext cx="224348" cy="239477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918224" y="1785743"/>
            <a:ext cx="2989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Pushes checkpoint barriers</a:t>
            </a:r>
            <a:br>
              <a:rPr lang="en-US" sz="2000" dirty="0"/>
            </a:br>
            <a:r>
              <a:rPr lang="en-US" sz="2000" dirty="0"/>
              <a:t>through the data flow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539650" y="1602589"/>
            <a:ext cx="1673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/>
              <a:t>Operator checkpoint</a:t>
            </a:r>
            <a:br>
              <a:rPr lang="en-US" sz="1400" i="1" dirty="0"/>
            </a:br>
            <a:r>
              <a:rPr lang="en-US" sz="1400" i="1" dirty="0"/>
              <a:t>starting</a:t>
            </a:r>
          </a:p>
        </p:txBody>
      </p:sp>
      <p:sp>
        <p:nvSpPr>
          <p:cNvPr id="45" name="Freihandform 44"/>
          <p:cNvSpPr/>
          <p:nvPr/>
        </p:nvSpPr>
        <p:spPr>
          <a:xfrm>
            <a:off x="7838503" y="1903916"/>
            <a:ext cx="461963" cy="357188"/>
          </a:xfrm>
          <a:custGeom>
            <a:avLst/>
            <a:gdLst>
              <a:gd name="connsiteX0" fmla="*/ 461963 w 461963"/>
              <a:gd name="connsiteY0" fmla="*/ 0 h 357188"/>
              <a:gd name="connsiteX1" fmla="*/ 342900 w 461963"/>
              <a:gd name="connsiteY1" fmla="*/ 247650 h 357188"/>
              <a:gd name="connsiteX2" fmla="*/ 0 w 461963"/>
              <a:gd name="connsiteY2" fmla="*/ 357188 h 35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963" h="357188">
                <a:moveTo>
                  <a:pt x="461963" y="0"/>
                </a:moveTo>
                <a:cubicBezTo>
                  <a:pt x="440928" y="94059"/>
                  <a:pt x="419894" y="188119"/>
                  <a:pt x="342900" y="247650"/>
                </a:cubicBezTo>
                <a:cubicBezTo>
                  <a:pt x="265906" y="307181"/>
                  <a:pt x="132953" y="332184"/>
                  <a:pt x="0" y="35718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feld 45"/>
          <p:cNvSpPr txBox="1"/>
          <p:nvPr/>
        </p:nvSpPr>
        <p:spPr>
          <a:xfrm>
            <a:off x="8553890" y="2578512"/>
            <a:ext cx="1394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Checkpoint done</a:t>
            </a:r>
          </a:p>
        </p:txBody>
      </p:sp>
      <p:sp>
        <p:nvSpPr>
          <p:cNvPr id="47" name="Freihandform 46"/>
          <p:cNvSpPr/>
          <p:nvPr/>
        </p:nvSpPr>
        <p:spPr>
          <a:xfrm rot="10642132">
            <a:off x="7783860" y="2740772"/>
            <a:ext cx="780876" cy="454647"/>
          </a:xfrm>
          <a:custGeom>
            <a:avLst/>
            <a:gdLst>
              <a:gd name="connsiteX0" fmla="*/ 0 w 571500"/>
              <a:gd name="connsiteY0" fmla="*/ 328612 h 328612"/>
              <a:gd name="connsiteX1" fmla="*/ 376238 w 571500"/>
              <a:gd name="connsiteY1" fmla="*/ 252412 h 328612"/>
              <a:gd name="connsiteX2" fmla="*/ 571500 w 571500"/>
              <a:gd name="connsiteY2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328612">
                <a:moveTo>
                  <a:pt x="0" y="328612"/>
                </a:moveTo>
                <a:cubicBezTo>
                  <a:pt x="140494" y="317896"/>
                  <a:pt x="280988" y="307181"/>
                  <a:pt x="376238" y="252412"/>
                </a:cubicBezTo>
                <a:cubicBezTo>
                  <a:pt x="471488" y="197643"/>
                  <a:pt x="521494" y="98821"/>
                  <a:pt x="57150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/>
          <p:cNvSpPr/>
          <p:nvPr/>
        </p:nvSpPr>
        <p:spPr>
          <a:xfrm>
            <a:off x="2283506" y="3361543"/>
            <a:ext cx="2353328" cy="256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Stream</a:t>
            </a:r>
          </a:p>
        </p:txBody>
      </p:sp>
      <p:cxnSp>
        <p:nvCxnSpPr>
          <p:cNvPr id="48" name="Gerader Verbinder 47"/>
          <p:cNvCxnSpPr/>
          <p:nvPr/>
        </p:nvCxnSpPr>
        <p:spPr>
          <a:xfrm>
            <a:off x="3408032" y="3067382"/>
            <a:ext cx="0" cy="84521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3177628" y="2773221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barrier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3493858" y="3672862"/>
            <a:ext cx="1988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Before </a:t>
            </a:r>
            <a:r>
              <a:rPr lang="en-US" sz="1400" i="1" dirty="0" smtClean="0"/>
              <a:t>barrier: part</a:t>
            </a:r>
            <a:br>
              <a:rPr lang="en-US" sz="1400" i="1" dirty="0" smtClean="0"/>
            </a:br>
            <a:r>
              <a:rPr lang="en-US" sz="1400" i="1" dirty="0" smtClean="0"/>
              <a:t>of </a:t>
            </a:r>
            <a:r>
              <a:rPr lang="en-US" sz="1400" i="1" dirty="0"/>
              <a:t>the </a:t>
            </a:r>
            <a:r>
              <a:rPr lang="en-US" sz="1400" i="1" dirty="0" smtClean="0"/>
              <a:t>acknowledgement</a:t>
            </a:r>
            <a:endParaRPr lang="en-US" sz="1400" i="1" dirty="0"/>
          </a:p>
        </p:txBody>
      </p:sp>
      <p:sp>
        <p:nvSpPr>
          <p:cNvPr id="54" name="Textfeld 53"/>
          <p:cNvSpPr txBox="1"/>
          <p:nvPr/>
        </p:nvSpPr>
        <p:spPr>
          <a:xfrm>
            <a:off x="1763486" y="3687446"/>
            <a:ext cx="1846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After </a:t>
            </a:r>
            <a:r>
              <a:rPr lang="en-US" sz="1400" i="1" dirty="0" smtClean="0"/>
              <a:t>barrier:</a:t>
            </a:r>
            <a:endParaRPr lang="en-US" sz="1400" i="1" dirty="0"/>
          </a:p>
          <a:p>
            <a:r>
              <a:rPr lang="en-US" sz="1400" i="1" dirty="0"/>
              <a:t>Not </a:t>
            </a:r>
            <a:r>
              <a:rPr lang="en-US" sz="1400" i="1" dirty="0" smtClean="0"/>
              <a:t>acknowledged</a:t>
            </a:r>
            <a:endParaRPr lang="en-US" sz="1400" i="1" dirty="0"/>
          </a:p>
        </p:txBody>
      </p:sp>
      <p:sp>
        <p:nvSpPr>
          <p:cNvPr id="55" name="Textfeld 54"/>
          <p:cNvSpPr txBox="1"/>
          <p:nvPr/>
        </p:nvSpPr>
        <p:spPr>
          <a:xfrm>
            <a:off x="8329541" y="5228842"/>
            <a:ext cx="1394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Checkpoint done</a:t>
            </a:r>
          </a:p>
        </p:txBody>
      </p:sp>
      <p:sp>
        <p:nvSpPr>
          <p:cNvPr id="56" name="Freihandform 55"/>
          <p:cNvSpPr/>
          <p:nvPr/>
        </p:nvSpPr>
        <p:spPr>
          <a:xfrm flipH="1">
            <a:off x="7699338" y="5145771"/>
            <a:ext cx="719748" cy="235946"/>
          </a:xfrm>
          <a:custGeom>
            <a:avLst/>
            <a:gdLst>
              <a:gd name="connsiteX0" fmla="*/ 0 w 571500"/>
              <a:gd name="connsiteY0" fmla="*/ 328612 h 328612"/>
              <a:gd name="connsiteX1" fmla="*/ 376238 w 571500"/>
              <a:gd name="connsiteY1" fmla="*/ 252412 h 328612"/>
              <a:gd name="connsiteX2" fmla="*/ 571500 w 571500"/>
              <a:gd name="connsiteY2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328612">
                <a:moveTo>
                  <a:pt x="0" y="328612"/>
                </a:moveTo>
                <a:cubicBezTo>
                  <a:pt x="140494" y="317896"/>
                  <a:pt x="280988" y="307181"/>
                  <a:pt x="376238" y="252412"/>
                </a:cubicBezTo>
                <a:cubicBezTo>
                  <a:pt x="471488" y="197643"/>
                  <a:pt x="521494" y="98821"/>
                  <a:pt x="57150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feld 56"/>
          <p:cNvSpPr txBox="1"/>
          <p:nvPr/>
        </p:nvSpPr>
        <p:spPr>
          <a:xfrm>
            <a:off x="5322230" y="3505201"/>
            <a:ext cx="181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checkpoint in progress</a:t>
            </a:r>
          </a:p>
        </p:txBody>
      </p:sp>
      <p:sp>
        <p:nvSpPr>
          <p:cNvPr id="60" name="Freihandform 59"/>
          <p:cNvSpPr/>
          <p:nvPr/>
        </p:nvSpPr>
        <p:spPr>
          <a:xfrm rot="15711590">
            <a:off x="7094411" y="3693780"/>
            <a:ext cx="461963" cy="357188"/>
          </a:xfrm>
          <a:custGeom>
            <a:avLst/>
            <a:gdLst>
              <a:gd name="connsiteX0" fmla="*/ 461963 w 461963"/>
              <a:gd name="connsiteY0" fmla="*/ 0 h 357188"/>
              <a:gd name="connsiteX1" fmla="*/ 342900 w 461963"/>
              <a:gd name="connsiteY1" fmla="*/ 247650 h 357188"/>
              <a:gd name="connsiteX2" fmla="*/ 0 w 461963"/>
              <a:gd name="connsiteY2" fmla="*/ 357188 h 35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963" h="357188">
                <a:moveTo>
                  <a:pt x="461963" y="0"/>
                </a:moveTo>
                <a:cubicBezTo>
                  <a:pt x="440928" y="94059"/>
                  <a:pt x="419894" y="188119"/>
                  <a:pt x="342900" y="247650"/>
                </a:cubicBezTo>
                <a:cubicBezTo>
                  <a:pt x="265906" y="307181"/>
                  <a:pt x="132953" y="332184"/>
                  <a:pt x="0" y="35718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2378756" y="3505200"/>
            <a:ext cx="383494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4163106" y="3505200"/>
            <a:ext cx="383494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6288" y="7051675"/>
            <a:ext cx="2743200" cy="365125"/>
          </a:xfrm>
        </p:spPr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val 1"/>
          <p:cNvSpPr/>
          <p:nvPr/>
        </p:nvSpPr>
        <p:spPr>
          <a:xfrm>
            <a:off x="1140281" y="23739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val 2"/>
          <p:cNvSpPr/>
          <p:nvPr/>
        </p:nvSpPr>
        <p:spPr>
          <a:xfrm>
            <a:off x="1840233" y="1837185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Oval 3"/>
          <p:cNvSpPr/>
          <p:nvPr/>
        </p:nvSpPr>
        <p:spPr>
          <a:xfrm>
            <a:off x="1840233" y="23739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Straight Arrow Connector 4"/>
          <p:cNvCxnSpPr>
            <a:stCxn id="5" idx="6"/>
            <a:endCxn id="7" idx="2"/>
          </p:cNvCxnSpPr>
          <p:nvPr/>
        </p:nvCxnSpPr>
        <p:spPr>
          <a:xfrm>
            <a:off x="1387631" y="249766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5"/>
          <p:cNvCxnSpPr>
            <a:stCxn id="12" idx="5"/>
            <a:endCxn id="20" idx="1"/>
          </p:cNvCxnSpPr>
          <p:nvPr/>
        </p:nvCxnSpPr>
        <p:spPr>
          <a:xfrm>
            <a:off x="2051360" y="1659843"/>
            <a:ext cx="540218" cy="28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6"/>
          <p:cNvSpPr/>
          <p:nvPr/>
        </p:nvSpPr>
        <p:spPr>
          <a:xfrm>
            <a:off x="1140281" y="18371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Straight Arrow Connector 7"/>
          <p:cNvCxnSpPr>
            <a:stCxn id="10" idx="6"/>
            <a:endCxn id="6" idx="2"/>
          </p:cNvCxnSpPr>
          <p:nvPr/>
        </p:nvCxnSpPr>
        <p:spPr>
          <a:xfrm flipV="1">
            <a:off x="1387631" y="1960860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0"/>
          <p:cNvSpPr/>
          <p:nvPr/>
        </p:nvSpPr>
        <p:spPr>
          <a:xfrm>
            <a:off x="1840233" y="1448717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Oval 11"/>
          <p:cNvSpPr/>
          <p:nvPr/>
        </p:nvSpPr>
        <p:spPr>
          <a:xfrm>
            <a:off x="1140281" y="1448718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" name="Straight Arrow Connector 12"/>
          <p:cNvCxnSpPr>
            <a:stCxn id="13" idx="6"/>
            <a:endCxn id="12" idx="2"/>
          </p:cNvCxnSpPr>
          <p:nvPr/>
        </p:nvCxnSpPr>
        <p:spPr>
          <a:xfrm flipV="1">
            <a:off x="1387631" y="1572392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>
            <a:stCxn id="13" idx="5"/>
            <a:endCxn id="6" idx="1"/>
          </p:cNvCxnSpPr>
          <p:nvPr/>
        </p:nvCxnSpPr>
        <p:spPr>
          <a:xfrm>
            <a:off x="1351407" y="1659844"/>
            <a:ext cx="525050" cy="213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4"/>
          <p:cNvCxnSpPr>
            <a:stCxn id="10" idx="7"/>
            <a:endCxn id="12" idx="3"/>
          </p:cNvCxnSpPr>
          <p:nvPr/>
        </p:nvCxnSpPr>
        <p:spPr>
          <a:xfrm flipV="1">
            <a:off x="1351407" y="1659843"/>
            <a:ext cx="525050" cy="213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5"/>
          <p:cNvSpPr/>
          <p:nvPr/>
        </p:nvSpPr>
        <p:spPr>
          <a:xfrm>
            <a:off x="1140281" y="276054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Oval 16"/>
          <p:cNvSpPr/>
          <p:nvPr/>
        </p:nvSpPr>
        <p:spPr>
          <a:xfrm>
            <a:off x="1840233" y="276054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9" name="Straight Arrow Connector 17"/>
          <p:cNvCxnSpPr>
            <a:stCxn id="17" idx="6"/>
            <a:endCxn id="18" idx="2"/>
          </p:cNvCxnSpPr>
          <p:nvPr/>
        </p:nvCxnSpPr>
        <p:spPr>
          <a:xfrm>
            <a:off x="1387631" y="288422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8"/>
          <p:cNvSpPr/>
          <p:nvPr/>
        </p:nvSpPr>
        <p:spPr>
          <a:xfrm>
            <a:off x="2555355" y="1904381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Oval 19"/>
          <p:cNvSpPr/>
          <p:nvPr/>
        </p:nvSpPr>
        <p:spPr>
          <a:xfrm>
            <a:off x="2555355" y="2302053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2" name="Straight Arrow Connector 20"/>
          <p:cNvCxnSpPr>
            <a:stCxn id="6" idx="5"/>
            <a:endCxn id="21" idx="1"/>
          </p:cNvCxnSpPr>
          <p:nvPr/>
        </p:nvCxnSpPr>
        <p:spPr>
          <a:xfrm>
            <a:off x="2051360" y="2048311"/>
            <a:ext cx="540218" cy="289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1"/>
          <p:cNvCxnSpPr>
            <a:stCxn id="7" idx="7"/>
            <a:endCxn id="20" idx="2"/>
          </p:cNvCxnSpPr>
          <p:nvPr/>
        </p:nvCxnSpPr>
        <p:spPr>
          <a:xfrm flipV="1">
            <a:off x="2051360" y="2028057"/>
            <a:ext cx="503995" cy="382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2"/>
          <p:cNvCxnSpPr>
            <a:stCxn id="18" idx="6"/>
            <a:endCxn id="21" idx="3"/>
          </p:cNvCxnSpPr>
          <p:nvPr/>
        </p:nvCxnSpPr>
        <p:spPr>
          <a:xfrm flipV="1">
            <a:off x="2087584" y="2513179"/>
            <a:ext cx="503995" cy="371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3"/>
          <p:cNvCxnSpPr>
            <a:stCxn id="7" idx="6"/>
            <a:endCxn id="21" idx="2"/>
          </p:cNvCxnSpPr>
          <p:nvPr/>
        </p:nvCxnSpPr>
        <p:spPr>
          <a:xfrm flipV="1">
            <a:off x="2087584" y="2425729"/>
            <a:ext cx="467771" cy="71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4"/>
          <p:cNvCxnSpPr>
            <a:stCxn id="18" idx="7"/>
            <a:endCxn id="20" idx="3"/>
          </p:cNvCxnSpPr>
          <p:nvPr/>
        </p:nvCxnSpPr>
        <p:spPr>
          <a:xfrm flipV="1">
            <a:off x="2051360" y="2115507"/>
            <a:ext cx="540218" cy="681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2534388" y="2470340"/>
            <a:ext cx="105563" cy="112682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6200" y="1668348"/>
            <a:ext cx="866767" cy="1124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position: 6791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9" name="Gerader Verbinder 38"/>
          <p:cNvCxnSpPr>
            <a:stCxn id="58" idx="3"/>
          </p:cNvCxnSpPr>
          <p:nvPr/>
        </p:nvCxnSpPr>
        <p:spPr>
          <a:xfrm flipV="1">
            <a:off x="942967" y="1594723"/>
            <a:ext cx="273252" cy="129855"/>
          </a:xfrm>
          <a:prstGeom prst="line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/>
        </p:nvSpPr>
        <p:spPr>
          <a:xfrm>
            <a:off x="942967" y="139858"/>
            <a:ext cx="1342474" cy="830432"/>
          </a:xfrm>
          <a:prstGeom prst="rect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Master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9" name="Gerade Verbindung mit Pfeil 68"/>
          <p:cNvCxnSpPr/>
          <p:nvPr/>
        </p:nvCxnSpPr>
        <p:spPr>
          <a:xfrm flipH="1">
            <a:off x="1262236" y="919122"/>
            <a:ext cx="213757" cy="6119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5" name="Freihandform 74"/>
          <p:cNvSpPr/>
          <p:nvPr/>
        </p:nvSpPr>
        <p:spPr>
          <a:xfrm>
            <a:off x="1320275" y="923859"/>
            <a:ext cx="311436" cy="1974372"/>
          </a:xfrm>
          <a:custGeom>
            <a:avLst/>
            <a:gdLst>
              <a:gd name="connsiteX0" fmla="*/ 395288 w 404164"/>
              <a:gd name="connsiteY0" fmla="*/ 0 h 2547938"/>
              <a:gd name="connsiteX1" fmla="*/ 352425 w 404164"/>
              <a:gd name="connsiteY1" fmla="*/ 1943100 h 2547938"/>
              <a:gd name="connsiteX2" fmla="*/ 0 w 404164"/>
              <a:gd name="connsiteY2" fmla="*/ 2547938 h 254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164" h="2547938">
                <a:moveTo>
                  <a:pt x="395288" y="0"/>
                </a:moveTo>
                <a:cubicBezTo>
                  <a:pt x="406797" y="759222"/>
                  <a:pt x="418306" y="1518444"/>
                  <a:pt x="352425" y="1943100"/>
                </a:cubicBezTo>
                <a:cubicBezTo>
                  <a:pt x="286544" y="2367756"/>
                  <a:pt x="143272" y="2457847"/>
                  <a:pt x="0" y="2547938"/>
                </a:cubicBezTo>
              </a:path>
            </a:pathLst>
          </a:cu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Freihandform 76"/>
          <p:cNvSpPr/>
          <p:nvPr/>
        </p:nvSpPr>
        <p:spPr>
          <a:xfrm>
            <a:off x="1327614" y="920189"/>
            <a:ext cx="249549" cy="1581700"/>
          </a:xfrm>
          <a:custGeom>
            <a:avLst/>
            <a:gdLst>
              <a:gd name="connsiteX0" fmla="*/ 323850 w 323850"/>
              <a:gd name="connsiteY0" fmla="*/ 0 h 2052638"/>
              <a:gd name="connsiteX1" fmla="*/ 209550 w 323850"/>
              <a:gd name="connsiteY1" fmla="*/ 1609725 h 2052638"/>
              <a:gd name="connsiteX2" fmla="*/ 0 w 323850"/>
              <a:gd name="connsiteY2" fmla="*/ 2052638 h 205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2052638">
                <a:moveTo>
                  <a:pt x="323850" y="0"/>
                </a:moveTo>
                <a:cubicBezTo>
                  <a:pt x="293687" y="633809"/>
                  <a:pt x="263525" y="1267619"/>
                  <a:pt x="209550" y="1609725"/>
                </a:cubicBezTo>
                <a:cubicBezTo>
                  <a:pt x="155575" y="1951831"/>
                  <a:pt x="77787" y="2002234"/>
                  <a:pt x="0" y="2052638"/>
                </a:cubicBezTo>
              </a:path>
            </a:pathLst>
          </a:cu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9" name="Gerade Verbindung mit Pfeil 78"/>
          <p:cNvCxnSpPr/>
          <p:nvPr/>
        </p:nvCxnSpPr>
        <p:spPr>
          <a:xfrm flipH="1">
            <a:off x="1272527" y="931199"/>
            <a:ext cx="253259" cy="10053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737507" y="1081743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" name="Oval 1"/>
          <p:cNvSpPr/>
          <p:nvPr/>
        </p:nvSpPr>
        <p:spPr>
          <a:xfrm>
            <a:off x="3992246" y="23739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3" name="Oval 2"/>
          <p:cNvSpPr/>
          <p:nvPr/>
        </p:nvSpPr>
        <p:spPr>
          <a:xfrm>
            <a:off x="4692198" y="1837185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4" name="Oval 3"/>
          <p:cNvSpPr/>
          <p:nvPr/>
        </p:nvSpPr>
        <p:spPr>
          <a:xfrm>
            <a:off x="4692198" y="23739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5" name="Straight Arrow Connector 4"/>
          <p:cNvCxnSpPr>
            <a:stCxn id="82" idx="6"/>
            <a:endCxn id="84" idx="2"/>
          </p:cNvCxnSpPr>
          <p:nvPr/>
        </p:nvCxnSpPr>
        <p:spPr>
          <a:xfrm>
            <a:off x="4239596" y="249766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5"/>
          <p:cNvCxnSpPr>
            <a:stCxn id="89" idx="5"/>
            <a:endCxn id="97" idx="1"/>
          </p:cNvCxnSpPr>
          <p:nvPr/>
        </p:nvCxnSpPr>
        <p:spPr>
          <a:xfrm>
            <a:off x="4903325" y="1659843"/>
            <a:ext cx="540218" cy="28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6"/>
          <p:cNvSpPr/>
          <p:nvPr/>
        </p:nvSpPr>
        <p:spPr>
          <a:xfrm>
            <a:off x="3992246" y="18371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8" name="Straight Arrow Connector 7"/>
          <p:cNvCxnSpPr>
            <a:stCxn id="87" idx="6"/>
            <a:endCxn id="83" idx="2"/>
          </p:cNvCxnSpPr>
          <p:nvPr/>
        </p:nvCxnSpPr>
        <p:spPr>
          <a:xfrm flipV="1">
            <a:off x="4239596" y="1960860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10"/>
          <p:cNvSpPr/>
          <p:nvPr/>
        </p:nvSpPr>
        <p:spPr>
          <a:xfrm>
            <a:off x="4692198" y="1448717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0" name="Oval 11"/>
          <p:cNvSpPr/>
          <p:nvPr/>
        </p:nvSpPr>
        <p:spPr>
          <a:xfrm>
            <a:off x="3992246" y="1448718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1" name="Straight Arrow Connector 12"/>
          <p:cNvCxnSpPr>
            <a:stCxn id="90" idx="6"/>
            <a:endCxn id="89" idx="2"/>
          </p:cNvCxnSpPr>
          <p:nvPr/>
        </p:nvCxnSpPr>
        <p:spPr>
          <a:xfrm flipV="1">
            <a:off x="4239596" y="1572392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13"/>
          <p:cNvCxnSpPr>
            <a:stCxn id="90" idx="5"/>
            <a:endCxn id="83" idx="1"/>
          </p:cNvCxnSpPr>
          <p:nvPr/>
        </p:nvCxnSpPr>
        <p:spPr>
          <a:xfrm>
            <a:off x="4203372" y="1659844"/>
            <a:ext cx="525050" cy="213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14"/>
          <p:cNvCxnSpPr>
            <a:stCxn id="87" idx="7"/>
            <a:endCxn id="89" idx="3"/>
          </p:cNvCxnSpPr>
          <p:nvPr/>
        </p:nvCxnSpPr>
        <p:spPr>
          <a:xfrm flipV="1">
            <a:off x="4203372" y="1659843"/>
            <a:ext cx="525050" cy="213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15"/>
          <p:cNvSpPr/>
          <p:nvPr/>
        </p:nvSpPr>
        <p:spPr>
          <a:xfrm>
            <a:off x="3992246" y="276054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5" name="Oval 16"/>
          <p:cNvSpPr/>
          <p:nvPr/>
        </p:nvSpPr>
        <p:spPr>
          <a:xfrm>
            <a:off x="4692198" y="276054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6" name="Straight Arrow Connector 17"/>
          <p:cNvCxnSpPr>
            <a:stCxn id="94" idx="6"/>
            <a:endCxn id="95" idx="2"/>
          </p:cNvCxnSpPr>
          <p:nvPr/>
        </p:nvCxnSpPr>
        <p:spPr>
          <a:xfrm>
            <a:off x="4239596" y="288422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18"/>
          <p:cNvSpPr/>
          <p:nvPr/>
        </p:nvSpPr>
        <p:spPr>
          <a:xfrm>
            <a:off x="5407319" y="1904381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Oval 19"/>
          <p:cNvSpPr/>
          <p:nvPr/>
        </p:nvSpPr>
        <p:spPr>
          <a:xfrm>
            <a:off x="5407319" y="2302053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9" name="Straight Arrow Connector 20"/>
          <p:cNvCxnSpPr>
            <a:stCxn id="83" idx="5"/>
            <a:endCxn id="98" idx="1"/>
          </p:cNvCxnSpPr>
          <p:nvPr/>
        </p:nvCxnSpPr>
        <p:spPr>
          <a:xfrm>
            <a:off x="4903325" y="2048311"/>
            <a:ext cx="540218" cy="289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21"/>
          <p:cNvCxnSpPr>
            <a:stCxn id="84" idx="7"/>
            <a:endCxn id="97" idx="2"/>
          </p:cNvCxnSpPr>
          <p:nvPr/>
        </p:nvCxnSpPr>
        <p:spPr>
          <a:xfrm flipV="1">
            <a:off x="4903325" y="2028057"/>
            <a:ext cx="503995" cy="382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22"/>
          <p:cNvCxnSpPr>
            <a:stCxn id="95" idx="6"/>
            <a:endCxn id="98" idx="3"/>
          </p:cNvCxnSpPr>
          <p:nvPr/>
        </p:nvCxnSpPr>
        <p:spPr>
          <a:xfrm flipV="1">
            <a:off x="4939548" y="2513179"/>
            <a:ext cx="503995" cy="371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23"/>
          <p:cNvCxnSpPr>
            <a:stCxn id="84" idx="6"/>
            <a:endCxn id="98" idx="2"/>
          </p:cNvCxnSpPr>
          <p:nvPr/>
        </p:nvCxnSpPr>
        <p:spPr>
          <a:xfrm flipV="1">
            <a:off x="4939548" y="2425729"/>
            <a:ext cx="467771" cy="71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24"/>
          <p:cNvCxnSpPr>
            <a:stCxn id="95" idx="7"/>
            <a:endCxn id="97" idx="3"/>
          </p:cNvCxnSpPr>
          <p:nvPr/>
        </p:nvCxnSpPr>
        <p:spPr>
          <a:xfrm flipV="1">
            <a:off x="4903325" y="2115507"/>
            <a:ext cx="540218" cy="681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>
            <a:stCxn id="149" idx="3"/>
          </p:cNvCxnSpPr>
          <p:nvPr/>
        </p:nvCxnSpPr>
        <p:spPr>
          <a:xfrm flipV="1">
            <a:off x="3813577" y="1594723"/>
            <a:ext cx="254607" cy="129855"/>
          </a:xfrm>
          <a:prstGeom prst="line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/>
          <p:nvPr/>
        </p:nvCxnSpPr>
        <p:spPr>
          <a:xfrm flipH="1">
            <a:off x="4255577" y="1439227"/>
            <a:ext cx="550" cy="23917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/>
          <p:nvPr/>
        </p:nvCxnSpPr>
        <p:spPr>
          <a:xfrm flipH="1">
            <a:off x="4167863" y="1587352"/>
            <a:ext cx="111078" cy="189793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/>
          <p:nvPr/>
        </p:nvCxnSpPr>
        <p:spPr>
          <a:xfrm>
            <a:off x="4557657" y="1644895"/>
            <a:ext cx="85382" cy="17346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/>
          <p:nvPr/>
        </p:nvCxnSpPr>
        <p:spPr>
          <a:xfrm>
            <a:off x="4986658" y="2256608"/>
            <a:ext cx="112757" cy="124508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/>
          <p:nvPr/>
        </p:nvCxnSpPr>
        <p:spPr>
          <a:xfrm>
            <a:off x="4990073" y="2525231"/>
            <a:ext cx="85382" cy="17346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/>
          <p:nvPr/>
        </p:nvCxnSpPr>
        <p:spPr>
          <a:xfrm>
            <a:off x="5145522" y="2621336"/>
            <a:ext cx="85382" cy="17346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/>
          <p:nvPr/>
        </p:nvCxnSpPr>
        <p:spPr>
          <a:xfrm>
            <a:off x="5173434" y="2291682"/>
            <a:ext cx="148254" cy="124223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/>
          <p:cNvCxnSpPr/>
          <p:nvPr/>
        </p:nvCxnSpPr>
        <p:spPr>
          <a:xfrm>
            <a:off x="4471550" y="1878743"/>
            <a:ext cx="0" cy="164232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echteck 130"/>
          <p:cNvSpPr/>
          <p:nvPr/>
        </p:nvSpPr>
        <p:spPr>
          <a:xfrm>
            <a:off x="3534960" y="1098172"/>
            <a:ext cx="671920" cy="1574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Ack. with position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6791 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36" name="Gruppieren 135"/>
          <p:cNvGrpSpPr/>
          <p:nvPr/>
        </p:nvGrpSpPr>
        <p:grpSpPr>
          <a:xfrm>
            <a:off x="996806" y="546133"/>
            <a:ext cx="530860" cy="381397"/>
            <a:chOff x="212438" y="205134"/>
            <a:chExt cx="810799" cy="582519"/>
          </a:xfrm>
        </p:grpSpPr>
        <p:sp>
          <p:nvSpPr>
            <p:cNvPr id="132" name="Rechteck 131"/>
            <p:cNvSpPr/>
            <p:nvPr/>
          </p:nvSpPr>
          <p:spPr>
            <a:xfrm>
              <a:off x="212438" y="205134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  6157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3" name="Rechteck 132"/>
            <p:cNvSpPr/>
            <p:nvPr/>
          </p:nvSpPr>
          <p:spPr>
            <a:xfrm>
              <a:off x="212438" y="351077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  4983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4" name="Rechteck 133"/>
            <p:cNvSpPr/>
            <p:nvPr/>
          </p:nvSpPr>
          <p:spPr>
            <a:xfrm>
              <a:off x="212438" y="493009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  6188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5" name="Rechteck 134"/>
            <p:cNvSpPr/>
            <p:nvPr/>
          </p:nvSpPr>
          <p:spPr>
            <a:xfrm>
              <a:off x="212438" y="641710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  5834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3" name="Gruppieren 142"/>
          <p:cNvGrpSpPr/>
          <p:nvPr/>
        </p:nvGrpSpPr>
        <p:grpSpPr>
          <a:xfrm>
            <a:off x="1679460" y="546133"/>
            <a:ext cx="530860" cy="381397"/>
            <a:chOff x="212438" y="205134"/>
            <a:chExt cx="810799" cy="582519"/>
          </a:xfrm>
        </p:grpSpPr>
        <p:sp>
          <p:nvSpPr>
            <p:cNvPr id="144" name="Rechteck 143"/>
            <p:cNvSpPr/>
            <p:nvPr/>
          </p:nvSpPr>
          <p:spPr>
            <a:xfrm>
              <a:off x="212438" y="205134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212438" y="351077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Rechteck 145"/>
            <p:cNvSpPr/>
            <p:nvPr/>
          </p:nvSpPr>
          <p:spPr>
            <a:xfrm>
              <a:off x="212438" y="493009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7" name="Rechteck 146"/>
            <p:cNvSpPr/>
            <p:nvPr/>
          </p:nvSpPr>
          <p:spPr>
            <a:xfrm>
              <a:off x="212438" y="641710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8" name="Rechteck 147"/>
          <p:cNvSpPr/>
          <p:nvPr/>
        </p:nvSpPr>
        <p:spPr>
          <a:xfrm>
            <a:off x="912130" y="424436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946810" y="1668348"/>
            <a:ext cx="866767" cy="1124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position: 6791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652672" y="421609"/>
            <a:ext cx="584433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732981" y="139858"/>
            <a:ext cx="1342474" cy="830432"/>
          </a:xfrm>
          <a:prstGeom prst="rect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Master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2" name="Gruppieren 151"/>
          <p:cNvGrpSpPr/>
          <p:nvPr/>
        </p:nvGrpSpPr>
        <p:grpSpPr>
          <a:xfrm>
            <a:off x="3786820" y="546133"/>
            <a:ext cx="530860" cy="381397"/>
            <a:chOff x="212438" y="205134"/>
            <a:chExt cx="810799" cy="582519"/>
          </a:xfrm>
        </p:grpSpPr>
        <p:sp>
          <p:nvSpPr>
            <p:cNvPr id="153" name="Rechteck 152"/>
            <p:cNvSpPr/>
            <p:nvPr/>
          </p:nvSpPr>
          <p:spPr>
            <a:xfrm>
              <a:off x="212438" y="205134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  6157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4" name="Rechteck 153"/>
            <p:cNvSpPr/>
            <p:nvPr/>
          </p:nvSpPr>
          <p:spPr>
            <a:xfrm>
              <a:off x="212438" y="351077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  4983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hteck 154"/>
            <p:cNvSpPr/>
            <p:nvPr/>
          </p:nvSpPr>
          <p:spPr>
            <a:xfrm>
              <a:off x="212438" y="493009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  6188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hteck 155"/>
            <p:cNvSpPr/>
            <p:nvPr/>
          </p:nvSpPr>
          <p:spPr>
            <a:xfrm>
              <a:off x="212438" y="641710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  5834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uppieren 156"/>
          <p:cNvGrpSpPr/>
          <p:nvPr/>
        </p:nvGrpSpPr>
        <p:grpSpPr>
          <a:xfrm>
            <a:off x="4469474" y="546133"/>
            <a:ext cx="530860" cy="381397"/>
            <a:chOff x="212438" y="205134"/>
            <a:chExt cx="810799" cy="582519"/>
          </a:xfrm>
        </p:grpSpPr>
        <p:sp>
          <p:nvSpPr>
            <p:cNvPr id="158" name="Rechteck 157"/>
            <p:cNvSpPr/>
            <p:nvPr/>
          </p:nvSpPr>
          <p:spPr>
            <a:xfrm>
              <a:off x="212438" y="205134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hteck 158"/>
            <p:cNvSpPr/>
            <p:nvPr/>
          </p:nvSpPr>
          <p:spPr>
            <a:xfrm>
              <a:off x="212438" y="351077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hteck 159"/>
            <p:cNvSpPr/>
            <p:nvPr/>
          </p:nvSpPr>
          <p:spPr>
            <a:xfrm>
              <a:off x="212438" y="493009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1" name="Rechteck 160"/>
            <p:cNvSpPr/>
            <p:nvPr/>
          </p:nvSpPr>
          <p:spPr>
            <a:xfrm>
              <a:off x="212438" y="641710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2" name="Rechteck 161"/>
          <p:cNvSpPr/>
          <p:nvPr/>
        </p:nvSpPr>
        <p:spPr>
          <a:xfrm>
            <a:off x="3702144" y="424436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442686" y="421609"/>
            <a:ext cx="584433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4282039" y="1232665"/>
            <a:ext cx="745080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Emit stream barriers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5" name="Freihandform 164"/>
          <p:cNvSpPr/>
          <p:nvPr/>
        </p:nvSpPr>
        <p:spPr>
          <a:xfrm>
            <a:off x="4188203" y="611923"/>
            <a:ext cx="656402" cy="888100"/>
          </a:xfrm>
          <a:custGeom>
            <a:avLst/>
            <a:gdLst>
              <a:gd name="connsiteX0" fmla="*/ 0 w 1023937"/>
              <a:gd name="connsiteY0" fmla="*/ 1152525 h 1152525"/>
              <a:gd name="connsiteX1" fmla="*/ 114300 w 1023937"/>
              <a:gd name="connsiteY1" fmla="*/ 652462 h 1152525"/>
              <a:gd name="connsiteX2" fmla="*/ 657225 w 1023937"/>
              <a:gd name="connsiteY2" fmla="*/ 514350 h 1152525"/>
              <a:gd name="connsiteX3" fmla="*/ 1023937 w 1023937"/>
              <a:gd name="connsiteY3" fmla="*/ 0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937" h="1152525">
                <a:moveTo>
                  <a:pt x="0" y="1152525"/>
                </a:moveTo>
                <a:cubicBezTo>
                  <a:pt x="2381" y="955674"/>
                  <a:pt x="4763" y="758824"/>
                  <a:pt x="114300" y="652462"/>
                </a:cubicBezTo>
                <a:cubicBezTo>
                  <a:pt x="223837" y="546100"/>
                  <a:pt x="505619" y="623094"/>
                  <a:pt x="657225" y="514350"/>
                </a:cubicBezTo>
                <a:cubicBezTo>
                  <a:pt x="808831" y="405606"/>
                  <a:pt x="916384" y="202803"/>
                  <a:pt x="1023937" y="0"/>
                </a:cubicBezTo>
              </a:path>
            </a:pathLst>
          </a:cu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66" name="Gerade Verbindung mit Pfeil 165"/>
          <p:cNvCxnSpPr/>
          <p:nvPr/>
        </p:nvCxnSpPr>
        <p:spPr>
          <a:xfrm flipH="1">
            <a:off x="4253245" y="1349944"/>
            <a:ext cx="99679" cy="126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9" name="Oval 1"/>
          <p:cNvSpPr/>
          <p:nvPr/>
        </p:nvSpPr>
        <p:spPr>
          <a:xfrm>
            <a:off x="6840326" y="23739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Oval 2"/>
          <p:cNvSpPr/>
          <p:nvPr/>
        </p:nvSpPr>
        <p:spPr>
          <a:xfrm>
            <a:off x="7540278" y="1837185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1" name="Oval 3"/>
          <p:cNvSpPr/>
          <p:nvPr/>
        </p:nvSpPr>
        <p:spPr>
          <a:xfrm>
            <a:off x="7540278" y="23739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2" name="Straight Arrow Connector 4"/>
          <p:cNvCxnSpPr>
            <a:stCxn id="169" idx="6"/>
            <a:endCxn id="171" idx="2"/>
          </p:cNvCxnSpPr>
          <p:nvPr/>
        </p:nvCxnSpPr>
        <p:spPr>
          <a:xfrm>
            <a:off x="7087675" y="249766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5"/>
          <p:cNvCxnSpPr>
            <a:stCxn id="176" idx="5"/>
            <a:endCxn id="184" idx="1"/>
          </p:cNvCxnSpPr>
          <p:nvPr/>
        </p:nvCxnSpPr>
        <p:spPr>
          <a:xfrm>
            <a:off x="7751404" y="1659843"/>
            <a:ext cx="540218" cy="28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Oval 6"/>
          <p:cNvSpPr/>
          <p:nvPr/>
        </p:nvSpPr>
        <p:spPr>
          <a:xfrm>
            <a:off x="6840326" y="18371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5" name="Straight Arrow Connector 7"/>
          <p:cNvCxnSpPr>
            <a:stCxn id="174" idx="6"/>
            <a:endCxn id="170" idx="2"/>
          </p:cNvCxnSpPr>
          <p:nvPr/>
        </p:nvCxnSpPr>
        <p:spPr>
          <a:xfrm flipV="1">
            <a:off x="7087675" y="1960860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Oval 10"/>
          <p:cNvSpPr/>
          <p:nvPr/>
        </p:nvSpPr>
        <p:spPr>
          <a:xfrm>
            <a:off x="7540278" y="1448717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7" name="Oval 11"/>
          <p:cNvSpPr/>
          <p:nvPr/>
        </p:nvSpPr>
        <p:spPr>
          <a:xfrm>
            <a:off x="6840326" y="1448718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8" name="Straight Arrow Connector 12"/>
          <p:cNvCxnSpPr>
            <a:stCxn id="177" idx="6"/>
            <a:endCxn id="176" idx="2"/>
          </p:cNvCxnSpPr>
          <p:nvPr/>
        </p:nvCxnSpPr>
        <p:spPr>
          <a:xfrm flipV="1">
            <a:off x="7087675" y="1572392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3"/>
          <p:cNvCxnSpPr>
            <a:stCxn id="177" idx="5"/>
            <a:endCxn id="170" idx="1"/>
          </p:cNvCxnSpPr>
          <p:nvPr/>
        </p:nvCxnSpPr>
        <p:spPr>
          <a:xfrm>
            <a:off x="7051452" y="1659844"/>
            <a:ext cx="525050" cy="213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4"/>
          <p:cNvCxnSpPr>
            <a:stCxn id="174" idx="7"/>
            <a:endCxn id="176" idx="3"/>
          </p:cNvCxnSpPr>
          <p:nvPr/>
        </p:nvCxnSpPr>
        <p:spPr>
          <a:xfrm flipV="1">
            <a:off x="7051452" y="1659843"/>
            <a:ext cx="525050" cy="213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Oval 15"/>
          <p:cNvSpPr/>
          <p:nvPr/>
        </p:nvSpPr>
        <p:spPr>
          <a:xfrm>
            <a:off x="6840326" y="276054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2" name="Oval 16"/>
          <p:cNvSpPr/>
          <p:nvPr/>
        </p:nvSpPr>
        <p:spPr>
          <a:xfrm>
            <a:off x="7540278" y="276054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Arrow Connector 17"/>
          <p:cNvCxnSpPr>
            <a:stCxn id="181" idx="6"/>
            <a:endCxn id="182" idx="2"/>
          </p:cNvCxnSpPr>
          <p:nvPr/>
        </p:nvCxnSpPr>
        <p:spPr>
          <a:xfrm>
            <a:off x="7087675" y="288422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Oval 18"/>
          <p:cNvSpPr/>
          <p:nvPr/>
        </p:nvSpPr>
        <p:spPr>
          <a:xfrm>
            <a:off x="8255399" y="1904381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5" name="Oval 19"/>
          <p:cNvSpPr/>
          <p:nvPr/>
        </p:nvSpPr>
        <p:spPr>
          <a:xfrm>
            <a:off x="8255399" y="2302053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6" name="Straight Arrow Connector 20"/>
          <p:cNvCxnSpPr>
            <a:stCxn id="170" idx="5"/>
            <a:endCxn id="185" idx="1"/>
          </p:cNvCxnSpPr>
          <p:nvPr/>
        </p:nvCxnSpPr>
        <p:spPr>
          <a:xfrm>
            <a:off x="7751404" y="2048311"/>
            <a:ext cx="540218" cy="289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21"/>
          <p:cNvCxnSpPr>
            <a:stCxn id="171" idx="7"/>
            <a:endCxn id="184" idx="2"/>
          </p:cNvCxnSpPr>
          <p:nvPr/>
        </p:nvCxnSpPr>
        <p:spPr>
          <a:xfrm flipV="1">
            <a:off x="7751404" y="2028057"/>
            <a:ext cx="503995" cy="382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22"/>
          <p:cNvCxnSpPr>
            <a:stCxn id="182" idx="6"/>
            <a:endCxn id="185" idx="3"/>
          </p:cNvCxnSpPr>
          <p:nvPr/>
        </p:nvCxnSpPr>
        <p:spPr>
          <a:xfrm flipV="1">
            <a:off x="7787628" y="2513179"/>
            <a:ext cx="503995" cy="371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23"/>
          <p:cNvCxnSpPr>
            <a:stCxn id="171" idx="6"/>
            <a:endCxn id="185" idx="2"/>
          </p:cNvCxnSpPr>
          <p:nvPr/>
        </p:nvCxnSpPr>
        <p:spPr>
          <a:xfrm flipV="1">
            <a:off x="7787628" y="2425729"/>
            <a:ext cx="467771" cy="71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24"/>
          <p:cNvCxnSpPr>
            <a:stCxn id="182" idx="7"/>
            <a:endCxn id="184" idx="3"/>
          </p:cNvCxnSpPr>
          <p:nvPr/>
        </p:nvCxnSpPr>
        <p:spPr>
          <a:xfrm flipV="1">
            <a:off x="7751404" y="2115507"/>
            <a:ext cx="540218" cy="681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201" idx="3"/>
          </p:cNvCxnSpPr>
          <p:nvPr/>
        </p:nvCxnSpPr>
        <p:spPr>
          <a:xfrm flipV="1">
            <a:off x="6661657" y="1594723"/>
            <a:ext cx="254606" cy="129855"/>
          </a:xfrm>
          <a:prstGeom prst="line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 flipH="1">
            <a:off x="7549884" y="1441393"/>
            <a:ext cx="550" cy="23917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/>
          <p:cNvCxnSpPr/>
          <p:nvPr/>
        </p:nvCxnSpPr>
        <p:spPr>
          <a:xfrm flipH="1">
            <a:off x="7806105" y="2022457"/>
            <a:ext cx="85010" cy="133644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/>
          <p:cNvCxnSpPr/>
          <p:nvPr/>
        </p:nvCxnSpPr>
        <p:spPr>
          <a:xfrm>
            <a:off x="7539076" y="1588343"/>
            <a:ext cx="85382" cy="17346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/>
          <p:cNvCxnSpPr/>
          <p:nvPr/>
        </p:nvCxnSpPr>
        <p:spPr>
          <a:xfrm>
            <a:off x="7834737" y="2256608"/>
            <a:ext cx="112757" cy="124508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5"/>
          <p:cNvCxnSpPr/>
          <p:nvPr/>
        </p:nvCxnSpPr>
        <p:spPr>
          <a:xfrm>
            <a:off x="7838153" y="2525231"/>
            <a:ext cx="137436" cy="110867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Gerader Verbinder 196"/>
          <p:cNvCxnSpPr/>
          <p:nvPr/>
        </p:nvCxnSpPr>
        <p:spPr>
          <a:xfrm>
            <a:off x="8115425" y="2561561"/>
            <a:ext cx="85382" cy="17346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Gerader Verbinder 197"/>
          <p:cNvCxnSpPr/>
          <p:nvPr/>
        </p:nvCxnSpPr>
        <p:spPr>
          <a:xfrm>
            <a:off x="8238064" y="2345869"/>
            <a:ext cx="28202" cy="140073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hteck 200"/>
          <p:cNvSpPr/>
          <p:nvPr/>
        </p:nvSpPr>
        <p:spPr>
          <a:xfrm>
            <a:off x="5794890" y="1668348"/>
            <a:ext cx="866767" cy="1124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position: 7156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6581061" y="139858"/>
            <a:ext cx="1342474" cy="830432"/>
          </a:xfrm>
          <a:prstGeom prst="rect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Master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03" name="Gruppieren 202"/>
          <p:cNvGrpSpPr/>
          <p:nvPr/>
        </p:nvGrpSpPr>
        <p:grpSpPr>
          <a:xfrm>
            <a:off x="6634899" y="546133"/>
            <a:ext cx="530860" cy="381397"/>
            <a:chOff x="212438" y="205134"/>
            <a:chExt cx="810799" cy="582519"/>
          </a:xfrm>
        </p:grpSpPr>
        <p:sp>
          <p:nvSpPr>
            <p:cNvPr id="204" name="Rechteck 203"/>
            <p:cNvSpPr/>
            <p:nvPr/>
          </p:nvSpPr>
          <p:spPr>
            <a:xfrm>
              <a:off x="212438" y="205134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  6157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5" name="Rechteck 204"/>
            <p:cNvSpPr/>
            <p:nvPr/>
          </p:nvSpPr>
          <p:spPr>
            <a:xfrm>
              <a:off x="212438" y="351077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  4983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212438" y="493009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  6188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212438" y="641710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  5834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08" name="Gruppieren 207"/>
          <p:cNvGrpSpPr/>
          <p:nvPr/>
        </p:nvGrpSpPr>
        <p:grpSpPr>
          <a:xfrm>
            <a:off x="7317553" y="546133"/>
            <a:ext cx="530860" cy="381397"/>
            <a:chOff x="212438" y="205134"/>
            <a:chExt cx="810799" cy="582519"/>
          </a:xfrm>
        </p:grpSpPr>
        <p:sp>
          <p:nvSpPr>
            <p:cNvPr id="209" name="Rechteck 208"/>
            <p:cNvSpPr/>
            <p:nvPr/>
          </p:nvSpPr>
          <p:spPr>
            <a:xfrm>
              <a:off x="212438" y="205134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 6791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212438" y="351077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 5484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212438" y="493009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 6222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212438" y="641710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 6010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13" name="Rechteck 212"/>
          <p:cNvSpPr/>
          <p:nvPr/>
        </p:nvSpPr>
        <p:spPr>
          <a:xfrm>
            <a:off x="6550223" y="424436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7290766" y="421609"/>
            <a:ext cx="584433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6882593" y="1230830"/>
            <a:ext cx="992606" cy="1574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 received barrier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 each input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9" name="Gerader Verbinder 218"/>
          <p:cNvCxnSpPr/>
          <p:nvPr/>
        </p:nvCxnSpPr>
        <p:spPr>
          <a:xfrm flipH="1">
            <a:off x="7712162" y="1571173"/>
            <a:ext cx="119833" cy="16594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hteck 220"/>
          <p:cNvSpPr/>
          <p:nvPr/>
        </p:nvSpPr>
        <p:spPr>
          <a:xfrm>
            <a:off x="7958941" y="1550847"/>
            <a:ext cx="754351" cy="1574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Emits next barrier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23" name="Gerade Verbindung mit Pfeil 222"/>
          <p:cNvCxnSpPr/>
          <p:nvPr/>
        </p:nvCxnSpPr>
        <p:spPr>
          <a:xfrm flipH="1" flipV="1">
            <a:off x="7815511" y="1617004"/>
            <a:ext cx="206003" cy="4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5" name="Gerade Verbindung mit Pfeil 224"/>
          <p:cNvCxnSpPr/>
          <p:nvPr/>
        </p:nvCxnSpPr>
        <p:spPr>
          <a:xfrm>
            <a:off x="7409044" y="1405510"/>
            <a:ext cx="112413" cy="121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8" name="Oval 1"/>
          <p:cNvSpPr/>
          <p:nvPr/>
        </p:nvSpPr>
        <p:spPr>
          <a:xfrm>
            <a:off x="9804254" y="23739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9" name="Oval 2"/>
          <p:cNvSpPr/>
          <p:nvPr/>
        </p:nvSpPr>
        <p:spPr>
          <a:xfrm>
            <a:off x="10504206" y="1837185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0" name="Oval 3"/>
          <p:cNvSpPr/>
          <p:nvPr/>
        </p:nvSpPr>
        <p:spPr>
          <a:xfrm>
            <a:off x="10504206" y="23739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5" name="Straight Arrow Connector 4"/>
          <p:cNvCxnSpPr>
            <a:stCxn id="168" idx="6"/>
            <a:endCxn id="200" idx="2"/>
          </p:cNvCxnSpPr>
          <p:nvPr/>
        </p:nvCxnSpPr>
        <p:spPr>
          <a:xfrm>
            <a:off x="10051603" y="249766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5"/>
          <p:cNvCxnSpPr>
            <a:stCxn id="224" idx="5"/>
            <a:endCxn id="234" idx="1"/>
          </p:cNvCxnSpPr>
          <p:nvPr/>
        </p:nvCxnSpPr>
        <p:spPr>
          <a:xfrm>
            <a:off x="10715332" y="1659843"/>
            <a:ext cx="540218" cy="28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Oval 6"/>
          <p:cNvSpPr/>
          <p:nvPr/>
        </p:nvSpPr>
        <p:spPr>
          <a:xfrm>
            <a:off x="9804254" y="18371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20" name="Straight Arrow Connector 7"/>
          <p:cNvCxnSpPr>
            <a:stCxn id="217" idx="6"/>
            <a:endCxn id="199" idx="2"/>
          </p:cNvCxnSpPr>
          <p:nvPr/>
        </p:nvCxnSpPr>
        <p:spPr>
          <a:xfrm flipV="1">
            <a:off x="10051603" y="1960860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Oval 10"/>
          <p:cNvSpPr/>
          <p:nvPr/>
        </p:nvSpPr>
        <p:spPr>
          <a:xfrm>
            <a:off x="10504206" y="1448717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6" name="Oval 11"/>
          <p:cNvSpPr/>
          <p:nvPr/>
        </p:nvSpPr>
        <p:spPr>
          <a:xfrm>
            <a:off x="9804254" y="1448718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27" name="Straight Arrow Connector 12"/>
          <p:cNvCxnSpPr>
            <a:stCxn id="226" idx="6"/>
            <a:endCxn id="224" idx="2"/>
          </p:cNvCxnSpPr>
          <p:nvPr/>
        </p:nvCxnSpPr>
        <p:spPr>
          <a:xfrm flipV="1">
            <a:off x="10051603" y="1572392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13"/>
          <p:cNvCxnSpPr>
            <a:stCxn id="226" idx="5"/>
            <a:endCxn id="199" idx="1"/>
          </p:cNvCxnSpPr>
          <p:nvPr/>
        </p:nvCxnSpPr>
        <p:spPr>
          <a:xfrm>
            <a:off x="10015380" y="1659844"/>
            <a:ext cx="525050" cy="213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14"/>
          <p:cNvCxnSpPr>
            <a:stCxn id="217" idx="7"/>
            <a:endCxn id="224" idx="3"/>
          </p:cNvCxnSpPr>
          <p:nvPr/>
        </p:nvCxnSpPr>
        <p:spPr>
          <a:xfrm flipV="1">
            <a:off x="10015380" y="1659843"/>
            <a:ext cx="525050" cy="213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Oval 15"/>
          <p:cNvSpPr/>
          <p:nvPr/>
        </p:nvSpPr>
        <p:spPr>
          <a:xfrm>
            <a:off x="9804254" y="276054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2" name="Oval 16"/>
          <p:cNvSpPr/>
          <p:nvPr/>
        </p:nvSpPr>
        <p:spPr>
          <a:xfrm>
            <a:off x="10504206" y="276054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33" name="Straight Arrow Connector 17"/>
          <p:cNvCxnSpPr>
            <a:stCxn id="230" idx="6"/>
            <a:endCxn id="232" idx="2"/>
          </p:cNvCxnSpPr>
          <p:nvPr/>
        </p:nvCxnSpPr>
        <p:spPr>
          <a:xfrm>
            <a:off x="10051603" y="288422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Oval 18"/>
          <p:cNvSpPr/>
          <p:nvPr/>
        </p:nvSpPr>
        <p:spPr>
          <a:xfrm>
            <a:off x="11219327" y="1904381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5" name="Oval 19"/>
          <p:cNvSpPr/>
          <p:nvPr/>
        </p:nvSpPr>
        <p:spPr>
          <a:xfrm>
            <a:off x="11219327" y="2302053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36" name="Straight Arrow Connector 20"/>
          <p:cNvCxnSpPr>
            <a:stCxn id="199" idx="5"/>
            <a:endCxn id="235" idx="1"/>
          </p:cNvCxnSpPr>
          <p:nvPr/>
        </p:nvCxnSpPr>
        <p:spPr>
          <a:xfrm>
            <a:off x="10715332" y="2048311"/>
            <a:ext cx="540218" cy="289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1"/>
          <p:cNvCxnSpPr>
            <a:stCxn id="200" idx="7"/>
            <a:endCxn id="234" idx="2"/>
          </p:cNvCxnSpPr>
          <p:nvPr/>
        </p:nvCxnSpPr>
        <p:spPr>
          <a:xfrm flipV="1">
            <a:off x="10715332" y="2028057"/>
            <a:ext cx="503995" cy="382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2"/>
          <p:cNvCxnSpPr>
            <a:stCxn id="232" idx="6"/>
            <a:endCxn id="235" idx="3"/>
          </p:cNvCxnSpPr>
          <p:nvPr/>
        </p:nvCxnSpPr>
        <p:spPr>
          <a:xfrm flipV="1">
            <a:off x="10751556" y="2513179"/>
            <a:ext cx="503995" cy="371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"/>
          <p:cNvCxnSpPr>
            <a:stCxn id="200" idx="6"/>
            <a:endCxn id="235" idx="2"/>
          </p:cNvCxnSpPr>
          <p:nvPr/>
        </p:nvCxnSpPr>
        <p:spPr>
          <a:xfrm flipV="1">
            <a:off x="10751556" y="2425729"/>
            <a:ext cx="467771" cy="71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4"/>
          <p:cNvCxnSpPr>
            <a:stCxn id="232" idx="7"/>
            <a:endCxn id="234" idx="3"/>
          </p:cNvCxnSpPr>
          <p:nvPr/>
        </p:nvCxnSpPr>
        <p:spPr>
          <a:xfrm flipV="1">
            <a:off x="10715332" y="2115507"/>
            <a:ext cx="540218" cy="681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Gerader Verbinder 240"/>
          <p:cNvCxnSpPr>
            <a:stCxn id="249" idx="3"/>
          </p:cNvCxnSpPr>
          <p:nvPr/>
        </p:nvCxnSpPr>
        <p:spPr>
          <a:xfrm flipV="1">
            <a:off x="9625585" y="1594723"/>
            <a:ext cx="254606" cy="129855"/>
          </a:xfrm>
          <a:prstGeom prst="line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Gerader Verbinder 242"/>
          <p:cNvCxnSpPr/>
          <p:nvPr/>
        </p:nvCxnSpPr>
        <p:spPr>
          <a:xfrm flipH="1">
            <a:off x="11213232" y="2267223"/>
            <a:ext cx="85010" cy="133644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Gerader Verbinder 244"/>
          <p:cNvCxnSpPr/>
          <p:nvPr/>
        </p:nvCxnSpPr>
        <p:spPr>
          <a:xfrm>
            <a:off x="10798665" y="2256608"/>
            <a:ext cx="112757" cy="124508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/>
          <p:cNvCxnSpPr/>
          <p:nvPr/>
        </p:nvCxnSpPr>
        <p:spPr>
          <a:xfrm>
            <a:off x="10802081" y="2525231"/>
            <a:ext cx="137436" cy="110867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Gerader Verbinder 246"/>
          <p:cNvCxnSpPr/>
          <p:nvPr/>
        </p:nvCxnSpPr>
        <p:spPr>
          <a:xfrm>
            <a:off x="11212860" y="2425727"/>
            <a:ext cx="85382" cy="17346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Gerader Verbinder 247"/>
          <p:cNvCxnSpPr/>
          <p:nvPr/>
        </p:nvCxnSpPr>
        <p:spPr>
          <a:xfrm>
            <a:off x="11201992" y="2345869"/>
            <a:ext cx="28202" cy="140073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Rechteck 248"/>
          <p:cNvSpPr/>
          <p:nvPr/>
        </p:nvSpPr>
        <p:spPr>
          <a:xfrm>
            <a:off x="8758818" y="1668348"/>
            <a:ext cx="866767" cy="1124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position: 7313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9544989" y="139858"/>
            <a:ext cx="1342474" cy="830432"/>
          </a:xfrm>
          <a:prstGeom prst="rect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Master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51" name="Gruppieren 250"/>
          <p:cNvGrpSpPr/>
          <p:nvPr/>
        </p:nvGrpSpPr>
        <p:grpSpPr>
          <a:xfrm>
            <a:off x="9598827" y="546133"/>
            <a:ext cx="530860" cy="381397"/>
            <a:chOff x="212438" y="205134"/>
            <a:chExt cx="810799" cy="582519"/>
          </a:xfrm>
        </p:grpSpPr>
        <p:sp>
          <p:nvSpPr>
            <p:cNvPr id="252" name="Rechteck 251"/>
            <p:cNvSpPr/>
            <p:nvPr/>
          </p:nvSpPr>
          <p:spPr>
            <a:xfrm>
              <a:off x="212438" y="205134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  6157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3" name="Rechteck 252"/>
            <p:cNvSpPr/>
            <p:nvPr/>
          </p:nvSpPr>
          <p:spPr>
            <a:xfrm>
              <a:off x="212438" y="351077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  4983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4" name="Rechteck 253"/>
            <p:cNvSpPr/>
            <p:nvPr/>
          </p:nvSpPr>
          <p:spPr>
            <a:xfrm>
              <a:off x="212438" y="493009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  6188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5" name="Rechteck 254"/>
            <p:cNvSpPr/>
            <p:nvPr/>
          </p:nvSpPr>
          <p:spPr>
            <a:xfrm>
              <a:off x="212438" y="641710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  5834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56" name="Gruppieren 255"/>
          <p:cNvGrpSpPr/>
          <p:nvPr/>
        </p:nvGrpSpPr>
        <p:grpSpPr>
          <a:xfrm>
            <a:off x="10281481" y="546133"/>
            <a:ext cx="530860" cy="381397"/>
            <a:chOff x="212438" y="205134"/>
            <a:chExt cx="810799" cy="582519"/>
          </a:xfrm>
        </p:grpSpPr>
        <p:sp>
          <p:nvSpPr>
            <p:cNvPr id="257" name="Rechteck 256"/>
            <p:cNvSpPr/>
            <p:nvPr/>
          </p:nvSpPr>
          <p:spPr>
            <a:xfrm>
              <a:off x="212438" y="205134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 6791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8" name="Rechteck 257"/>
            <p:cNvSpPr/>
            <p:nvPr/>
          </p:nvSpPr>
          <p:spPr>
            <a:xfrm>
              <a:off x="212438" y="351077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 5484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2438" y="493009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 6222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60" name="Rechteck 259"/>
            <p:cNvSpPr/>
            <p:nvPr/>
          </p:nvSpPr>
          <p:spPr>
            <a:xfrm>
              <a:off x="212438" y="641710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 6010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61" name="Rechteck 260"/>
          <p:cNvSpPr/>
          <p:nvPr/>
        </p:nvSpPr>
        <p:spPr>
          <a:xfrm>
            <a:off x="9514151" y="424436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0254694" y="421609"/>
            <a:ext cx="584433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9846521" y="1230830"/>
            <a:ext cx="992606" cy="1574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 acknowledges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writing finished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64" name="Gerader Verbinder 263"/>
          <p:cNvCxnSpPr/>
          <p:nvPr/>
        </p:nvCxnSpPr>
        <p:spPr>
          <a:xfrm flipH="1">
            <a:off x="11063080" y="1777145"/>
            <a:ext cx="119833" cy="16594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hteck 265"/>
          <p:cNvSpPr/>
          <p:nvPr/>
        </p:nvSpPr>
        <p:spPr>
          <a:xfrm>
            <a:off x="11122996" y="2648295"/>
            <a:ext cx="992606" cy="2774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Sink acknowledges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 after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receiving all barriers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Flussdiagramm: Magnetplattenspeicher 2"/>
          <p:cNvSpPr/>
          <p:nvPr/>
        </p:nvSpPr>
        <p:spPr>
          <a:xfrm>
            <a:off x="2381721" y="587962"/>
            <a:ext cx="490538" cy="37460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lussdiagramm: Magnetplattenspeicher 269"/>
          <p:cNvSpPr/>
          <p:nvPr/>
        </p:nvSpPr>
        <p:spPr>
          <a:xfrm>
            <a:off x="5164249" y="587962"/>
            <a:ext cx="490538" cy="37460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lussdiagramm: Magnetplattenspeicher 270"/>
          <p:cNvSpPr/>
          <p:nvPr/>
        </p:nvSpPr>
        <p:spPr>
          <a:xfrm>
            <a:off x="8012211" y="587962"/>
            <a:ext cx="490538" cy="37460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lussdiagramm: Magnetplattenspeicher 271"/>
          <p:cNvSpPr/>
          <p:nvPr/>
        </p:nvSpPr>
        <p:spPr>
          <a:xfrm>
            <a:off x="10984925" y="587962"/>
            <a:ext cx="490538" cy="37460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hteck 272"/>
          <p:cNvSpPr/>
          <p:nvPr/>
        </p:nvSpPr>
        <p:spPr>
          <a:xfrm>
            <a:off x="7792294" y="1183334"/>
            <a:ext cx="928483" cy="27299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Starts writing a</a:t>
            </a:r>
          </a:p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Snapshot of its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to persistent storage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8158116" y="782393"/>
            <a:ext cx="178000" cy="9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krümmte Verbindung 27"/>
          <p:cNvCxnSpPr>
            <a:stCxn id="176" idx="7"/>
          </p:cNvCxnSpPr>
          <p:nvPr/>
        </p:nvCxnSpPr>
        <p:spPr>
          <a:xfrm rot="5400000" flipH="1" flipV="1">
            <a:off x="7668683" y="920216"/>
            <a:ext cx="647447" cy="48200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4" name="Rechteck 273"/>
          <p:cNvSpPr/>
          <p:nvPr/>
        </p:nvSpPr>
        <p:spPr>
          <a:xfrm>
            <a:off x="11130327" y="782393"/>
            <a:ext cx="178000" cy="9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ihandform 34"/>
          <p:cNvSpPr/>
          <p:nvPr/>
        </p:nvSpPr>
        <p:spPr>
          <a:xfrm>
            <a:off x="10663238" y="709613"/>
            <a:ext cx="363980" cy="828675"/>
          </a:xfrm>
          <a:custGeom>
            <a:avLst/>
            <a:gdLst>
              <a:gd name="connsiteX0" fmla="*/ 0 w 363980"/>
              <a:gd name="connsiteY0" fmla="*/ 828675 h 828675"/>
              <a:gd name="connsiteX1" fmla="*/ 357187 w 363980"/>
              <a:gd name="connsiteY1" fmla="*/ 509587 h 828675"/>
              <a:gd name="connsiteX2" fmla="*/ 200025 w 363980"/>
              <a:gd name="connsiteY2" fmla="*/ 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0" h="828675">
                <a:moveTo>
                  <a:pt x="0" y="828675"/>
                </a:moveTo>
                <a:cubicBezTo>
                  <a:pt x="161925" y="738187"/>
                  <a:pt x="323850" y="647699"/>
                  <a:pt x="357187" y="509587"/>
                </a:cubicBezTo>
                <a:cubicBezTo>
                  <a:pt x="390524" y="371475"/>
                  <a:pt x="295274" y="185737"/>
                  <a:pt x="200025" y="0"/>
                </a:cubicBezTo>
              </a:path>
            </a:pathLst>
          </a:cu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" name="Freihandform 35"/>
          <p:cNvSpPr/>
          <p:nvPr/>
        </p:nvSpPr>
        <p:spPr>
          <a:xfrm>
            <a:off x="10810875" y="300038"/>
            <a:ext cx="972881" cy="2057400"/>
          </a:xfrm>
          <a:custGeom>
            <a:avLst/>
            <a:gdLst>
              <a:gd name="connsiteX0" fmla="*/ 504825 w 972881"/>
              <a:gd name="connsiteY0" fmla="*/ 2057400 h 2057400"/>
              <a:gd name="connsiteX1" fmla="*/ 809625 w 972881"/>
              <a:gd name="connsiteY1" fmla="*/ 1590675 h 2057400"/>
              <a:gd name="connsiteX2" fmla="*/ 923925 w 972881"/>
              <a:gd name="connsiteY2" fmla="*/ 276225 h 2057400"/>
              <a:gd name="connsiteX3" fmla="*/ 0 w 972881"/>
              <a:gd name="connsiteY3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881" h="2057400">
                <a:moveTo>
                  <a:pt x="504825" y="2057400"/>
                </a:moveTo>
                <a:cubicBezTo>
                  <a:pt x="622300" y="1972469"/>
                  <a:pt x="739775" y="1887538"/>
                  <a:pt x="809625" y="1590675"/>
                </a:cubicBezTo>
                <a:cubicBezTo>
                  <a:pt x="879475" y="1293812"/>
                  <a:pt x="1058863" y="541337"/>
                  <a:pt x="923925" y="276225"/>
                </a:cubicBezTo>
                <a:cubicBezTo>
                  <a:pt x="788988" y="11112"/>
                  <a:pt x="394494" y="5556"/>
                  <a:pt x="0" y="0"/>
                </a:cubicBezTo>
              </a:path>
            </a:pathLst>
          </a:cu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4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37312" y="486719"/>
            <a:ext cx="4818646" cy="517274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3619455" y="515542"/>
            <a:ext cx="56255" cy="453053"/>
          </a:xfrm>
          <a:prstGeom prst="rect">
            <a:avLst/>
          </a:prstGeom>
          <a:solidFill>
            <a:srgbClr val="6E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3223760" y="997422"/>
            <a:ext cx="955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heckpoint</a:t>
            </a:r>
            <a:b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barrier </a:t>
            </a:r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n-1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86101" y="-4748"/>
            <a:ext cx="1274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stream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51523" y="1028199"/>
            <a:ext cx="1093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record</a:t>
            </a:r>
            <a:br>
              <a:rPr lang="en-US" sz="1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(event)</a:t>
            </a:r>
            <a:endParaRPr lang="en-US" sz="10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53126" y="997422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heckpoint</a:t>
            </a:r>
            <a:b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barrier </a:t>
            </a:r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Pfeil nach rechts 17"/>
          <p:cNvSpPr/>
          <p:nvPr/>
        </p:nvSpPr>
        <p:spPr>
          <a:xfrm>
            <a:off x="5408345" y="584657"/>
            <a:ext cx="204287" cy="314826"/>
          </a:xfrm>
          <a:prstGeom prst="rightArrow">
            <a:avLst/>
          </a:prstGeom>
          <a:solidFill>
            <a:srgbClr val="898C92"/>
          </a:solidFill>
          <a:ln>
            <a:solidFill>
              <a:srgbClr val="53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feil nach rechts 20"/>
          <p:cNvSpPr/>
          <p:nvPr/>
        </p:nvSpPr>
        <p:spPr>
          <a:xfrm>
            <a:off x="274799" y="584657"/>
            <a:ext cx="204287" cy="314826"/>
          </a:xfrm>
          <a:prstGeom prst="rightArrow">
            <a:avLst/>
          </a:prstGeom>
          <a:solidFill>
            <a:srgbClr val="898C92"/>
          </a:solidFill>
          <a:ln>
            <a:solidFill>
              <a:srgbClr val="53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4932008" y="363607"/>
            <a:ext cx="300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931008" y="240498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newer records</a:t>
            </a:r>
            <a:endParaRPr lang="en-US" sz="10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 flipH="1">
            <a:off x="667821" y="363608"/>
            <a:ext cx="3106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eschweifte Klammer rechts 30"/>
          <p:cNvSpPr/>
          <p:nvPr/>
        </p:nvSpPr>
        <p:spPr>
          <a:xfrm rot="5400000">
            <a:off x="2367042" y="415042"/>
            <a:ext cx="166688" cy="23943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eschweifte Klammer rechts 31"/>
          <p:cNvSpPr/>
          <p:nvPr/>
        </p:nvSpPr>
        <p:spPr>
          <a:xfrm rot="5400000">
            <a:off x="4416618" y="813895"/>
            <a:ext cx="166688" cy="15966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eschweifte Klammer rechts 32"/>
          <p:cNvSpPr/>
          <p:nvPr/>
        </p:nvSpPr>
        <p:spPr>
          <a:xfrm rot="5400000">
            <a:off x="784889" y="1281318"/>
            <a:ext cx="166688" cy="6618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feld 33"/>
          <p:cNvSpPr txBox="1"/>
          <p:nvPr/>
        </p:nvSpPr>
        <p:spPr>
          <a:xfrm>
            <a:off x="3880241" y="1737768"/>
            <a:ext cx="12394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 of</a:t>
            </a:r>
            <a:b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 </a:t>
            </a:r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n-1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1907609" y="1737768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 of</a:t>
            </a:r>
            <a:b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 </a:t>
            </a:r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2452" y="1737768"/>
            <a:ext cx="12907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 of</a:t>
            </a:r>
            <a:b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 </a:t>
            </a:r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n+1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5031351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/>
          <p:cNvSpPr/>
          <p:nvPr/>
        </p:nvSpPr>
        <p:spPr>
          <a:xfrm>
            <a:off x="4802188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/>
          <p:cNvSpPr/>
          <p:nvPr/>
        </p:nvSpPr>
        <p:spPr>
          <a:xfrm>
            <a:off x="4189820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/>
          <p:cNvSpPr/>
          <p:nvPr/>
        </p:nvSpPr>
        <p:spPr>
          <a:xfrm>
            <a:off x="3742805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/>
          <p:cNvSpPr/>
          <p:nvPr/>
        </p:nvSpPr>
        <p:spPr>
          <a:xfrm>
            <a:off x="3288899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/>
          <p:cNvSpPr/>
          <p:nvPr/>
        </p:nvSpPr>
        <p:spPr>
          <a:xfrm>
            <a:off x="2547011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/>
          <p:cNvSpPr/>
          <p:nvPr/>
        </p:nvSpPr>
        <p:spPr>
          <a:xfrm>
            <a:off x="2776061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/>
          <p:cNvSpPr/>
          <p:nvPr/>
        </p:nvSpPr>
        <p:spPr>
          <a:xfrm>
            <a:off x="2317427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/>
          <p:cNvSpPr/>
          <p:nvPr/>
        </p:nvSpPr>
        <p:spPr>
          <a:xfrm>
            <a:off x="1938379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eck 48"/>
          <p:cNvSpPr/>
          <p:nvPr/>
        </p:nvSpPr>
        <p:spPr>
          <a:xfrm>
            <a:off x="1435211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/>
          <p:cNvSpPr/>
          <p:nvPr/>
        </p:nvSpPr>
        <p:spPr>
          <a:xfrm>
            <a:off x="872652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/>
          <p:cNvSpPr/>
          <p:nvPr/>
        </p:nvSpPr>
        <p:spPr>
          <a:xfrm>
            <a:off x="628928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218158" y="515542"/>
            <a:ext cx="56255" cy="453053"/>
          </a:xfrm>
          <a:prstGeom prst="rect">
            <a:avLst/>
          </a:prstGeom>
          <a:solidFill>
            <a:srgbClr val="6E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Gerader Verbinder 53"/>
          <p:cNvCxnSpPr/>
          <p:nvPr/>
        </p:nvCxnSpPr>
        <p:spPr>
          <a:xfrm flipH="1" flipV="1">
            <a:off x="5128011" y="734687"/>
            <a:ext cx="52112" cy="311490"/>
          </a:xfrm>
          <a:prstGeom prst="line">
            <a:avLst/>
          </a:prstGeom>
          <a:ln w="952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3916458" y="240498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older records</a:t>
            </a:r>
            <a:endParaRPr lang="en-US" sz="10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529469" y="463719"/>
            <a:ext cx="1048044" cy="1048044"/>
          </a:xfrm>
          <a:prstGeom prst="ellipse">
            <a:avLst/>
          </a:prstGeom>
          <a:solidFill>
            <a:srgbClr val="8A3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 rot="1488100">
            <a:off x="111868" y="313654"/>
            <a:ext cx="1552688" cy="260322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 rot="1488100">
            <a:off x="1540124" y="637603"/>
            <a:ext cx="28311" cy="228002"/>
          </a:xfrm>
          <a:prstGeom prst="rect">
            <a:avLst/>
          </a:prstGeom>
          <a:solidFill>
            <a:srgbClr val="6E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 rot="1488100">
            <a:off x="1430312" y="664173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 rot="1488100">
            <a:off x="1270397" y="590277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 rot="1488100">
            <a:off x="1089574" y="506718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 rot="1488100">
            <a:off x="787687" y="367216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 rot="1488100">
            <a:off x="469972" y="220400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 rot="1488100">
            <a:off x="339207" y="159974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 rot="20214884">
            <a:off x="66181" y="1353074"/>
            <a:ext cx="1559953" cy="261541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 rot="20214884">
            <a:off x="990334" y="1302284"/>
            <a:ext cx="28443" cy="229070"/>
          </a:xfrm>
          <a:prstGeom prst="rect">
            <a:avLst/>
          </a:prstGeom>
          <a:solidFill>
            <a:srgbClr val="6E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 rot="20214884">
            <a:off x="1398685" y="1178378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 rot="20214884">
            <a:off x="1235871" y="1247774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 rot="20214884">
            <a:off x="1051769" y="1326245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 rot="20214884">
            <a:off x="744407" y="1457252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 rot="20214884">
            <a:off x="420931" y="1595128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 rot="20214884">
            <a:off x="287795" y="1651875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1188103" y="1985678"/>
            <a:ext cx="1451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begin aligning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468382" y="43969"/>
            <a:ext cx="1092719" cy="512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383660" y="1421224"/>
            <a:ext cx="1133426" cy="483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9814" y="858351"/>
            <a:ext cx="76142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heckpoint</a:t>
            </a:r>
            <a:b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barrier </a:t>
            </a:r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" name="Gerader Verbinder 28"/>
          <p:cNvCxnSpPr>
            <a:endCxn id="6" idx="2"/>
          </p:cNvCxnSpPr>
          <p:nvPr/>
        </p:nvCxnSpPr>
        <p:spPr>
          <a:xfrm flipV="1">
            <a:off x="869748" y="855090"/>
            <a:ext cx="636711" cy="113167"/>
          </a:xfrm>
          <a:prstGeom prst="line">
            <a:avLst/>
          </a:prstGeom>
          <a:ln w="952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endCxn id="14" idx="0"/>
          </p:cNvCxnSpPr>
          <p:nvPr/>
        </p:nvCxnSpPr>
        <p:spPr>
          <a:xfrm>
            <a:off x="809625" y="1119188"/>
            <a:ext cx="150022" cy="192267"/>
          </a:xfrm>
          <a:prstGeom prst="line">
            <a:avLst/>
          </a:prstGeom>
          <a:ln w="952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/>
          <p:cNvSpPr/>
          <p:nvPr/>
        </p:nvSpPr>
        <p:spPr>
          <a:xfrm>
            <a:off x="2567547" y="855090"/>
            <a:ext cx="492360" cy="261541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hteck 102"/>
          <p:cNvSpPr/>
          <p:nvPr/>
        </p:nvSpPr>
        <p:spPr>
          <a:xfrm>
            <a:off x="2889168" y="934942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744443" y="93494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2577513" y="800256"/>
            <a:ext cx="5038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/>
          <p:cNvSpPr txBox="1"/>
          <p:nvPr/>
        </p:nvSpPr>
        <p:spPr>
          <a:xfrm>
            <a:off x="1598651" y="1036906"/>
            <a:ext cx="950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9" name="Ellipse 158"/>
          <p:cNvSpPr/>
          <p:nvPr/>
        </p:nvSpPr>
        <p:spPr>
          <a:xfrm>
            <a:off x="4622414" y="463719"/>
            <a:ext cx="1048044" cy="1048044"/>
          </a:xfrm>
          <a:prstGeom prst="ellipse">
            <a:avLst/>
          </a:prstGeom>
          <a:solidFill>
            <a:srgbClr val="8A3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hteck 159"/>
          <p:cNvSpPr/>
          <p:nvPr/>
        </p:nvSpPr>
        <p:spPr>
          <a:xfrm rot="1488100">
            <a:off x="3204813" y="313654"/>
            <a:ext cx="1552688" cy="260322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hteck 164"/>
          <p:cNvSpPr/>
          <p:nvPr/>
        </p:nvSpPr>
        <p:spPr>
          <a:xfrm rot="1488100">
            <a:off x="3880632" y="367216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6" name="Rechteck 165"/>
          <p:cNvSpPr/>
          <p:nvPr/>
        </p:nvSpPr>
        <p:spPr>
          <a:xfrm rot="1488100">
            <a:off x="3562917" y="220400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7" name="Rechteck 166"/>
          <p:cNvSpPr/>
          <p:nvPr/>
        </p:nvSpPr>
        <p:spPr>
          <a:xfrm rot="1488100">
            <a:off x="3432152" y="159974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8" name="Rechteck 167"/>
          <p:cNvSpPr/>
          <p:nvPr/>
        </p:nvSpPr>
        <p:spPr>
          <a:xfrm rot="20214884">
            <a:off x="3159126" y="1353074"/>
            <a:ext cx="1559953" cy="261541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hteck 168"/>
          <p:cNvSpPr/>
          <p:nvPr/>
        </p:nvSpPr>
        <p:spPr>
          <a:xfrm rot="20214884">
            <a:off x="4444642" y="1141930"/>
            <a:ext cx="28443" cy="229070"/>
          </a:xfrm>
          <a:prstGeom prst="rect">
            <a:avLst/>
          </a:prstGeom>
          <a:solidFill>
            <a:srgbClr val="6E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hteck 169"/>
          <p:cNvSpPr/>
          <p:nvPr/>
        </p:nvSpPr>
        <p:spPr>
          <a:xfrm rot="20214884">
            <a:off x="4491630" y="1178378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1" name="Rechteck 170"/>
          <p:cNvSpPr/>
          <p:nvPr/>
        </p:nvSpPr>
        <p:spPr>
          <a:xfrm rot="20214884">
            <a:off x="4328816" y="1247774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2" name="Rechteck 171"/>
          <p:cNvSpPr/>
          <p:nvPr/>
        </p:nvSpPr>
        <p:spPr>
          <a:xfrm rot="20214884">
            <a:off x="4144714" y="1326245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Rechteck 172"/>
          <p:cNvSpPr/>
          <p:nvPr/>
        </p:nvSpPr>
        <p:spPr>
          <a:xfrm rot="20214884">
            <a:off x="3837352" y="1457252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Rechteck 173"/>
          <p:cNvSpPr/>
          <p:nvPr/>
        </p:nvSpPr>
        <p:spPr>
          <a:xfrm rot="20214884">
            <a:off x="3513876" y="1595128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Rechteck 174"/>
          <p:cNvSpPr/>
          <p:nvPr/>
        </p:nvSpPr>
        <p:spPr>
          <a:xfrm rot="20214884">
            <a:off x="3380740" y="1651875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6" name="Textfeld 175"/>
          <p:cNvSpPr txBox="1"/>
          <p:nvPr/>
        </p:nvSpPr>
        <p:spPr>
          <a:xfrm>
            <a:off x="4559971" y="1985678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aligning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>
            <a:off x="3561327" y="43969"/>
            <a:ext cx="1092719" cy="512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 flipV="1">
            <a:off x="3476605" y="1421224"/>
            <a:ext cx="1133426" cy="483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hteck 181"/>
          <p:cNvSpPr/>
          <p:nvPr/>
        </p:nvSpPr>
        <p:spPr>
          <a:xfrm>
            <a:off x="5660492" y="855090"/>
            <a:ext cx="683838" cy="261541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hteck 182"/>
          <p:cNvSpPr/>
          <p:nvPr/>
        </p:nvSpPr>
        <p:spPr>
          <a:xfrm>
            <a:off x="5982113" y="934942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5837388" y="93494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5" name="Gerade Verbindung mit Pfeil 184"/>
          <p:cNvCxnSpPr/>
          <p:nvPr/>
        </p:nvCxnSpPr>
        <p:spPr>
          <a:xfrm>
            <a:off x="5670458" y="800256"/>
            <a:ext cx="5038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feld 185"/>
          <p:cNvSpPr txBox="1"/>
          <p:nvPr/>
        </p:nvSpPr>
        <p:spPr>
          <a:xfrm>
            <a:off x="4691596" y="1036906"/>
            <a:ext cx="950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4877324" y="713234"/>
            <a:ext cx="579509" cy="198439"/>
          </a:xfrm>
          <a:prstGeom prst="rect">
            <a:avLst/>
          </a:prstGeom>
          <a:solidFill>
            <a:srgbClr val="B8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hteck 186"/>
          <p:cNvSpPr/>
          <p:nvPr/>
        </p:nvSpPr>
        <p:spPr>
          <a:xfrm>
            <a:off x="5054183" y="762371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909458" y="762372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188964" y="760604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0" name="Rechteck 189"/>
          <p:cNvSpPr/>
          <p:nvPr/>
        </p:nvSpPr>
        <p:spPr>
          <a:xfrm rot="1488100">
            <a:off x="4512016" y="656151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1" name="Rechteck 190"/>
          <p:cNvSpPr/>
          <p:nvPr/>
        </p:nvSpPr>
        <p:spPr>
          <a:xfrm rot="1488100">
            <a:off x="4194301" y="509335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2" name="Rechteck 191"/>
          <p:cNvSpPr/>
          <p:nvPr/>
        </p:nvSpPr>
        <p:spPr>
          <a:xfrm rot="1488100">
            <a:off x="4063536" y="448909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4941088" y="175109"/>
            <a:ext cx="83356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 buffer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95" name="Gerader Verbinder 194"/>
          <p:cNvCxnSpPr/>
          <p:nvPr/>
        </p:nvCxnSpPr>
        <p:spPr>
          <a:xfrm>
            <a:off x="5328578" y="378164"/>
            <a:ext cx="29291" cy="352734"/>
          </a:xfrm>
          <a:prstGeom prst="line">
            <a:avLst/>
          </a:prstGeom>
          <a:ln w="952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Ellipse 196"/>
          <p:cNvSpPr/>
          <p:nvPr/>
        </p:nvSpPr>
        <p:spPr>
          <a:xfrm>
            <a:off x="7793318" y="463720"/>
            <a:ext cx="1048044" cy="1048044"/>
          </a:xfrm>
          <a:prstGeom prst="ellipse">
            <a:avLst/>
          </a:prstGeom>
          <a:solidFill>
            <a:srgbClr val="8A3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hteck 197"/>
          <p:cNvSpPr/>
          <p:nvPr/>
        </p:nvSpPr>
        <p:spPr>
          <a:xfrm rot="1488100">
            <a:off x="6375717" y="313655"/>
            <a:ext cx="1552688" cy="260322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hteck 198"/>
          <p:cNvSpPr/>
          <p:nvPr/>
        </p:nvSpPr>
        <p:spPr>
          <a:xfrm rot="1488100">
            <a:off x="7336922" y="504905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0" name="Rechteck 199"/>
          <p:cNvSpPr/>
          <p:nvPr/>
        </p:nvSpPr>
        <p:spPr>
          <a:xfrm rot="1488100">
            <a:off x="7019207" y="358089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1" name="Rechteck 200"/>
          <p:cNvSpPr/>
          <p:nvPr/>
        </p:nvSpPr>
        <p:spPr>
          <a:xfrm rot="1488100">
            <a:off x="6888442" y="297663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2" name="Rechteck 201"/>
          <p:cNvSpPr/>
          <p:nvPr/>
        </p:nvSpPr>
        <p:spPr>
          <a:xfrm rot="20214884">
            <a:off x="6330030" y="1353075"/>
            <a:ext cx="1559953" cy="261541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hteck 202"/>
          <p:cNvSpPr/>
          <p:nvPr/>
        </p:nvSpPr>
        <p:spPr>
          <a:xfrm rot="20214884">
            <a:off x="7853666" y="1050408"/>
            <a:ext cx="28443" cy="229070"/>
          </a:xfrm>
          <a:prstGeom prst="rect">
            <a:avLst/>
          </a:prstGeom>
          <a:solidFill>
            <a:srgbClr val="6E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hteck 204"/>
          <p:cNvSpPr/>
          <p:nvPr/>
        </p:nvSpPr>
        <p:spPr>
          <a:xfrm rot="20214884">
            <a:off x="7659267" y="1180104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6" name="Rechteck 205"/>
          <p:cNvSpPr/>
          <p:nvPr/>
        </p:nvSpPr>
        <p:spPr>
          <a:xfrm rot="20214884">
            <a:off x="7475165" y="1258575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7" name="Rechteck 206"/>
          <p:cNvSpPr/>
          <p:nvPr/>
        </p:nvSpPr>
        <p:spPr>
          <a:xfrm rot="20214884">
            <a:off x="7167803" y="1389582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8" name="Rechteck 207"/>
          <p:cNvSpPr/>
          <p:nvPr/>
        </p:nvSpPr>
        <p:spPr>
          <a:xfrm rot="20214884">
            <a:off x="6844327" y="1527458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9" name="Rechteck 208"/>
          <p:cNvSpPr/>
          <p:nvPr/>
        </p:nvSpPr>
        <p:spPr>
          <a:xfrm rot="20214884">
            <a:off x="6711191" y="1584205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0" name="Gerade Verbindung mit Pfeil 209"/>
          <p:cNvCxnSpPr/>
          <p:nvPr/>
        </p:nvCxnSpPr>
        <p:spPr>
          <a:xfrm>
            <a:off x="6732231" y="43970"/>
            <a:ext cx="1092719" cy="512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/>
          <p:cNvCxnSpPr/>
          <p:nvPr/>
        </p:nvCxnSpPr>
        <p:spPr>
          <a:xfrm flipV="1">
            <a:off x="6647509" y="1421225"/>
            <a:ext cx="1133426" cy="483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 211"/>
          <p:cNvSpPr/>
          <p:nvPr/>
        </p:nvSpPr>
        <p:spPr>
          <a:xfrm>
            <a:off x="8831396" y="855091"/>
            <a:ext cx="711734" cy="261541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hteck 212"/>
          <p:cNvSpPr/>
          <p:nvPr/>
        </p:nvSpPr>
        <p:spPr>
          <a:xfrm>
            <a:off x="9153017" y="93494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214" name="Rechteck 213"/>
          <p:cNvSpPr/>
          <p:nvPr/>
        </p:nvSpPr>
        <p:spPr>
          <a:xfrm>
            <a:off x="9008292" y="934944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5" name="Gerade Verbindung mit Pfeil 214"/>
          <p:cNvCxnSpPr/>
          <p:nvPr/>
        </p:nvCxnSpPr>
        <p:spPr>
          <a:xfrm>
            <a:off x="8841362" y="800257"/>
            <a:ext cx="5038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feld 215"/>
          <p:cNvSpPr txBox="1"/>
          <p:nvPr/>
        </p:nvSpPr>
        <p:spPr>
          <a:xfrm>
            <a:off x="7862500" y="1036907"/>
            <a:ext cx="950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8048228" y="713235"/>
            <a:ext cx="579509" cy="198439"/>
          </a:xfrm>
          <a:prstGeom prst="rect">
            <a:avLst/>
          </a:prstGeom>
          <a:solidFill>
            <a:srgbClr val="B8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hteck 217"/>
          <p:cNvSpPr/>
          <p:nvPr/>
        </p:nvSpPr>
        <p:spPr>
          <a:xfrm>
            <a:off x="8362688" y="762372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8217963" y="76237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8497469" y="760605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2" name="Rechteck 221"/>
          <p:cNvSpPr/>
          <p:nvPr/>
        </p:nvSpPr>
        <p:spPr>
          <a:xfrm rot="1488100">
            <a:off x="7650591" y="647024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3" name="Rechteck 222"/>
          <p:cNvSpPr/>
          <p:nvPr/>
        </p:nvSpPr>
        <p:spPr>
          <a:xfrm rot="1488100">
            <a:off x="7519826" y="586598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4" name="Textfeld 223"/>
          <p:cNvSpPr txBox="1"/>
          <p:nvPr/>
        </p:nvSpPr>
        <p:spPr>
          <a:xfrm>
            <a:off x="8066888" y="177123"/>
            <a:ext cx="98264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emit barrier </a:t>
            </a:r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8763651" y="860324"/>
            <a:ext cx="28443" cy="229070"/>
          </a:xfrm>
          <a:prstGeom prst="rect">
            <a:avLst/>
          </a:prstGeom>
          <a:solidFill>
            <a:srgbClr val="6E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Ellipse 226"/>
          <p:cNvSpPr/>
          <p:nvPr/>
        </p:nvSpPr>
        <p:spPr>
          <a:xfrm>
            <a:off x="10878767" y="463721"/>
            <a:ext cx="1048044" cy="1048044"/>
          </a:xfrm>
          <a:prstGeom prst="ellipse">
            <a:avLst/>
          </a:prstGeom>
          <a:solidFill>
            <a:srgbClr val="8A3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hteck 227"/>
          <p:cNvSpPr/>
          <p:nvPr/>
        </p:nvSpPr>
        <p:spPr>
          <a:xfrm rot="1488100">
            <a:off x="9461166" y="313656"/>
            <a:ext cx="1552688" cy="260322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hteck 228"/>
          <p:cNvSpPr/>
          <p:nvPr/>
        </p:nvSpPr>
        <p:spPr>
          <a:xfrm rot="1488100">
            <a:off x="10481339" y="534357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0" name="Rechteck 229"/>
          <p:cNvSpPr/>
          <p:nvPr/>
        </p:nvSpPr>
        <p:spPr>
          <a:xfrm rot="1488100">
            <a:off x="10163624" y="387541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1" name="Rechteck 230"/>
          <p:cNvSpPr/>
          <p:nvPr/>
        </p:nvSpPr>
        <p:spPr>
          <a:xfrm rot="1488100">
            <a:off x="10032859" y="327115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2" name="Rechteck 231"/>
          <p:cNvSpPr/>
          <p:nvPr/>
        </p:nvSpPr>
        <p:spPr>
          <a:xfrm rot="20214884">
            <a:off x="9415479" y="1353076"/>
            <a:ext cx="1559953" cy="261541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hteck 234"/>
          <p:cNvSpPr/>
          <p:nvPr/>
        </p:nvSpPr>
        <p:spPr>
          <a:xfrm rot="20214884">
            <a:off x="10758567" y="1171980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6" name="Rechteck 235"/>
          <p:cNvSpPr/>
          <p:nvPr/>
        </p:nvSpPr>
        <p:spPr>
          <a:xfrm rot="20214884">
            <a:off x="10574465" y="1250451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7" name="Rechteck 236"/>
          <p:cNvSpPr/>
          <p:nvPr/>
        </p:nvSpPr>
        <p:spPr>
          <a:xfrm rot="20214884">
            <a:off x="10267103" y="1381458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8" name="Rechteck 237"/>
          <p:cNvSpPr/>
          <p:nvPr/>
        </p:nvSpPr>
        <p:spPr>
          <a:xfrm rot="20214884">
            <a:off x="9943627" y="1519334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9" name="Rechteck 238"/>
          <p:cNvSpPr/>
          <p:nvPr/>
        </p:nvSpPr>
        <p:spPr>
          <a:xfrm rot="20214884">
            <a:off x="9810491" y="1576081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0" name="Gerade Verbindung mit Pfeil 239"/>
          <p:cNvCxnSpPr/>
          <p:nvPr/>
        </p:nvCxnSpPr>
        <p:spPr>
          <a:xfrm>
            <a:off x="9817680" y="43971"/>
            <a:ext cx="1092719" cy="512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Gerade Verbindung mit Pfeil 240"/>
          <p:cNvCxnSpPr/>
          <p:nvPr/>
        </p:nvCxnSpPr>
        <p:spPr>
          <a:xfrm flipV="1">
            <a:off x="9732958" y="1421226"/>
            <a:ext cx="1133426" cy="483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hteck 241"/>
          <p:cNvSpPr/>
          <p:nvPr/>
        </p:nvSpPr>
        <p:spPr>
          <a:xfrm>
            <a:off x="11916844" y="855092"/>
            <a:ext cx="727801" cy="261541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hteck 243"/>
          <p:cNvSpPr/>
          <p:nvPr/>
        </p:nvSpPr>
        <p:spPr>
          <a:xfrm>
            <a:off x="12519278" y="932215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5" name="Gerade Verbindung mit Pfeil 244"/>
          <p:cNvCxnSpPr/>
          <p:nvPr/>
        </p:nvCxnSpPr>
        <p:spPr>
          <a:xfrm>
            <a:off x="11926811" y="800258"/>
            <a:ext cx="5038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feld 245"/>
          <p:cNvSpPr txBox="1"/>
          <p:nvPr/>
        </p:nvSpPr>
        <p:spPr>
          <a:xfrm>
            <a:off x="10947949" y="1036908"/>
            <a:ext cx="950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11133677" y="713236"/>
            <a:ext cx="579509" cy="198439"/>
          </a:xfrm>
          <a:prstGeom prst="rect">
            <a:avLst/>
          </a:prstGeom>
          <a:solidFill>
            <a:srgbClr val="B8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hteck 247"/>
          <p:cNvSpPr/>
          <p:nvPr/>
        </p:nvSpPr>
        <p:spPr>
          <a:xfrm>
            <a:off x="12146456" y="933982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12001731" y="93398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12281237" y="932215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2" name="Rechteck 251"/>
          <p:cNvSpPr/>
          <p:nvPr/>
        </p:nvSpPr>
        <p:spPr>
          <a:xfrm rot="1488100">
            <a:off x="10795008" y="676476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3" name="Rechteck 252"/>
          <p:cNvSpPr/>
          <p:nvPr/>
        </p:nvSpPr>
        <p:spPr>
          <a:xfrm rot="1488100">
            <a:off x="10664243" y="616050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4" name="Textfeld 253"/>
          <p:cNvSpPr txBox="1"/>
          <p:nvPr/>
        </p:nvSpPr>
        <p:spPr>
          <a:xfrm>
            <a:off x="11197441" y="175111"/>
            <a:ext cx="83356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 buffer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55" name="Gerader Verbinder 254"/>
          <p:cNvCxnSpPr/>
          <p:nvPr/>
        </p:nvCxnSpPr>
        <p:spPr>
          <a:xfrm>
            <a:off x="11584931" y="378166"/>
            <a:ext cx="29291" cy="352734"/>
          </a:xfrm>
          <a:prstGeom prst="line">
            <a:avLst/>
          </a:prstGeom>
          <a:ln w="952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/>
          <p:cNvSpPr/>
          <p:nvPr/>
        </p:nvSpPr>
        <p:spPr>
          <a:xfrm>
            <a:off x="12453717" y="886107"/>
            <a:ext cx="28443" cy="229070"/>
          </a:xfrm>
          <a:prstGeom prst="rect">
            <a:avLst/>
          </a:prstGeom>
          <a:solidFill>
            <a:srgbClr val="6E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feld 256"/>
          <p:cNvSpPr txBox="1"/>
          <p:nvPr/>
        </p:nvSpPr>
        <p:spPr>
          <a:xfrm>
            <a:off x="10863908" y="1985678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continue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8" name="Textfeld 257"/>
          <p:cNvSpPr txBox="1"/>
          <p:nvPr/>
        </p:nvSpPr>
        <p:spPr>
          <a:xfrm>
            <a:off x="7459832" y="1985678"/>
            <a:ext cx="1152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8097971" y="76237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25" name="Gerader Verbinder 224"/>
          <p:cNvCxnSpPr/>
          <p:nvPr/>
        </p:nvCxnSpPr>
        <p:spPr>
          <a:xfrm>
            <a:off x="8734838" y="353243"/>
            <a:ext cx="41566" cy="550384"/>
          </a:xfrm>
          <a:prstGeom prst="line">
            <a:avLst/>
          </a:prstGeom>
          <a:ln w="952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hteck 262"/>
          <p:cNvSpPr/>
          <p:nvPr/>
        </p:nvSpPr>
        <p:spPr>
          <a:xfrm>
            <a:off x="11173595" y="76237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4" name="Rechteck 263"/>
          <p:cNvSpPr/>
          <p:nvPr/>
        </p:nvSpPr>
        <p:spPr>
          <a:xfrm rot="20214884">
            <a:off x="9651054" y="1648051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9299650" y="93494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149330" y="93494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7968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uppieren 203"/>
          <p:cNvGrpSpPr/>
          <p:nvPr/>
        </p:nvGrpSpPr>
        <p:grpSpPr>
          <a:xfrm>
            <a:off x="918172" y="139858"/>
            <a:ext cx="1367269" cy="830432"/>
            <a:chOff x="918172" y="139858"/>
            <a:chExt cx="1367269" cy="830432"/>
          </a:xfrm>
        </p:grpSpPr>
        <p:sp>
          <p:nvSpPr>
            <p:cNvPr id="28" name="Rechteck 27"/>
            <p:cNvSpPr/>
            <p:nvPr/>
          </p:nvSpPr>
          <p:spPr>
            <a:xfrm>
              <a:off x="942967" y="139858"/>
              <a:ext cx="1342474" cy="830432"/>
            </a:xfrm>
            <a:prstGeom prst="rect">
              <a:avLst/>
            </a:prstGeom>
            <a:solidFill>
              <a:srgbClr val="E4EAF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Master</a:t>
              </a:r>
              <a:endPara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2" name="Rechteck 71"/>
            <p:cNvSpPr/>
            <p:nvPr/>
          </p:nvSpPr>
          <p:spPr>
            <a:xfrm>
              <a:off x="990764" y="5461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>
            <a:xfrm>
              <a:off x="990764" y="6416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4" name="Rechteck 73"/>
            <p:cNvSpPr/>
            <p:nvPr/>
          </p:nvSpPr>
          <p:spPr>
            <a:xfrm>
              <a:off x="990764" y="73461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990764" y="83197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9" name="Rechteck 198"/>
            <p:cNvSpPr/>
            <p:nvPr/>
          </p:nvSpPr>
          <p:spPr>
            <a:xfrm>
              <a:off x="1524240" y="5461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 1: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0" name="Rechteck 199"/>
            <p:cNvSpPr/>
            <p:nvPr/>
          </p:nvSpPr>
          <p:spPr>
            <a:xfrm>
              <a:off x="1524240" y="6416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 2: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524240" y="73461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Sink 1: (pending)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2" name="Rechteck 201"/>
            <p:cNvSpPr/>
            <p:nvPr/>
          </p:nvSpPr>
          <p:spPr>
            <a:xfrm>
              <a:off x="1524240" y="83197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Sink </a:t>
              </a:r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2: 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(pending</a:t>
              </a:r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)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3" name="Rechteck 202"/>
            <p:cNvSpPr/>
            <p:nvPr/>
          </p:nvSpPr>
          <p:spPr>
            <a:xfrm>
              <a:off x="918172" y="431752"/>
              <a:ext cx="676044" cy="11245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pPr algn="ctr"/>
              <a:r>
                <a:rPr lang="en-US" sz="5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Checkpoint data</a:t>
              </a:r>
              <a:endParaRPr lang="en-US" sz="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67788" y="5735195"/>
            <a:ext cx="2743200" cy="365125"/>
          </a:xfrm>
        </p:spPr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Oval 1"/>
          <p:cNvSpPr/>
          <p:nvPr/>
        </p:nvSpPr>
        <p:spPr>
          <a:xfrm>
            <a:off x="1140281" y="23739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2"/>
          <p:cNvSpPr/>
          <p:nvPr/>
        </p:nvSpPr>
        <p:spPr>
          <a:xfrm>
            <a:off x="1840233" y="1837185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3"/>
          <p:cNvSpPr/>
          <p:nvPr/>
        </p:nvSpPr>
        <p:spPr>
          <a:xfrm>
            <a:off x="1840233" y="23739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4"/>
          <p:cNvCxnSpPr>
            <a:stCxn id="3" idx="6"/>
            <a:endCxn id="5" idx="2"/>
          </p:cNvCxnSpPr>
          <p:nvPr/>
        </p:nvCxnSpPr>
        <p:spPr>
          <a:xfrm>
            <a:off x="1387631" y="249766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5"/>
          <p:cNvCxnSpPr>
            <a:stCxn id="10" idx="5"/>
            <a:endCxn id="18" idx="1"/>
          </p:cNvCxnSpPr>
          <p:nvPr/>
        </p:nvCxnSpPr>
        <p:spPr>
          <a:xfrm>
            <a:off x="2051360" y="1659843"/>
            <a:ext cx="540218" cy="28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6"/>
          <p:cNvSpPr/>
          <p:nvPr/>
        </p:nvSpPr>
        <p:spPr>
          <a:xfrm>
            <a:off x="1140281" y="18371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7"/>
          <p:cNvCxnSpPr>
            <a:stCxn id="8" idx="6"/>
            <a:endCxn id="4" idx="2"/>
          </p:cNvCxnSpPr>
          <p:nvPr/>
        </p:nvCxnSpPr>
        <p:spPr>
          <a:xfrm flipV="1">
            <a:off x="1387631" y="1960860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10"/>
          <p:cNvSpPr/>
          <p:nvPr/>
        </p:nvSpPr>
        <p:spPr>
          <a:xfrm>
            <a:off x="1840233" y="1448717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1"/>
          <p:cNvSpPr/>
          <p:nvPr/>
        </p:nvSpPr>
        <p:spPr>
          <a:xfrm>
            <a:off x="1140281" y="1448718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2"/>
          <p:cNvCxnSpPr>
            <a:stCxn id="11" idx="6"/>
            <a:endCxn id="10" idx="2"/>
          </p:cNvCxnSpPr>
          <p:nvPr/>
        </p:nvCxnSpPr>
        <p:spPr>
          <a:xfrm flipV="1">
            <a:off x="1387631" y="1572392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3"/>
          <p:cNvCxnSpPr>
            <a:stCxn id="11" idx="5"/>
            <a:endCxn id="4" idx="1"/>
          </p:cNvCxnSpPr>
          <p:nvPr/>
        </p:nvCxnSpPr>
        <p:spPr>
          <a:xfrm>
            <a:off x="1351407" y="1659844"/>
            <a:ext cx="525050" cy="213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4"/>
          <p:cNvCxnSpPr>
            <a:stCxn id="8" idx="7"/>
            <a:endCxn id="10" idx="3"/>
          </p:cNvCxnSpPr>
          <p:nvPr/>
        </p:nvCxnSpPr>
        <p:spPr>
          <a:xfrm flipV="1">
            <a:off x="1351407" y="1659843"/>
            <a:ext cx="525050" cy="213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5"/>
          <p:cNvSpPr/>
          <p:nvPr/>
        </p:nvSpPr>
        <p:spPr>
          <a:xfrm>
            <a:off x="1140281" y="276054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6"/>
          <p:cNvSpPr/>
          <p:nvPr/>
        </p:nvSpPr>
        <p:spPr>
          <a:xfrm>
            <a:off x="1840233" y="276054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7"/>
          <p:cNvCxnSpPr>
            <a:stCxn id="15" idx="6"/>
            <a:endCxn id="16" idx="2"/>
          </p:cNvCxnSpPr>
          <p:nvPr/>
        </p:nvCxnSpPr>
        <p:spPr>
          <a:xfrm>
            <a:off x="1387631" y="288422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8"/>
          <p:cNvSpPr/>
          <p:nvPr/>
        </p:nvSpPr>
        <p:spPr>
          <a:xfrm>
            <a:off x="2555355" y="1904381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9"/>
          <p:cNvSpPr/>
          <p:nvPr/>
        </p:nvSpPr>
        <p:spPr>
          <a:xfrm>
            <a:off x="2555355" y="2302053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20"/>
          <p:cNvCxnSpPr>
            <a:stCxn id="4" idx="5"/>
            <a:endCxn id="19" idx="1"/>
          </p:cNvCxnSpPr>
          <p:nvPr/>
        </p:nvCxnSpPr>
        <p:spPr>
          <a:xfrm>
            <a:off x="2051360" y="2048311"/>
            <a:ext cx="540218" cy="289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1"/>
          <p:cNvCxnSpPr>
            <a:stCxn id="5" idx="7"/>
            <a:endCxn id="18" idx="2"/>
          </p:cNvCxnSpPr>
          <p:nvPr/>
        </p:nvCxnSpPr>
        <p:spPr>
          <a:xfrm flipV="1">
            <a:off x="2051360" y="2028057"/>
            <a:ext cx="503995" cy="382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2"/>
          <p:cNvCxnSpPr>
            <a:stCxn id="16" idx="6"/>
            <a:endCxn id="19" idx="3"/>
          </p:cNvCxnSpPr>
          <p:nvPr/>
        </p:nvCxnSpPr>
        <p:spPr>
          <a:xfrm flipV="1">
            <a:off x="2087584" y="2513179"/>
            <a:ext cx="503995" cy="371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3"/>
          <p:cNvCxnSpPr>
            <a:stCxn id="5" idx="6"/>
            <a:endCxn id="19" idx="2"/>
          </p:cNvCxnSpPr>
          <p:nvPr/>
        </p:nvCxnSpPr>
        <p:spPr>
          <a:xfrm flipV="1">
            <a:off x="2087584" y="2425729"/>
            <a:ext cx="467771" cy="71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4"/>
          <p:cNvCxnSpPr>
            <a:stCxn id="16" idx="7"/>
            <a:endCxn id="18" idx="3"/>
          </p:cNvCxnSpPr>
          <p:nvPr/>
        </p:nvCxnSpPr>
        <p:spPr>
          <a:xfrm flipV="1">
            <a:off x="2051360" y="2115507"/>
            <a:ext cx="540218" cy="681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76200" y="1668348"/>
            <a:ext cx="866767" cy="1124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position: 6791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7" name="Gerader Verbinder 26"/>
          <p:cNvCxnSpPr>
            <a:stCxn id="26" idx="3"/>
          </p:cNvCxnSpPr>
          <p:nvPr/>
        </p:nvCxnSpPr>
        <p:spPr>
          <a:xfrm flipV="1">
            <a:off x="942967" y="1594723"/>
            <a:ext cx="273252" cy="129855"/>
          </a:xfrm>
          <a:prstGeom prst="line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76321" y="1077006"/>
            <a:ext cx="676044" cy="170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 checkpoint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2785138" y="1160187"/>
            <a:ext cx="671920" cy="1574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Ack. with 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position 6791 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1428607" y="1276415"/>
            <a:ext cx="745080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Emit stream barriers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4" name="Gerade Verbindung mit Pfeil 93"/>
          <p:cNvCxnSpPr/>
          <p:nvPr/>
        </p:nvCxnSpPr>
        <p:spPr>
          <a:xfrm flipH="1">
            <a:off x="1458014" y="1368244"/>
            <a:ext cx="99679" cy="126676"/>
          </a:xfrm>
          <a:prstGeom prst="straightConnector1">
            <a:avLst/>
          </a:prstGeom>
          <a:ln>
            <a:solidFill>
              <a:srgbClr val="935F1C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9" name="Rechteck 138"/>
          <p:cNvSpPr/>
          <p:nvPr/>
        </p:nvSpPr>
        <p:spPr>
          <a:xfrm>
            <a:off x="3498189" y="1186889"/>
            <a:ext cx="992606" cy="1574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 received barrier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 each input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6980135" y="1572038"/>
            <a:ext cx="754351" cy="1574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Emits next barrier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2" name="Gerade Verbindung mit Pfeil 141"/>
          <p:cNvCxnSpPr/>
          <p:nvPr/>
        </p:nvCxnSpPr>
        <p:spPr>
          <a:xfrm flipH="1" flipV="1">
            <a:off x="6836705" y="1638195"/>
            <a:ext cx="206003" cy="4900"/>
          </a:xfrm>
          <a:prstGeom prst="straightConnector1">
            <a:avLst/>
          </a:prstGeom>
          <a:ln>
            <a:solidFill>
              <a:srgbClr val="935F1C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Gerade Verbindung mit Pfeil 142"/>
          <p:cNvCxnSpPr/>
          <p:nvPr/>
        </p:nvCxnSpPr>
        <p:spPr>
          <a:xfrm>
            <a:off x="4024640" y="1361569"/>
            <a:ext cx="112413" cy="121385"/>
          </a:xfrm>
          <a:prstGeom prst="straightConnector1">
            <a:avLst/>
          </a:prstGeom>
          <a:ln>
            <a:solidFill>
              <a:srgbClr val="935F1C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8" name="Rechteck 187"/>
          <p:cNvSpPr/>
          <p:nvPr/>
        </p:nvSpPr>
        <p:spPr>
          <a:xfrm>
            <a:off x="9738069" y="1332100"/>
            <a:ext cx="992606" cy="2774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Sink acknowledges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 after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receiving all barriers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Flussdiagramm: Magnetplattenspeicher 188"/>
          <p:cNvSpPr/>
          <p:nvPr/>
        </p:nvSpPr>
        <p:spPr>
          <a:xfrm>
            <a:off x="2381721" y="587962"/>
            <a:ext cx="490538" cy="37460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hteck 192"/>
          <p:cNvSpPr/>
          <p:nvPr/>
        </p:nvSpPr>
        <p:spPr>
          <a:xfrm>
            <a:off x="4309297" y="1167493"/>
            <a:ext cx="928483" cy="27299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Writes a snapshot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its state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2273810" y="462944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Backend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76200" y="2057755"/>
            <a:ext cx="866767" cy="1124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position: 7252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1" name="Gerader Verbinder 280"/>
          <p:cNvCxnSpPr>
            <a:stCxn id="280" idx="3"/>
          </p:cNvCxnSpPr>
          <p:nvPr/>
        </p:nvCxnSpPr>
        <p:spPr>
          <a:xfrm flipV="1">
            <a:off x="942967" y="1984130"/>
            <a:ext cx="273252" cy="129855"/>
          </a:xfrm>
          <a:prstGeom prst="line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2" name="Rechteck 281"/>
          <p:cNvSpPr/>
          <p:nvPr/>
        </p:nvSpPr>
        <p:spPr>
          <a:xfrm>
            <a:off x="76200" y="2597899"/>
            <a:ext cx="866767" cy="1124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position: 5589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3" name="Gerader Verbinder 282"/>
          <p:cNvCxnSpPr>
            <a:stCxn id="282" idx="3"/>
          </p:cNvCxnSpPr>
          <p:nvPr/>
        </p:nvCxnSpPr>
        <p:spPr>
          <a:xfrm flipV="1">
            <a:off x="942967" y="2524274"/>
            <a:ext cx="273252" cy="129855"/>
          </a:xfrm>
          <a:prstGeom prst="line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Gerader Verbinder 284"/>
          <p:cNvCxnSpPr>
            <a:stCxn id="468" idx="3"/>
          </p:cNvCxnSpPr>
          <p:nvPr/>
        </p:nvCxnSpPr>
        <p:spPr>
          <a:xfrm flipV="1">
            <a:off x="942967" y="2919167"/>
            <a:ext cx="273252" cy="123286"/>
          </a:xfrm>
          <a:prstGeom prst="line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6" name="Gruppieren 305"/>
          <p:cNvGrpSpPr/>
          <p:nvPr/>
        </p:nvGrpSpPr>
        <p:grpSpPr>
          <a:xfrm>
            <a:off x="3234949" y="139858"/>
            <a:ext cx="1367269" cy="830432"/>
            <a:chOff x="918172" y="139858"/>
            <a:chExt cx="1367269" cy="830432"/>
          </a:xfrm>
        </p:grpSpPr>
        <p:sp>
          <p:nvSpPr>
            <p:cNvPr id="307" name="Rechteck 306"/>
            <p:cNvSpPr/>
            <p:nvPr/>
          </p:nvSpPr>
          <p:spPr>
            <a:xfrm>
              <a:off x="942967" y="139858"/>
              <a:ext cx="1342474" cy="830432"/>
            </a:xfrm>
            <a:prstGeom prst="rect">
              <a:avLst/>
            </a:prstGeom>
            <a:solidFill>
              <a:srgbClr val="E4EAF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Master</a:t>
              </a:r>
              <a:endPara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08" name="Rechteck 307"/>
            <p:cNvSpPr/>
            <p:nvPr/>
          </p:nvSpPr>
          <p:spPr>
            <a:xfrm>
              <a:off x="990764" y="5461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</a:t>
              </a:r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6791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09" name="Rechteck 308"/>
            <p:cNvSpPr/>
            <p:nvPr/>
          </p:nvSpPr>
          <p:spPr>
            <a:xfrm>
              <a:off x="990764" y="6416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7252</a:t>
              </a:r>
            </a:p>
          </p:txBody>
        </p:sp>
        <p:sp>
          <p:nvSpPr>
            <p:cNvPr id="310" name="Rechteck 309"/>
            <p:cNvSpPr/>
            <p:nvPr/>
          </p:nvSpPr>
          <p:spPr>
            <a:xfrm>
              <a:off x="990764" y="73461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5589</a:t>
              </a:r>
            </a:p>
          </p:txBody>
        </p:sp>
        <p:sp>
          <p:nvSpPr>
            <p:cNvPr id="311" name="Rechteck 310"/>
            <p:cNvSpPr/>
            <p:nvPr/>
          </p:nvSpPr>
          <p:spPr>
            <a:xfrm>
              <a:off x="990764" y="83197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6843</a:t>
              </a:r>
            </a:p>
          </p:txBody>
        </p:sp>
        <p:sp>
          <p:nvSpPr>
            <p:cNvPr id="312" name="Rechteck 311"/>
            <p:cNvSpPr/>
            <p:nvPr/>
          </p:nvSpPr>
          <p:spPr>
            <a:xfrm>
              <a:off x="1524240" y="5461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 1: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13" name="Rechteck 312"/>
            <p:cNvSpPr/>
            <p:nvPr/>
          </p:nvSpPr>
          <p:spPr>
            <a:xfrm>
              <a:off x="1524240" y="6416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 2: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16" name="Rechteck 315"/>
            <p:cNvSpPr/>
            <p:nvPr/>
          </p:nvSpPr>
          <p:spPr>
            <a:xfrm>
              <a:off x="918172" y="431752"/>
              <a:ext cx="676044" cy="11245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pPr algn="ctr"/>
              <a:r>
                <a:rPr lang="en-US" sz="5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Checkpoint data</a:t>
              </a:r>
              <a:endParaRPr lang="en-US" sz="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73" name="Rechteck 472"/>
            <p:cNvSpPr/>
            <p:nvPr/>
          </p:nvSpPr>
          <p:spPr>
            <a:xfrm>
              <a:off x="1524240" y="7319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Sink 1: (pending)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74" name="Rechteck 473"/>
            <p:cNvSpPr/>
            <p:nvPr/>
          </p:nvSpPr>
          <p:spPr>
            <a:xfrm>
              <a:off x="1524240" y="831128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Sink 2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(pending)</a:t>
              </a:r>
            </a:p>
          </p:txBody>
        </p:sp>
      </p:grpSp>
      <p:sp>
        <p:nvSpPr>
          <p:cNvPr id="317" name="Oval 1"/>
          <p:cNvSpPr/>
          <p:nvPr/>
        </p:nvSpPr>
        <p:spPr>
          <a:xfrm>
            <a:off x="3457058" y="23739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2"/>
          <p:cNvSpPr/>
          <p:nvPr/>
        </p:nvSpPr>
        <p:spPr>
          <a:xfrm>
            <a:off x="4157010" y="1837185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"/>
          <p:cNvSpPr/>
          <p:nvPr/>
        </p:nvSpPr>
        <p:spPr>
          <a:xfrm>
            <a:off x="4157010" y="23739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0" name="Straight Arrow Connector 4"/>
          <p:cNvCxnSpPr>
            <a:stCxn id="317" idx="6"/>
            <a:endCxn id="319" idx="2"/>
          </p:cNvCxnSpPr>
          <p:nvPr/>
        </p:nvCxnSpPr>
        <p:spPr>
          <a:xfrm>
            <a:off x="3704408" y="249766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5"/>
          <p:cNvCxnSpPr>
            <a:stCxn id="324" idx="5"/>
            <a:endCxn id="332" idx="1"/>
          </p:cNvCxnSpPr>
          <p:nvPr/>
        </p:nvCxnSpPr>
        <p:spPr>
          <a:xfrm>
            <a:off x="4368137" y="1659843"/>
            <a:ext cx="540218" cy="28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Oval 6"/>
          <p:cNvSpPr/>
          <p:nvPr/>
        </p:nvSpPr>
        <p:spPr>
          <a:xfrm>
            <a:off x="3457058" y="18371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3" name="Straight Arrow Connector 7"/>
          <p:cNvCxnSpPr>
            <a:stCxn id="322" idx="6"/>
            <a:endCxn id="318" idx="2"/>
          </p:cNvCxnSpPr>
          <p:nvPr/>
        </p:nvCxnSpPr>
        <p:spPr>
          <a:xfrm flipV="1">
            <a:off x="3704408" y="1960860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4" name="Oval 10"/>
          <p:cNvSpPr/>
          <p:nvPr/>
        </p:nvSpPr>
        <p:spPr>
          <a:xfrm>
            <a:off x="4157010" y="1448717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11"/>
          <p:cNvSpPr/>
          <p:nvPr/>
        </p:nvSpPr>
        <p:spPr>
          <a:xfrm>
            <a:off x="3457058" y="1448718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6" name="Straight Arrow Connector 12"/>
          <p:cNvCxnSpPr>
            <a:stCxn id="325" idx="6"/>
            <a:endCxn id="324" idx="2"/>
          </p:cNvCxnSpPr>
          <p:nvPr/>
        </p:nvCxnSpPr>
        <p:spPr>
          <a:xfrm flipV="1">
            <a:off x="3704408" y="1572392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13"/>
          <p:cNvCxnSpPr>
            <a:stCxn id="325" idx="5"/>
            <a:endCxn id="318" idx="1"/>
          </p:cNvCxnSpPr>
          <p:nvPr/>
        </p:nvCxnSpPr>
        <p:spPr>
          <a:xfrm>
            <a:off x="3668184" y="1659844"/>
            <a:ext cx="525050" cy="213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14"/>
          <p:cNvCxnSpPr>
            <a:stCxn id="322" idx="7"/>
            <a:endCxn id="324" idx="3"/>
          </p:cNvCxnSpPr>
          <p:nvPr/>
        </p:nvCxnSpPr>
        <p:spPr>
          <a:xfrm flipV="1">
            <a:off x="3668184" y="1659843"/>
            <a:ext cx="525050" cy="213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9" name="Oval 15"/>
          <p:cNvSpPr/>
          <p:nvPr/>
        </p:nvSpPr>
        <p:spPr>
          <a:xfrm>
            <a:off x="3457058" y="276054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16"/>
          <p:cNvSpPr/>
          <p:nvPr/>
        </p:nvSpPr>
        <p:spPr>
          <a:xfrm>
            <a:off x="4157010" y="276054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1" name="Straight Arrow Connector 17"/>
          <p:cNvCxnSpPr>
            <a:stCxn id="329" idx="6"/>
            <a:endCxn id="330" idx="2"/>
          </p:cNvCxnSpPr>
          <p:nvPr/>
        </p:nvCxnSpPr>
        <p:spPr>
          <a:xfrm>
            <a:off x="3704408" y="288422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2" name="Oval 18"/>
          <p:cNvSpPr/>
          <p:nvPr/>
        </p:nvSpPr>
        <p:spPr>
          <a:xfrm>
            <a:off x="4872132" y="1904381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19"/>
          <p:cNvSpPr/>
          <p:nvPr/>
        </p:nvSpPr>
        <p:spPr>
          <a:xfrm>
            <a:off x="4872132" y="2302053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4" name="Straight Arrow Connector 20"/>
          <p:cNvCxnSpPr>
            <a:stCxn id="318" idx="5"/>
            <a:endCxn id="333" idx="1"/>
          </p:cNvCxnSpPr>
          <p:nvPr/>
        </p:nvCxnSpPr>
        <p:spPr>
          <a:xfrm>
            <a:off x="4368137" y="2048311"/>
            <a:ext cx="540218" cy="289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21"/>
          <p:cNvCxnSpPr>
            <a:stCxn id="319" idx="7"/>
            <a:endCxn id="332" idx="2"/>
          </p:cNvCxnSpPr>
          <p:nvPr/>
        </p:nvCxnSpPr>
        <p:spPr>
          <a:xfrm flipV="1">
            <a:off x="4368137" y="2028057"/>
            <a:ext cx="503995" cy="382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22"/>
          <p:cNvCxnSpPr>
            <a:stCxn id="330" idx="6"/>
            <a:endCxn id="333" idx="3"/>
          </p:cNvCxnSpPr>
          <p:nvPr/>
        </p:nvCxnSpPr>
        <p:spPr>
          <a:xfrm flipV="1">
            <a:off x="4404361" y="2513179"/>
            <a:ext cx="503995" cy="371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23"/>
          <p:cNvCxnSpPr>
            <a:stCxn id="319" idx="6"/>
            <a:endCxn id="333" idx="2"/>
          </p:cNvCxnSpPr>
          <p:nvPr/>
        </p:nvCxnSpPr>
        <p:spPr>
          <a:xfrm flipV="1">
            <a:off x="4404361" y="2425729"/>
            <a:ext cx="467771" cy="71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24"/>
          <p:cNvCxnSpPr>
            <a:stCxn id="330" idx="7"/>
            <a:endCxn id="332" idx="3"/>
          </p:cNvCxnSpPr>
          <p:nvPr/>
        </p:nvCxnSpPr>
        <p:spPr>
          <a:xfrm flipV="1">
            <a:off x="4368137" y="2115507"/>
            <a:ext cx="540218" cy="681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9" name="Flussdiagramm: Magnetplattenspeicher 338"/>
          <p:cNvSpPr/>
          <p:nvPr/>
        </p:nvSpPr>
        <p:spPr>
          <a:xfrm>
            <a:off x="4698498" y="587962"/>
            <a:ext cx="490538" cy="37460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hteck 339"/>
          <p:cNvSpPr/>
          <p:nvPr/>
        </p:nvSpPr>
        <p:spPr>
          <a:xfrm>
            <a:off x="4590587" y="462944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Backend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43" name="Gerader Verbinder 342"/>
          <p:cNvCxnSpPr/>
          <p:nvPr/>
        </p:nvCxnSpPr>
        <p:spPr>
          <a:xfrm flipH="1">
            <a:off x="4156979" y="1434369"/>
            <a:ext cx="550" cy="239179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Gerader Verbinder 343"/>
          <p:cNvCxnSpPr/>
          <p:nvPr/>
        </p:nvCxnSpPr>
        <p:spPr>
          <a:xfrm flipH="1">
            <a:off x="3994216" y="1739765"/>
            <a:ext cx="85010" cy="133644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Gerader Verbinder 344"/>
          <p:cNvCxnSpPr/>
          <p:nvPr/>
        </p:nvCxnSpPr>
        <p:spPr>
          <a:xfrm>
            <a:off x="4146171" y="1581319"/>
            <a:ext cx="85382" cy="173469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Gerader Verbinder 345"/>
          <p:cNvCxnSpPr/>
          <p:nvPr/>
        </p:nvCxnSpPr>
        <p:spPr>
          <a:xfrm>
            <a:off x="4441832" y="2249584"/>
            <a:ext cx="112757" cy="124508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Gerader Verbinder 346"/>
          <p:cNvCxnSpPr/>
          <p:nvPr/>
        </p:nvCxnSpPr>
        <p:spPr>
          <a:xfrm>
            <a:off x="4445248" y="2518207"/>
            <a:ext cx="137436" cy="110867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Gerader Verbinder 347"/>
          <p:cNvCxnSpPr/>
          <p:nvPr/>
        </p:nvCxnSpPr>
        <p:spPr>
          <a:xfrm>
            <a:off x="4722520" y="2554537"/>
            <a:ext cx="121606" cy="163257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Gerader Verbinder 348"/>
          <p:cNvCxnSpPr/>
          <p:nvPr/>
        </p:nvCxnSpPr>
        <p:spPr>
          <a:xfrm>
            <a:off x="4845159" y="2338845"/>
            <a:ext cx="28202" cy="140073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Gerader Verbinder 349"/>
          <p:cNvCxnSpPr/>
          <p:nvPr/>
        </p:nvCxnSpPr>
        <p:spPr>
          <a:xfrm flipH="1">
            <a:off x="6705787" y="1576390"/>
            <a:ext cx="119833" cy="165949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1" name="Rechteck 350"/>
          <p:cNvSpPr/>
          <p:nvPr/>
        </p:nvSpPr>
        <p:spPr>
          <a:xfrm>
            <a:off x="4748393" y="774148"/>
            <a:ext cx="178000" cy="9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s1</a:t>
            </a:r>
            <a:endParaRPr lang="en-US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2" name="Gekrümmte Verbindung 351"/>
          <p:cNvCxnSpPr/>
          <p:nvPr/>
        </p:nvCxnSpPr>
        <p:spPr>
          <a:xfrm rot="5400000" flipH="1" flipV="1">
            <a:off x="4258960" y="911971"/>
            <a:ext cx="647447" cy="482005"/>
          </a:xfrm>
          <a:prstGeom prst="curvedConnector3">
            <a:avLst/>
          </a:prstGeom>
          <a:ln>
            <a:solidFill>
              <a:srgbClr val="724591"/>
            </a:solidFill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3" name="Gerader Verbinder 352"/>
          <p:cNvCxnSpPr/>
          <p:nvPr/>
        </p:nvCxnSpPr>
        <p:spPr>
          <a:xfrm>
            <a:off x="3989601" y="1911045"/>
            <a:ext cx="1229" cy="126762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5" name="Freihandform 354"/>
          <p:cNvSpPr/>
          <p:nvPr/>
        </p:nvSpPr>
        <p:spPr>
          <a:xfrm>
            <a:off x="957263" y="942975"/>
            <a:ext cx="242887" cy="571500"/>
          </a:xfrm>
          <a:custGeom>
            <a:avLst/>
            <a:gdLst>
              <a:gd name="connsiteX0" fmla="*/ 0 w 242887"/>
              <a:gd name="connsiteY0" fmla="*/ 0 h 571500"/>
              <a:gd name="connsiteX1" fmla="*/ 61912 w 242887"/>
              <a:gd name="connsiteY1" fmla="*/ 390525 h 571500"/>
              <a:gd name="connsiteX2" fmla="*/ 242887 w 242887"/>
              <a:gd name="connsiteY2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87" h="571500">
                <a:moveTo>
                  <a:pt x="0" y="0"/>
                </a:moveTo>
                <a:cubicBezTo>
                  <a:pt x="10715" y="147637"/>
                  <a:pt x="21431" y="295275"/>
                  <a:pt x="61912" y="390525"/>
                </a:cubicBezTo>
                <a:cubicBezTo>
                  <a:pt x="102393" y="485775"/>
                  <a:pt x="242887" y="571500"/>
                  <a:pt x="242887" y="571500"/>
                </a:cubicBezTo>
              </a:path>
            </a:pathLst>
          </a:custGeom>
          <a:ln>
            <a:solidFill>
              <a:srgbClr val="724591"/>
            </a:solidFill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Freihandform 355"/>
          <p:cNvSpPr/>
          <p:nvPr/>
        </p:nvSpPr>
        <p:spPr>
          <a:xfrm>
            <a:off x="947738" y="952500"/>
            <a:ext cx="247650" cy="1000690"/>
          </a:xfrm>
          <a:custGeom>
            <a:avLst/>
            <a:gdLst>
              <a:gd name="connsiteX0" fmla="*/ 0 w 247650"/>
              <a:gd name="connsiteY0" fmla="*/ 0 h 1000690"/>
              <a:gd name="connsiteX1" fmla="*/ 152400 w 247650"/>
              <a:gd name="connsiteY1" fmla="*/ 838200 h 1000690"/>
              <a:gd name="connsiteX2" fmla="*/ 247650 w 247650"/>
              <a:gd name="connsiteY2" fmla="*/ 1000125 h 100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1000690">
                <a:moveTo>
                  <a:pt x="0" y="0"/>
                </a:moveTo>
                <a:cubicBezTo>
                  <a:pt x="55562" y="335756"/>
                  <a:pt x="111125" y="671513"/>
                  <a:pt x="152400" y="838200"/>
                </a:cubicBezTo>
                <a:cubicBezTo>
                  <a:pt x="193675" y="1004887"/>
                  <a:pt x="220662" y="1002506"/>
                  <a:pt x="247650" y="1000125"/>
                </a:cubicBezTo>
              </a:path>
            </a:pathLst>
          </a:custGeom>
          <a:ln>
            <a:solidFill>
              <a:srgbClr val="724591"/>
            </a:solidFill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Freihandform 356"/>
          <p:cNvSpPr/>
          <p:nvPr/>
        </p:nvSpPr>
        <p:spPr>
          <a:xfrm>
            <a:off x="957263" y="962025"/>
            <a:ext cx="223837" cy="1485900"/>
          </a:xfrm>
          <a:custGeom>
            <a:avLst/>
            <a:gdLst>
              <a:gd name="connsiteX0" fmla="*/ 0 w 223837"/>
              <a:gd name="connsiteY0" fmla="*/ 0 h 1485900"/>
              <a:gd name="connsiteX1" fmla="*/ 123825 w 223837"/>
              <a:gd name="connsiteY1" fmla="*/ 1204913 h 1485900"/>
              <a:gd name="connsiteX2" fmla="*/ 223837 w 223837"/>
              <a:gd name="connsiteY2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837" h="1485900">
                <a:moveTo>
                  <a:pt x="0" y="0"/>
                </a:moveTo>
                <a:cubicBezTo>
                  <a:pt x="43259" y="478631"/>
                  <a:pt x="86519" y="957263"/>
                  <a:pt x="123825" y="1204913"/>
                </a:cubicBezTo>
                <a:cubicBezTo>
                  <a:pt x="161131" y="1452563"/>
                  <a:pt x="192484" y="1469231"/>
                  <a:pt x="223837" y="1485900"/>
                </a:cubicBezTo>
              </a:path>
            </a:pathLst>
          </a:custGeom>
          <a:ln>
            <a:solidFill>
              <a:srgbClr val="724591"/>
            </a:solidFill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Freihandform 357"/>
          <p:cNvSpPr/>
          <p:nvPr/>
        </p:nvSpPr>
        <p:spPr>
          <a:xfrm>
            <a:off x="952763" y="962025"/>
            <a:ext cx="218812" cy="1871663"/>
          </a:xfrm>
          <a:custGeom>
            <a:avLst/>
            <a:gdLst>
              <a:gd name="connsiteX0" fmla="*/ 4500 w 218812"/>
              <a:gd name="connsiteY0" fmla="*/ 0 h 1871663"/>
              <a:gd name="connsiteX1" fmla="*/ 28312 w 218812"/>
              <a:gd name="connsiteY1" fmla="*/ 1204913 h 1871663"/>
              <a:gd name="connsiteX2" fmla="*/ 218812 w 218812"/>
              <a:gd name="connsiteY2" fmla="*/ 1871663 h 187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812" h="1871663">
                <a:moveTo>
                  <a:pt x="4500" y="0"/>
                </a:moveTo>
                <a:cubicBezTo>
                  <a:pt x="-1454" y="446484"/>
                  <a:pt x="-7407" y="892969"/>
                  <a:pt x="28312" y="1204913"/>
                </a:cubicBezTo>
                <a:cubicBezTo>
                  <a:pt x="64031" y="1516857"/>
                  <a:pt x="141421" y="1694260"/>
                  <a:pt x="218812" y="1871663"/>
                </a:cubicBezTo>
              </a:path>
            </a:pathLst>
          </a:custGeom>
          <a:ln>
            <a:solidFill>
              <a:srgbClr val="724591"/>
            </a:solidFill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0" name="Gerader Verbinder 359"/>
          <p:cNvCxnSpPr/>
          <p:nvPr/>
        </p:nvCxnSpPr>
        <p:spPr>
          <a:xfrm>
            <a:off x="1417891" y="1485195"/>
            <a:ext cx="2420" cy="136090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 flipH="1">
            <a:off x="1347137" y="1599438"/>
            <a:ext cx="58780" cy="98369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Gerader Verbinder 361"/>
          <p:cNvCxnSpPr/>
          <p:nvPr/>
        </p:nvCxnSpPr>
        <p:spPr>
          <a:xfrm>
            <a:off x="1408319" y="1922864"/>
            <a:ext cx="2420" cy="136090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Gerader Verbinder 362"/>
          <p:cNvCxnSpPr/>
          <p:nvPr/>
        </p:nvCxnSpPr>
        <p:spPr>
          <a:xfrm>
            <a:off x="1331972" y="1806587"/>
            <a:ext cx="54873" cy="123955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Gerader Verbinder 364"/>
          <p:cNvCxnSpPr/>
          <p:nvPr/>
        </p:nvCxnSpPr>
        <p:spPr>
          <a:xfrm>
            <a:off x="1399936" y="2424969"/>
            <a:ext cx="2420" cy="136090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Gerader Verbinder 365"/>
          <p:cNvCxnSpPr/>
          <p:nvPr/>
        </p:nvCxnSpPr>
        <p:spPr>
          <a:xfrm>
            <a:off x="1404810" y="2816176"/>
            <a:ext cx="2420" cy="136090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Freihandform 366"/>
          <p:cNvSpPr/>
          <p:nvPr/>
        </p:nvSpPr>
        <p:spPr>
          <a:xfrm>
            <a:off x="3274959" y="619125"/>
            <a:ext cx="311204" cy="923925"/>
          </a:xfrm>
          <a:custGeom>
            <a:avLst/>
            <a:gdLst>
              <a:gd name="connsiteX0" fmla="*/ 311204 w 311204"/>
              <a:gd name="connsiteY0" fmla="*/ 923925 h 923925"/>
              <a:gd name="connsiteX1" fmla="*/ 1641 w 311204"/>
              <a:gd name="connsiteY1" fmla="*/ 433388 h 923925"/>
              <a:gd name="connsiteX2" fmla="*/ 211191 w 311204"/>
              <a:gd name="connsiteY2" fmla="*/ 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204" h="923925">
                <a:moveTo>
                  <a:pt x="311204" y="923925"/>
                </a:moveTo>
                <a:cubicBezTo>
                  <a:pt x="164757" y="755650"/>
                  <a:pt x="18310" y="587375"/>
                  <a:pt x="1641" y="433388"/>
                </a:cubicBezTo>
                <a:cubicBezTo>
                  <a:pt x="-15028" y="279401"/>
                  <a:pt x="98081" y="139700"/>
                  <a:pt x="211191" y="0"/>
                </a:cubicBezTo>
              </a:path>
            </a:pathLst>
          </a:custGeom>
          <a:ln>
            <a:solidFill>
              <a:srgbClr val="724591"/>
            </a:solidFill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1" name="Gruppieren 370"/>
          <p:cNvGrpSpPr/>
          <p:nvPr/>
        </p:nvGrpSpPr>
        <p:grpSpPr>
          <a:xfrm>
            <a:off x="5605472" y="139858"/>
            <a:ext cx="1367269" cy="830432"/>
            <a:chOff x="918172" y="139858"/>
            <a:chExt cx="1367269" cy="830432"/>
          </a:xfrm>
        </p:grpSpPr>
        <p:sp>
          <p:nvSpPr>
            <p:cNvPr id="372" name="Rechteck 371"/>
            <p:cNvSpPr/>
            <p:nvPr/>
          </p:nvSpPr>
          <p:spPr>
            <a:xfrm>
              <a:off x="942967" y="139858"/>
              <a:ext cx="1342474" cy="830432"/>
            </a:xfrm>
            <a:prstGeom prst="rect">
              <a:avLst/>
            </a:prstGeom>
            <a:solidFill>
              <a:srgbClr val="E4EAF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Master</a:t>
              </a:r>
              <a:endPara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73" name="Rechteck 372"/>
            <p:cNvSpPr/>
            <p:nvPr/>
          </p:nvSpPr>
          <p:spPr>
            <a:xfrm>
              <a:off x="990764" y="5461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</a:t>
              </a:r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6791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74" name="Rechteck 373"/>
            <p:cNvSpPr/>
            <p:nvPr/>
          </p:nvSpPr>
          <p:spPr>
            <a:xfrm>
              <a:off x="990764" y="6416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7252</a:t>
              </a:r>
            </a:p>
          </p:txBody>
        </p:sp>
        <p:sp>
          <p:nvSpPr>
            <p:cNvPr id="375" name="Rechteck 374"/>
            <p:cNvSpPr/>
            <p:nvPr/>
          </p:nvSpPr>
          <p:spPr>
            <a:xfrm>
              <a:off x="990764" y="73461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5589</a:t>
              </a:r>
            </a:p>
          </p:txBody>
        </p:sp>
        <p:sp>
          <p:nvSpPr>
            <p:cNvPr id="376" name="Rechteck 375"/>
            <p:cNvSpPr/>
            <p:nvPr/>
          </p:nvSpPr>
          <p:spPr>
            <a:xfrm>
              <a:off x="990764" y="83197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6843</a:t>
              </a:r>
            </a:p>
          </p:txBody>
        </p:sp>
        <p:sp>
          <p:nvSpPr>
            <p:cNvPr id="377" name="Rechteck 376"/>
            <p:cNvSpPr/>
            <p:nvPr/>
          </p:nvSpPr>
          <p:spPr>
            <a:xfrm>
              <a:off x="1524240" y="5461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 1: ptr1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78" name="Rechteck 377"/>
            <p:cNvSpPr/>
            <p:nvPr/>
          </p:nvSpPr>
          <p:spPr>
            <a:xfrm>
              <a:off x="1524240" y="6416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 2: ptr2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79" name="Rechteck 378"/>
            <p:cNvSpPr/>
            <p:nvPr/>
          </p:nvSpPr>
          <p:spPr>
            <a:xfrm>
              <a:off x="918172" y="431752"/>
              <a:ext cx="676044" cy="11245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pPr algn="ctr"/>
              <a:r>
                <a:rPr lang="en-US" sz="5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Checkpoint data</a:t>
              </a:r>
              <a:endParaRPr lang="en-US" sz="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77" name="Rechteck 476"/>
            <p:cNvSpPr/>
            <p:nvPr/>
          </p:nvSpPr>
          <p:spPr>
            <a:xfrm>
              <a:off x="1524240" y="7360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Sink 1: (pending)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78" name="Rechteck 477"/>
            <p:cNvSpPr/>
            <p:nvPr/>
          </p:nvSpPr>
          <p:spPr>
            <a:xfrm>
              <a:off x="1524240" y="831641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Sink 2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(pending)</a:t>
              </a:r>
            </a:p>
          </p:txBody>
        </p:sp>
      </p:grpSp>
      <p:sp>
        <p:nvSpPr>
          <p:cNvPr id="380" name="Oval 1"/>
          <p:cNvSpPr/>
          <p:nvPr/>
        </p:nvSpPr>
        <p:spPr>
          <a:xfrm>
            <a:off x="5827581" y="23739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2"/>
          <p:cNvSpPr/>
          <p:nvPr/>
        </p:nvSpPr>
        <p:spPr>
          <a:xfrm>
            <a:off x="6527533" y="1837185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"/>
          <p:cNvSpPr/>
          <p:nvPr/>
        </p:nvSpPr>
        <p:spPr>
          <a:xfrm>
            <a:off x="6527533" y="23739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3" name="Straight Arrow Connector 4"/>
          <p:cNvCxnSpPr>
            <a:stCxn id="380" idx="6"/>
            <a:endCxn id="382" idx="2"/>
          </p:cNvCxnSpPr>
          <p:nvPr/>
        </p:nvCxnSpPr>
        <p:spPr>
          <a:xfrm>
            <a:off x="6074931" y="249766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5"/>
          <p:cNvCxnSpPr>
            <a:stCxn id="387" idx="5"/>
            <a:endCxn id="395" idx="1"/>
          </p:cNvCxnSpPr>
          <p:nvPr/>
        </p:nvCxnSpPr>
        <p:spPr>
          <a:xfrm>
            <a:off x="6738660" y="1659843"/>
            <a:ext cx="540218" cy="28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5" name="Oval 6"/>
          <p:cNvSpPr/>
          <p:nvPr/>
        </p:nvSpPr>
        <p:spPr>
          <a:xfrm>
            <a:off x="5827581" y="18371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6" name="Straight Arrow Connector 7"/>
          <p:cNvCxnSpPr>
            <a:stCxn id="385" idx="6"/>
            <a:endCxn id="381" idx="2"/>
          </p:cNvCxnSpPr>
          <p:nvPr/>
        </p:nvCxnSpPr>
        <p:spPr>
          <a:xfrm flipV="1">
            <a:off x="6074931" y="1960860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7" name="Oval 10"/>
          <p:cNvSpPr/>
          <p:nvPr/>
        </p:nvSpPr>
        <p:spPr>
          <a:xfrm>
            <a:off x="6527533" y="1448717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11"/>
          <p:cNvSpPr/>
          <p:nvPr/>
        </p:nvSpPr>
        <p:spPr>
          <a:xfrm>
            <a:off x="5827581" y="1448718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9" name="Straight Arrow Connector 12"/>
          <p:cNvCxnSpPr>
            <a:stCxn id="388" idx="6"/>
            <a:endCxn id="387" idx="2"/>
          </p:cNvCxnSpPr>
          <p:nvPr/>
        </p:nvCxnSpPr>
        <p:spPr>
          <a:xfrm flipV="1">
            <a:off x="6074931" y="1572392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13"/>
          <p:cNvCxnSpPr>
            <a:stCxn id="388" idx="5"/>
            <a:endCxn id="381" idx="1"/>
          </p:cNvCxnSpPr>
          <p:nvPr/>
        </p:nvCxnSpPr>
        <p:spPr>
          <a:xfrm>
            <a:off x="6038707" y="1659844"/>
            <a:ext cx="525050" cy="213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14"/>
          <p:cNvCxnSpPr>
            <a:stCxn id="385" idx="7"/>
            <a:endCxn id="387" idx="3"/>
          </p:cNvCxnSpPr>
          <p:nvPr/>
        </p:nvCxnSpPr>
        <p:spPr>
          <a:xfrm flipV="1">
            <a:off x="6038707" y="1659843"/>
            <a:ext cx="525050" cy="213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2" name="Oval 15"/>
          <p:cNvSpPr/>
          <p:nvPr/>
        </p:nvSpPr>
        <p:spPr>
          <a:xfrm>
            <a:off x="5827581" y="276054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16"/>
          <p:cNvSpPr/>
          <p:nvPr/>
        </p:nvSpPr>
        <p:spPr>
          <a:xfrm>
            <a:off x="6527533" y="276054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4" name="Straight Arrow Connector 17"/>
          <p:cNvCxnSpPr>
            <a:stCxn id="392" idx="6"/>
            <a:endCxn id="393" idx="2"/>
          </p:cNvCxnSpPr>
          <p:nvPr/>
        </p:nvCxnSpPr>
        <p:spPr>
          <a:xfrm>
            <a:off x="6074931" y="288422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5" name="Oval 18"/>
          <p:cNvSpPr/>
          <p:nvPr/>
        </p:nvSpPr>
        <p:spPr>
          <a:xfrm>
            <a:off x="7242655" y="1904381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19"/>
          <p:cNvSpPr/>
          <p:nvPr/>
        </p:nvSpPr>
        <p:spPr>
          <a:xfrm>
            <a:off x="7242655" y="2302053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7" name="Straight Arrow Connector 20"/>
          <p:cNvCxnSpPr>
            <a:stCxn id="381" idx="5"/>
            <a:endCxn id="396" idx="1"/>
          </p:cNvCxnSpPr>
          <p:nvPr/>
        </p:nvCxnSpPr>
        <p:spPr>
          <a:xfrm>
            <a:off x="6738660" y="2048311"/>
            <a:ext cx="540218" cy="289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21"/>
          <p:cNvCxnSpPr>
            <a:stCxn id="382" idx="7"/>
            <a:endCxn id="395" idx="2"/>
          </p:cNvCxnSpPr>
          <p:nvPr/>
        </p:nvCxnSpPr>
        <p:spPr>
          <a:xfrm flipV="1">
            <a:off x="6738660" y="2028057"/>
            <a:ext cx="503995" cy="382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22"/>
          <p:cNvCxnSpPr>
            <a:stCxn id="393" idx="6"/>
            <a:endCxn id="396" idx="3"/>
          </p:cNvCxnSpPr>
          <p:nvPr/>
        </p:nvCxnSpPr>
        <p:spPr>
          <a:xfrm flipV="1">
            <a:off x="6774884" y="2513179"/>
            <a:ext cx="503995" cy="371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23"/>
          <p:cNvCxnSpPr>
            <a:stCxn id="382" idx="6"/>
            <a:endCxn id="396" idx="2"/>
          </p:cNvCxnSpPr>
          <p:nvPr/>
        </p:nvCxnSpPr>
        <p:spPr>
          <a:xfrm flipV="1">
            <a:off x="6774884" y="2425729"/>
            <a:ext cx="467771" cy="71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24"/>
          <p:cNvCxnSpPr>
            <a:stCxn id="393" idx="7"/>
            <a:endCxn id="395" idx="3"/>
          </p:cNvCxnSpPr>
          <p:nvPr/>
        </p:nvCxnSpPr>
        <p:spPr>
          <a:xfrm flipV="1">
            <a:off x="6738660" y="2115507"/>
            <a:ext cx="540218" cy="681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2" name="Flussdiagramm: Magnetplattenspeicher 401"/>
          <p:cNvSpPr/>
          <p:nvPr/>
        </p:nvSpPr>
        <p:spPr>
          <a:xfrm>
            <a:off x="7069021" y="587962"/>
            <a:ext cx="490538" cy="37460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hteck 402"/>
          <p:cNvSpPr/>
          <p:nvPr/>
        </p:nvSpPr>
        <p:spPr>
          <a:xfrm>
            <a:off x="6961110" y="462944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Backend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05" name="Gerader Verbinder 404"/>
          <p:cNvCxnSpPr/>
          <p:nvPr/>
        </p:nvCxnSpPr>
        <p:spPr>
          <a:xfrm flipH="1">
            <a:off x="6807674" y="2016388"/>
            <a:ext cx="85010" cy="133644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Gerader Verbinder 406"/>
          <p:cNvCxnSpPr/>
          <p:nvPr/>
        </p:nvCxnSpPr>
        <p:spPr>
          <a:xfrm>
            <a:off x="7167888" y="1999059"/>
            <a:ext cx="112757" cy="124508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Gerader Verbinder 407"/>
          <p:cNvCxnSpPr/>
          <p:nvPr/>
        </p:nvCxnSpPr>
        <p:spPr>
          <a:xfrm>
            <a:off x="7159480" y="2164925"/>
            <a:ext cx="137436" cy="110867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Gerader Verbinder 408"/>
          <p:cNvCxnSpPr/>
          <p:nvPr/>
        </p:nvCxnSpPr>
        <p:spPr>
          <a:xfrm>
            <a:off x="7214650" y="2460575"/>
            <a:ext cx="106921" cy="154251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7118916" y="774148"/>
            <a:ext cx="178000" cy="9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s1</a:t>
            </a:r>
            <a:endParaRPr lang="en-US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30507" y="774148"/>
            <a:ext cx="178000" cy="9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s2</a:t>
            </a:r>
            <a:endParaRPr lang="en-US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8" name="Freihandform 417"/>
          <p:cNvSpPr/>
          <p:nvPr/>
        </p:nvSpPr>
        <p:spPr>
          <a:xfrm>
            <a:off x="6648450" y="604838"/>
            <a:ext cx="186210" cy="928687"/>
          </a:xfrm>
          <a:custGeom>
            <a:avLst/>
            <a:gdLst>
              <a:gd name="connsiteX0" fmla="*/ 0 w 186210"/>
              <a:gd name="connsiteY0" fmla="*/ 928687 h 928687"/>
              <a:gd name="connsiteX1" fmla="*/ 185738 w 186210"/>
              <a:gd name="connsiteY1" fmla="*/ 271462 h 928687"/>
              <a:gd name="connsiteX2" fmla="*/ 42863 w 186210"/>
              <a:gd name="connsiteY2" fmla="*/ 0 h 92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210" h="928687">
                <a:moveTo>
                  <a:pt x="0" y="928687"/>
                </a:moveTo>
                <a:cubicBezTo>
                  <a:pt x="89297" y="677465"/>
                  <a:pt x="178594" y="426243"/>
                  <a:pt x="185738" y="271462"/>
                </a:cubicBezTo>
                <a:cubicBezTo>
                  <a:pt x="192882" y="116681"/>
                  <a:pt x="117872" y="58340"/>
                  <a:pt x="42863" y="0"/>
                </a:cubicBezTo>
              </a:path>
            </a:pathLst>
          </a:custGeom>
          <a:ln>
            <a:solidFill>
              <a:srgbClr val="724591"/>
            </a:solidFill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hteck 418"/>
          <p:cNvSpPr/>
          <p:nvPr/>
        </p:nvSpPr>
        <p:spPr>
          <a:xfrm>
            <a:off x="6097015" y="1021609"/>
            <a:ext cx="795669" cy="19461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Ack. with pointer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state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20" name="Gerader Verbinder 419"/>
          <p:cNvCxnSpPr/>
          <p:nvPr/>
        </p:nvCxnSpPr>
        <p:spPr>
          <a:xfrm>
            <a:off x="7175325" y="2344681"/>
            <a:ext cx="31873" cy="178063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Gerader Verbinder 423"/>
          <p:cNvCxnSpPr/>
          <p:nvPr/>
        </p:nvCxnSpPr>
        <p:spPr>
          <a:xfrm flipH="1">
            <a:off x="9618236" y="1857971"/>
            <a:ext cx="119833" cy="165949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5" name="Gruppieren 424"/>
          <p:cNvGrpSpPr/>
          <p:nvPr/>
        </p:nvGrpSpPr>
        <p:grpSpPr>
          <a:xfrm>
            <a:off x="8021970" y="139858"/>
            <a:ext cx="1367269" cy="830432"/>
            <a:chOff x="918172" y="139858"/>
            <a:chExt cx="1367269" cy="830432"/>
          </a:xfrm>
        </p:grpSpPr>
        <p:sp>
          <p:nvSpPr>
            <p:cNvPr id="426" name="Rechteck 425"/>
            <p:cNvSpPr/>
            <p:nvPr/>
          </p:nvSpPr>
          <p:spPr>
            <a:xfrm>
              <a:off x="942967" y="139858"/>
              <a:ext cx="1342474" cy="830432"/>
            </a:xfrm>
            <a:prstGeom prst="rect">
              <a:avLst/>
            </a:prstGeom>
            <a:solidFill>
              <a:srgbClr val="E4EAF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Master</a:t>
              </a:r>
              <a:endPara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27" name="Rechteck 426"/>
            <p:cNvSpPr/>
            <p:nvPr/>
          </p:nvSpPr>
          <p:spPr>
            <a:xfrm>
              <a:off x="990764" y="5461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</a:t>
              </a:r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6791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28" name="Rechteck 427"/>
            <p:cNvSpPr/>
            <p:nvPr/>
          </p:nvSpPr>
          <p:spPr>
            <a:xfrm>
              <a:off x="990764" y="6416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7252</a:t>
              </a:r>
            </a:p>
          </p:txBody>
        </p:sp>
        <p:sp>
          <p:nvSpPr>
            <p:cNvPr id="429" name="Rechteck 428"/>
            <p:cNvSpPr/>
            <p:nvPr/>
          </p:nvSpPr>
          <p:spPr>
            <a:xfrm>
              <a:off x="990764" y="73461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5589</a:t>
              </a:r>
            </a:p>
          </p:txBody>
        </p:sp>
        <p:sp>
          <p:nvSpPr>
            <p:cNvPr id="430" name="Rechteck 429"/>
            <p:cNvSpPr/>
            <p:nvPr/>
          </p:nvSpPr>
          <p:spPr>
            <a:xfrm>
              <a:off x="990764" y="83197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6843</a:t>
              </a:r>
            </a:p>
          </p:txBody>
        </p:sp>
        <p:sp>
          <p:nvSpPr>
            <p:cNvPr id="431" name="Rechteck 430"/>
            <p:cNvSpPr/>
            <p:nvPr/>
          </p:nvSpPr>
          <p:spPr>
            <a:xfrm>
              <a:off x="1524240" y="5461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 1: ptr1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2" name="Rechteck 431"/>
            <p:cNvSpPr/>
            <p:nvPr/>
          </p:nvSpPr>
          <p:spPr>
            <a:xfrm>
              <a:off x="1524240" y="6416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 2: ptr2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3" name="Rechteck 432"/>
            <p:cNvSpPr/>
            <p:nvPr/>
          </p:nvSpPr>
          <p:spPr>
            <a:xfrm>
              <a:off x="918172" y="431752"/>
              <a:ext cx="676044" cy="11245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pPr algn="ctr"/>
              <a:r>
                <a:rPr lang="en-US" sz="5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Checkpoint data</a:t>
              </a:r>
              <a:endParaRPr lang="en-US" sz="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79" name="Rechteck 478"/>
            <p:cNvSpPr/>
            <p:nvPr/>
          </p:nvSpPr>
          <p:spPr>
            <a:xfrm>
              <a:off x="1524240" y="732260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Sink 1: </a:t>
              </a:r>
              <a:r>
                <a:rPr lang="en-US" sz="400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ack</a:t>
              </a:r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!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80" name="Rechteck 479"/>
            <p:cNvSpPr/>
            <p:nvPr/>
          </p:nvSpPr>
          <p:spPr>
            <a:xfrm>
              <a:off x="1524240" y="827814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Sink </a:t>
              </a:r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2: </a:t>
              </a:r>
              <a:r>
                <a:rPr lang="en-US" sz="400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ack</a:t>
              </a:r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!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34" name="Oval 1"/>
          <p:cNvSpPr/>
          <p:nvPr/>
        </p:nvSpPr>
        <p:spPr>
          <a:xfrm>
            <a:off x="8244079" y="23739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2"/>
          <p:cNvSpPr/>
          <p:nvPr/>
        </p:nvSpPr>
        <p:spPr>
          <a:xfrm>
            <a:off x="8944031" y="1837185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3"/>
          <p:cNvSpPr/>
          <p:nvPr/>
        </p:nvSpPr>
        <p:spPr>
          <a:xfrm>
            <a:off x="8944031" y="23739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7" name="Straight Arrow Connector 4"/>
          <p:cNvCxnSpPr>
            <a:stCxn id="434" idx="6"/>
            <a:endCxn id="436" idx="2"/>
          </p:cNvCxnSpPr>
          <p:nvPr/>
        </p:nvCxnSpPr>
        <p:spPr>
          <a:xfrm>
            <a:off x="8491429" y="249766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5"/>
          <p:cNvCxnSpPr>
            <a:stCxn id="441" idx="5"/>
            <a:endCxn id="449" idx="1"/>
          </p:cNvCxnSpPr>
          <p:nvPr/>
        </p:nvCxnSpPr>
        <p:spPr>
          <a:xfrm>
            <a:off x="9155158" y="1659843"/>
            <a:ext cx="540218" cy="28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9" name="Oval 6"/>
          <p:cNvSpPr/>
          <p:nvPr/>
        </p:nvSpPr>
        <p:spPr>
          <a:xfrm>
            <a:off x="8244079" y="18371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0" name="Straight Arrow Connector 7"/>
          <p:cNvCxnSpPr>
            <a:stCxn id="439" idx="6"/>
            <a:endCxn id="435" idx="2"/>
          </p:cNvCxnSpPr>
          <p:nvPr/>
        </p:nvCxnSpPr>
        <p:spPr>
          <a:xfrm flipV="1">
            <a:off x="8491429" y="1960860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1" name="Oval 10"/>
          <p:cNvSpPr/>
          <p:nvPr/>
        </p:nvSpPr>
        <p:spPr>
          <a:xfrm>
            <a:off x="8944031" y="1448717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11"/>
          <p:cNvSpPr/>
          <p:nvPr/>
        </p:nvSpPr>
        <p:spPr>
          <a:xfrm>
            <a:off x="8244079" y="1448718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3" name="Straight Arrow Connector 12"/>
          <p:cNvCxnSpPr>
            <a:stCxn id="442" idx="6"/>
            <a:endCxn id="441" idx="2"/>
          </p:cNvCxnSpPr>
          <p:nvPr/>
        </p:nvCxnSpPr>
        <p:spPr>
          <a:xfrm flipV="1">
            <a:off x="8491429" y="1572392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13"/>
          <p:cNvCxnSpPr>
            <a:stCxn id="442" idx="5"/>
            <a:endCxn id="435" idx="1"/>
          </p:cNvCxnSpPr>
          <p:nvPr/>
        </p:nvCxnSpPr>
        <p:spPr>
          <a:xfrm>
            <a:off x="8455205" y="1659844"/>
            <a:ext cx="525050" cy="213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14"/>
          <p:cNvCxnSpPr>
            <a:stCxn id="439" idx="7"/>
            <a:endCxn id="441" idx="3"/>
          </p:cNvCxnSpPr>
          <p:nvPr/>
        </p:nvCxnSpPr>
        <p:spPr>
          <a:xfrm flipV="1">
            <a:off x="8455205" y="1659843"/>
            <a:ext cx="525050" cy="213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6" name="Oval 15"/>
          <p:cNvSpPr/>
          <p:nvPr/>
        </p:nvSpPr>
        <p:spPr>
          <a:xfrm>
            <a:off x="8244079" y="276054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16"/>
          <p:cNvSpPr/>
          <p:nvPr/>
        </p:nvSpPr>
        <p:spPr>
          <a:xfrm>
            <a:off x="8944031" y="276054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8" name="Straight Arrow Connector 17"/>
          <p:cNvCxnSpPr>
            <a:stCxn id="446" idx="6"/>
            <a:endCxn id="447" idx="2"/>
          </p:cNvCxnSpPr>
          <p:nvPr/>
        </p:nvCxnSpPr>
        <p:spPr>
          <a:xfrm>
            <a:off x="8491429" y="288422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9" name="Oval 18"/>
          <p:cNvSpPr/>
          <p:nvPr/>
        </p:nvSpPr>
        <p:spPr>
          <a:xfrm>
            <a:off x="9659153" y="1904381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19"/>
          <p:cNvSpPr/>
          <p:nvPr/>
        </p:nvSpPr>
        <p:spPr>
          <a:xfrm>
            <a:off x="9659153" y="2302053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1" name="Straight Arrow Connector 20"/>
          <p:cNvCxnSpPr>
            <a:stCxn id="435" idx="5"/>
            <a:endCxn id="450" idx="1"/>
          </p:cNvCxnSpPr>
          <p:nvPr/>
        </p:nvCxnSpPr>
        <p:spPr>
          <a:xfrm>
            <a:off x="9155158" y="2048311"/>
            <a:ext cx="540218" cy="289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21"/>
          <p:cNvCxnSpPr>
            <a:stCxn id="436" idx="7"/>
            <a:endCxn id="449" idx="2"/>
          </p:cNvCxnSpPr>
          <p:nvPr/>
        </p:nvCxnSpPr>
        <p:spPr>
          <a:xfrm flipV="1">
            <a:off x="9155158" y="2028057"/>
            <a:ext cx="503995" cy="382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22"/>
          <p:cNvCxnSpPr>
            <a:stCxn id="447" idx="6"/>
            <a:endCxn id="450" idx="3"/>
          </p:cNvCxnSpPr>
          <p:nvPr/>
        </p:nvCxnSpPr>
        <p:spPr>
          <a:xfrm flipV="1">
            <a:off x="9191382" y="2513179"/>
            <a:ext cx="503995" cy="371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23"/>
          <p:cNvCxnSpPr>
            <a:stCxn id="436" idx="6"/>
            <a:endCxn id="450" idx="2"/>
          </p:cNvCxnSpPr>
          <p:nvPr/>
        </p:nvCxnSpPr>
        <p:spPr>
          <a:xfrm flipV="1">
            <a:off x="9191382" y="2425729"/>
            <a:ext cx="467771" cy="71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24"/>
          <p:cNvCxnSpPr>
            <a:stCxn id="447" idx="7"/>
            <a:endCxn id="449" idx="3"/>
          </p:cNvCxnSpPr>
          <p:nvPr/>
        </p:nvCxnSpPr>
        <p:spPr>
          <a:xfrm flipV="1">
            <a:off x="9155158" y="2115507"/>
            <a:ext cx="540218" cy="681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6" name="Flussdiagramm: Magnetplattenspeicher 455"/>
          <p:cNvSpPr/>
          <p:nvPr/>
        </p:nvSpPr>
        <p:spPr>
          <a:xfrm>
            <a:off x="9485519" y="587962"/>
            <a:ext cx="490538" cy="37460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hteck 456"/>
          <p:cNvSpPr/>
          <p:nvPr/>
        </p:nvSpPr>
        <p:spPr>
          <a:xfrm>
            <a:off x="9377608" y="462944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Backend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59" name="Gerader Verbinder 458"/>
          <p:cNvCxnSpPr/>
          <p:nvPr/>
        </p:nvCxnSpPr>
        <p:spPr>
          <a:xfrm>
            <a:off x="9584386" y="1999059"/>
            <a:ext cx="112757" cy="124508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9647121" y="2088220"/>
            <a:ext cx="137436" cy="110867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2" name="Rechteck 461"/>
          <p:cNvSpPr/>
          <p:nvPr/>
        </p:nvSpPr>
        <p:spPr>
          <a:xfrm>
            <a:off x="9535414" y="774148"/>
            <a:ext cx="178000" cy="9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s1</a:t>
            </a:r>
            <a:endParaRPr lang="en-US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9747005" y="774148"/>
            <a:ext cx="178000" cy="9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s2</a:t>
            </a:r>
            <a:endParaRPr lang="en-US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7" name="Textfeld 466"/>
          <p:cNvSpPr txBox="1"/>
          <p:nvPr/>
        </p:nvSpPr>
        <p:spPr>
          <a:xfrm>
            <a:off x="1001745" y="3307491"/>
            <a:ext cx="1184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Starting</a:t>
            </a:r>
            <a:b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6200" y="2986223"/>
            <a:ext cx="866767" cy="1124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position: 6843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0" name="Textfeld 469"/>
          <p:cNvSpPr txBox="1"/>
          <p:nvPr/>
        </p:nvSpPr>
        <p:spPr>
          <a:xfrm>
            <a:off x="3545866" y="3307491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</a:t>
            </a:r>
            <a:b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Progress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1" name="Textfeld 470"/>
          <p:cNvSpPr txBox="1"/>
          <p:nvPr/>
        </p:nvSpPr>
        <p:spPr>
          <a:xfrm>
            <a:off x="6006321" y="3307491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</a:t>
            </a:r>
            <a:b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Progress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1" name="Textfeld 480"/>
          <p:cNvSpPr txBox="1"/>
          <p:nvPr/>
        </p:nvSpPr>
        <p:spPr>
          <a:xfrm>
            <a:off x="8435969" y="3307491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</a:t>
            </a:r>
            <a:b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Completed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2" name="Freihandform 481"/>
          <p:cNvSpPr/>
          <p:nvPr/>
        </p:nvSpPr>
        <p:spPr>
          <a:xfrm>
            <a:off x="9053513" y="790575"/>
            <a:ext cx="828091" cy="1209675"/>
          </a:xfrm>
          <a:custGeom>
            <a:avLst/>
            <a:gdLst>
              <a:gd name="connsiteX0" fmla="*/ 709612 w 828091"/>
              <a:gd name="connsiteY0" fmla="*/ 1209675 h 1209675"/>
              <a:gd name="connsiteX1" fmla="*/ 771525 w 828091"/>
              <a:gd name="connsiteY1" fmla="*/ 566738 h 1209675"/>
              <a:gd name="connsiteX2" fmla="*/ 0 w 828091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091" h="1209675">
                <a:moveTo>
                  <a:pt x="709612" y="1209675"/>
                </a:moveTo>
                <a:cubicBezTo>
                  <a:pt x="799703" y="989012"/>
                  <a:pt x="889794" y="768350"/>
                  <a:pt x="771525" y="566738"/>
                </a:cubicBezTo>
                <a:cubicBezTo>
                  <a:pt x="653256" y="365125"/>
                  <a:pt x="326628" y="182562"/>
                  <a:pt x="0" y="0"/>
                </a:cubicBezTo>
              </a:path>
            </a:pathLst>
          </a:custGeom>
          <a:ln>
            <a:solidFill>
              <a:srgbClr val="724591"/>
            </a:solidFill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4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742</Words>
  <Application>Microsoft Macintosh PowerPoint</Application>
  <PresentationFormat>Widescreen</PresentationFormat>
  <Paragraphs>327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Consolas</vt:lpstr>
      <vt:lpstr>Verdana</vt:lpstr>
      <vt:lpstr>Arial</vt:lpstr>
      <vt:lpstr>Office Theme</vt:lpstr>
      <vt:lpstr>PowerPoint Presentation</vt:lpstr>
      <vt:lpstr>PowerPoint Presentation</vt:lpstr>
      <vt:lpstr>PowerPoint Presentation</vt:lpstr>
      <vt:lpstr>Checkpointing / Recovery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Asterios Katifodimos</dc:creator>
  <cp:lastModifiedBy>Asterios Katifodimos</cp:lastModifiedBy>
  <cp:revision>80</cp:revision>
  <dcterms:created xsi:type="dcterms:W3CDTF">2015-09-29T07:16:55Z</dcterms:created>
  <dcterms:modified xsi:type="dcterms:W3CDTF">2015-10-20T12:51:20Z</dcterms:modified>
</cp:coreProperties>
</file>