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163" d="100"/>
          <a:sy n="163" d="100"/>
        </p:scale>
        <p:origin x="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CB1-ACB2-C444-8228-DEE1E7B6F0A8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5F4B-0A21-E942-A8B0-55B2349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5779" y="1908544"/>
            <a:ext cx="4537508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5186" y="1908544"/>
            <a:ext cx="740734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0739" y="1908535"/>
            <a:ext cx="740734" cy="484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7678" y="1939775"/>
            <a:ext cx="430555" cy="4216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2388" y="1939774"/>
            <a:ext cx="863131" cy="4216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9986" y="1939771"/>
            <a:ext cx="2076827" cy="421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9674" y="1939773"/>
            <a:ext cx="131448" cy="421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5277" y="1939772"/>
            <a:ext cx="430555" cy="4216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66946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4b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3317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8b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3963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1b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5577" y="236139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4b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5166" y="2361399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Consolas" charset="0"/>
                <a:ea typeface="Consolas" charset="0"/>
                <a:cs typeface="Consolas" charset="0"/>
              </a:rPr>
              <a:t>Variable Length</a:t>
            </a:r>
            <a:endParaRPr lang="en-US" sz="9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022" y="1608269"/>
            <a:ext cx="1196710" cy="1353951"/>
          </a:xfrm>
          <a:prstGeom prst="rect">
            <a:avLst/>
          </a:prstGeom>
          <a:gradFill flip="none" rotWithShape="1">
            <a:gsLst>
              <a:gs pos="16000">
                <a:schemeClr val="accent5">
                  <a:lumMod val="0"/>
                  <a:lumOff val="100000"/>
                  <a:alpha val="0"/>
                </a:schemeClr>
              </a:gs>
              <a:gs pos="38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>
            <a:off x="1902467" y="1547712"/>
            <a:ext cx="1196710" cy="1353951"/>
          </a:xfrm>
          <a:prstGeom prst="rect">
            <a:avLst/>
          </a:prstGeom>
          <a:gradFill flip="none" rotWithShape="1">
            <a:gsLst>
              <a:gs pos="16000">
                <a:schemeClr val="accent5">
                  <a:lumMod val="0"/>
                  <a:lumOff val="100000"/>
                  <a:alpha val="0"/>
                </a:schemeClr>
              </a:gs>
              <a:gs pos="38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6467805" y="138435"/>
            <a:ext cx="1967358" cy="1639503"/>
            <a:chOff x="6467805" y="572069"/>
            <a:chExt cx="1967358" cy="1639503"/>
          </a:xfrm>
        </p:grpSpPr>
        <p:sp>
          <p:nvSpPr>
            <p:cNvPr id="31" name="Rectangle 30"/>
            <p:cNvSpPr/>
            <p:nvPr/>
          </p:nvSpPr>
          <p:spPr>
            <a:xfrm>
              <a:off x="6467805" y="572069"/>
              <a:ext cx="1967358" cy="1639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800" b="1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Tuple3&lt;Integer, Double, Person&gt;</a:t>
              </a: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4607" y="807727"/>
              <a:ext cx="1839671" cy="1992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F0: int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4607" y="1063421"/>
              <a:ext cx="1839671" cy="2224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F1: double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24607" y="1342294"/>
              <a:ext cx="1839671" cy="8158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Person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8905" y="1578411"/>
              <a:ext cx="1632754" cy="199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Id: int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58907" y="1868576"/>
              <a:ext cx="1632752" cy="199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Name: String</a:t>
              </a:r>
              <a:endParaRPr lang="en-US" sz="1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54620" y="2054719"/>
            <a:ext cx="2665411" cy="2154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solidFill>
                  <a:srgbClr val="44558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800" b="1" dirty="0" smtClean="0">
                <a:solidFill>
                  <a:srgbClr val="445588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S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en-US" sz="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smtClean="0">
                <a:effectLst/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800" b="1" dirty="0" smtClean="0">
                <a:effectLst/>
                <a:latin typeface="Consolas" charset="0"/>
                <a:ea typeface="Consolas" charset="0"/>
                <a:cs typeface="Consolas" charset="0"/>
              </a:rPr>
              <a:t>;}</a:t>
            </a:r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6" name="Elbow Connector 35"/>
          <p:cNvCxnSpPr>
            <a:stCxn id="24" idx="1"/>
            <a:endCxn id="8" idx="0"/>
          </p:cNvCxnSpPr>
          <p:nvPr/>
        </p:nvCxnSpPr>
        <p:spPr>
          <a:xfrm rot="10800000" flipV="1">
            <a:off x="3452957" y="473705"/>
            <a:ext cx="3071651" cy="1466069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1"/>
            <a:endCxn id="10" idx="0"/>
          </p:cNvCxnSpPr>
          <p:nvPr/>
        </p:nvCxnSpPr>
        <p:spPr>
          <a:xfrm rot="10800000" flipV="1">
            <a:off x="4143955" y="740990"/>
            <a:ext cx="2380653" cy="1198784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3" idx="0"/>
          </p:cNvCxnSpPr>
          <p:nvPr/>
        </p:nvCxnSpPr>
        <p:spPr>
          <a:xfrm rot="10800000" flipV="1">
            <a:off x="4685398" y="1019861"/>
            <a:ext cx="1828712" cy="91991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1"/>
            <a:endCxn id="14" idx="0"/>
          </p:cNvCxnSpPr>
          <p:nvPr/>
        </p:nvCxnSpPr>
        <p:spPr>
          <a:xfrm rot="10800000" flipV="1">
            <a:off x="5010555" y="1244390"/>
            <a:ext cx="1648350" cy="695382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8" idx="1"/>
          </p:cNvCxnSpPr>
          <p:nvPr/>
        </p:nvCxnSpPr>
        <p:spPr>
          <a:xfrm rot="10800000" flipV="1">
            <a:off x="5463273" y="1534554"/>
            <a:ext cx="1195635" cy="408005"/>
          </a:xfrm>
          <a:prstGeom prst="bentConnector3">
            <a:avLst>
              <a:gd name="adj1" fmla="val 998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15475" y="818047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Pojo (header)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89690" y="261661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IntSerialized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59770" y="534131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DoubleSerialized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9669" y="103404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IntSerialized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68336" y="1311444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Consolas" charset="0"/>
                <a:ea typeface="Consolas" charset="0"/>
                <a:cs typeface="Consolas" charset="0"/>
              </a:rPr>
              <a:t>StringSerialized</a:t>
            </a:r>
            <a:endParaRPr lang="en-US" sz="8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68802" y="4281481"/>
            <a:ext cx="863131" cy="421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Compiler</a:t>
            </a:r>
            <a:endParaRPr lang="en-US" sz="105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91659" y="3718297"/>
            <a:ext cx="863131" cy="421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Optimizer</a:t>
            </a:r>
            <a:endParaRPr lang="en-US" sz="105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592301" y="3094556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9592301" y="3492053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957136" y="3094556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0321971" y="3094556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1001061" y="3287667"/>
            <a:ext cx="226244" cy="2262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9818545" y="3207678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0183380" y="3207678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9818545" y="3287667"/>
            <a:ext cx="536559" cy="31750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10321971" y="3490460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9818545" y="3603582"/>
            <a:ext cx="503426" cy="159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0635773" y="3287667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0548215" y="3207678"/>
            <a:ext cx="120691" cy="113122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0548215" y="3480778"/>
            <a:ext cx="120691" cy="12280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0862017" y="3400789"/>
            <a:ext cx="1390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9592301" y="3964103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9592301" y="4361600"/>
            <a:ext cx="226244" cy="2262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957136" y="3964103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0321971" y="3964103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1001061" y="4157214"/>
            <a:ext cx="226244" cy="2262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9818545" y="4077225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0183380" y="4077225"/>
            <a:ext cx="13859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9818545" y="4157214"/>
            <a:ext cx="536559" cy="31750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0321971" y="4360007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9818545" y="4473129"/>
            <a:ext cx="503426" cy="159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10635773" y="4157214"/>
            <a:ext cx="226244" cy="2262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0548215" y="4077225"/>
            <a:ext cx="120691" cy="113122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10548215" y="4350325"/>
            <a:ext cx="120691" cy="12280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0862017" y="4270336"/>
            <a:ext cx="1390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432467" y="3870500"/>
            <a:ext cx="1063311" cy="2154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endParaRPr lang="en-US" sz="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24886" y="3774001"/>
            <a:ext cx="1850348" cy="1292662"/>
          </a:xfrm>
          <a:prstGeom prst="rect">
            <a:avLst/>
          </a:prstGeom>
          <a:solidFill>
            <a:srgbClr val="FDFCFE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00" b="1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ExecutionEnvironment.</a:t>
            </a:r>
            <a:r>
              <a:rPr lang="en-US" sz="300" b="1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getExecutionEnvironment</a:t>
            </a:r>
            <a:r>
              <a:rPr lang="en-US" sz="300" b="1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n-US" sz="300" b="1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// Create initial </a:t>
            </a:r>
            <a:r>
              <a:rPr lang="en-US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endParaRPr lang="en-US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initial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fromElements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300" b="1" i="0" dirty="0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iterate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10000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DataSet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&lt;Integer&gt; iteration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initial.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MapFunction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&lt;Integer, Integer&gt;()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@Override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public Integer </a:t>
            </a:r>
            <a:r>
              <a:rPr lang="en-US" sz="300" b="1" i="0" dirty="0" smtClean="0">
                <a:solidFill>
                  <a:srgbClr val="850002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(Integer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throws Exception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300" b="1" i="0" dirty="0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300" b="1" i="0" dirty="0" err="1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i + ((x * x + y * y &lt;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?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s-ES_tradnl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Iteratively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transform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es-ES_tradnl" sz="300" b="1" i="1" dirty="0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1" dirty="0" err="1" smtClean="0">
                <a:solidFill>
                  <a:srgbClr val="878875"/>
                </a:solidFill>
                <a:latin typeface="Consolas" charset="0"/>
                <a:ea typeface="Consolas" charset="0"/>
                <a:cs typeface="Consolas" charset="0"/>
              </a:rPr>
              <a:t>IterativeDataSet</a:t>
            </a:r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DataSet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initial.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closeWith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iteration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count.</a:t>
            </a:r>
            <a:r>
              <a:rPr lang="es-ES_tradnl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MapFunction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&gt;() {</a:t>
            </a: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endParaRPr lang="es-ES_tradnl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850002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throws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es-ES_tradnl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    return count / (</a:t>
            </a:r>
            <a:r>
              <a:rPr lang="en-US" sz="300" b="1" i="0" dirty="0" smtClean="0">
                <a:solidFill>
                  <a:srgbClr val="354175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10000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300" b="1" i="0" dirty="0" smtClean="0">
                <a:solidFill>
                  <a:srgbClr val="118987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}).</a:t>
            </a:r>
            <a:r>
              <a:rPr lang="ro-RO" sz="300" b="1" i="0" dirty="0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ro-RO" sz="300" b="1" i="0" dirty="0" smtClean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300" b="1" i="0" dirty="0" err="1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env.</a:t>
            </a:r>
            <a:r>
              <a:rPr lang="ro-RO" sz="300" b="1" i="0" dirty="0" err="1" smtClean="0">
                <a:solidFill>
                  <a:srgbClr val="0E6E6D"/>
                </a:solidFill>
                <a:latin typeface="Consolas" charset="0"/>
                <a:ea typeface="Consolas" charset="0"/>
                <a:cs typeface="Consolas" charset="0"/>
              </a:rPr>
              <a:t>execute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o-RO" sz="300" b="1" i="0" dirty="0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"Iterative Pi </a:t>
            </a:r>
            <a:r>
              <a:rPr lang="ro-RO" sz="300" b="1" i="0" dirty="0" err="1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r>
              <a:rPr lang="ro-RO" sz="300" b="1" i="0" dirty="0" smtClean="0">
                <a:solidFill>
                  <a:srgbClr val="D20035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ro-RO" sz="300" b="1" i="0" dirty="0" smtClean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3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9" name="Straight Arrow Connector 188"/>
          <p:cNvCxnSpPr>
            <a:stCxn id="160" idx="6"/>
            <a:endCxn id="175" idx="1"/>
          </p:cNvCxnSpPr>
          <p:nvPr/>
        </p:nvCxnSpPr>
        <p:spPr>
          <a:xfrm>
            <a:off x="10183380" y="3207678"/>
            <a:ext cx="171724" cy="78955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9" idx="6"/>
            <a:endCxn id="175" idx="1"/>
          </p:cNvCxnSpPr>
          <p:nvPr/>
        </p:nvCxnSpPr>
        <p:spPr>
          <a:xfrm>
            <a:off x="9818545" y="3605175"/>
            <a:ext cx="536559" cy="3920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9" idx="6"/>
            <a:endCxn id="180" idx="1"/>
          </p:cNvCxnSpPr>
          <p:nvPr/>
        </p:nvCxnSpPr>
        <p:spPr>
          <a:xfrm>
            <a:off x="9818545" y="3605175"/>
            <a:ext cx="536559" cy="787965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1600" y="1100959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SRC1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687915" y="1100959"/>
            <a:ext cx="472468" cy="498493"/>
          </a:xfrm>
          <a:prstGeom prst="can">
            <a:avLst>
              <a:gd name="adj" fmla="val 44344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600" y="2234935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SRC2</a:t>
            </a:r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2812716" y="1093145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OP1</a:t>
            </a:r>
            <a:endParaRPr lang="en-US" sz="900" dirty="0"/>
          </a:p>
        </p:txBody>
      </p:sp>
      <p:sp>
        <p:nvSpPr>
          <p:cNvPr id="10" name="Oval 9"/>
          <p:cNvSpPr/>
          <p:nvPr/>
        </p:nvSpPr>
        <p:spPr>
          <a:xfrm>
            <a:off x="2812716" y="2240627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SNK2</a:t>
            </a:r>
            <a:endParaRPr lang="en-US" sz="900" dirty="0"/>
          </a:p>
        </p:txBody>
      </p:sp>
      <p:cxnSp>
        <p:nvCxnSpPr>
          <p:cNvPr id="11" name="Straight Arrow Connector 10"/>
          <p:cNvCxnSpPr>
            <a:stCxn id="19" idx="4"/>
            <a:endCxn id="9" idx="3"/>
          </p:cNvCxnSpPr>
          <p:nvPr/>
        </p:nvCxnSpPr>
        <p:spPr>
          <a:xfrm flipV="1">
            <a:off x="2160382" y="1518635"/>
            <a:ext cx="725337" cy="96800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4"/>
            <a:endCxn id="10" idx="2"/>
          </p:cNvCxnSpPr>
          <p:nvPr/>
        </p:nvCxnSpPr>
        <p:spPr>
          <a:xfrm>
            <a:off x="2160382" y="2486635"/>
            <a:ext cx="652334" cy="3239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19" idx="2"/>
          </p:cNvCxnSpPr>
          <p:nvPr/>
        </p:nvCxnSpPr>
        <p:spPr>
          <a:xfrm>
            <a:off x="1010093" y="2484182"/>
            <a:ext cx="677821" cy="2453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9" idx="2"/>
          </p:cNvCxnSpPr>
          <p:nvPr/>
        </p:nvCxnSpPr>
        <p:spPr>
          <a:xfrm flipV="1">
            <a:off x="2160383" y="1342392"/>
            <a:ext cx="652333" cy="7814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1010093" y="1350206"/>
            <a:ext cx="67782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1687914" y="2237388"/>
            <a:ext cx="472468" cy="498493"/>
          </a:xfrm>
          <a:prstGeom prst="can">
            <a:avLst>
              <a:gd name="adj" fmla="val 4224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Can 61"/>
          <p:cNvSpPr/>
          <p:nvPr/>
        </p:nvSpPr>
        <p:spPr>
          <a:xfrm>
            <a:off x="685973" y="1116589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Can 63"/>
          <p:cNvSpPr/>
          <p:nvPr/>
        </p:nvSpPr>
        <p:spPr>
          <a:xfrm>
            <a:off x="2987089" y="1108775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Can 65"/>
          <p:cNvSpPr/>
          <p:nvPr/>
        </p:nvSpPr>
        <p:spPr>
          <a:xfrm>
            <a:off x="691171" y="2250565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7" name="Can 66"/>
          <p:cNvSpPr/>
          <p:nvPr/>
        </p:nvSpPr>
        <p:spPr>
          <a:xfrm>
            <a:off x="2977023" y="2256257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747" y="1754857"/>
            <a:ext cx="100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Stateful Operator</a:t>
            </a:r>
            <a:endParaRPr lang="en-US" sz="900" i="1" dirty="0">
              <a:latin typeface="+mj-lt"/>
            </a:endParaRPr>
          </a:p>
        </p:txBody>
      </p:sp>
      <p:cxnSp>
        <p:nvCxnSpPr>
          <p:cNvPr id="69" name="Straight Arrow Connector 68"/>
          <p:cNvCxnSpPr>
            <a:stCxn id="44" idx="2"/>
            <a:endCxn id="6" idx="0"/>
          </p:cNvCxnSpPr>
          <p:nvPr/>
        </p:nvCxnSpPr>
        <p:spPr>
          <a:xfrm>
            <a:off x="760846" y="1985689"/>
            <a:ext cx="1" cy="24924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28406" y="1742734"/>
            <a:ext cx="13853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Materialized Intermediate</a:t>
            </a:r>
            <a:br>
              <a:rPr lang="en-US" sz="900" i="1" dirty="0" smtClean="0">
                <a:latin typeface="+mj-lt"/>
              </a:rPr>
            </a:br>
            <a:r>
              <a:rPr lang="en-US" sz="900" i="1" dirty="0" smtClean="0">
                <a:latin typeface="+mj-lt"/>
              </a:rPr>
              <a:t>Data Stream</a:t>
            </a:r>
            <a:br>
              <a:rPr lang="en-US" sz="900" i="1" dirty="0" smtClean="0">
                <a:latin typeface="+mj-lt"/>
              </a:rPr>
            </a:br>
            <a:r>
              <a:rPr lang="en-US" sz="900" i="1" dirty="0" smtClean="0">
                <a:latin typeface="+mj-lt"/>
              </a:rPr>
              <a:t>(blocking data exchange)</a:t>
            </a:r>
            <a:endParaRPr lang="en-US" sz="900" i="1" dirty="0">
              <a:latin typeface="+mj-l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044949" y="1093144"/>
            <a:ext cx="498493" cy="4984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SNK1</a:t>
            </a:r>
            <a:endParaRPr lang="en-US" sz="900" dirty="0"/>
          </a:p>
        </p:txBody>
      </p:sp>
      <p:cxnSp>
        <p:nvCxnSpPr>
          <p:cNvPr id="103" name="Straight Arrow Connector 102"/>
          <p:cNvCxnSpPr>
            <a:stCxn id="9" idx="6"/>
            <a:endCxn id="115" idx="2"/>
          </p:cNvCxnSpPr>
          <p:nvPr/>
        </p:nvCxnSpPr>
        <p:spPr>
          <a:xfrm flipV="1">
            <a:off x="3311209" y="1342391"/>
            <a:ext cx="6736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n 106"/>
          <p:cNvSpPr/>
          <p:nvPr/>
        </p:nvSpPr>
        <p:spPr>
          <a:xfrm>
            <a:off x="5219322" y="1123657"/>
            <a:ext cx="149746" cy="157994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5" name="Can 114"/>
          <p:cNvSpPr/>
          <p:nvPr/>
        </p:nvSpPr>
        <p:spPr>
          <a:xfrm>
            <a:off x="3984830" y="1093144"/>
            <a:ext cx="472468" cy="498493"/>
          </a:xfrm>
          <a:prstGeom prst="can">
            <a:avLst>
              <a:gd name="adj" fmla="val 42241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IS3</a:t>
            </a:r>
          </a:p>
        </p:txBody>
      </p:sp>
      <p:cxnSp>
        <p:nvCxnSpPr>
          <p:cNvPr id="120" name="Straight Arrow Connector 119"/>
          <p:cNvCxnSpPr>
            <a:stCxn id="115" idx="4"/>
            <a:endCxn id="102" idx="2"/>
          </p:cNvCxnSpPr>
          <p:nvPr/>
        </p:nvCxnSpPr>
        <p:spPr>
          <a:xfrm>
            <a:off x="4457298" y="1342391"/>
            <a:ext cx="58765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7" idx="0"/>
            <a:endCxn id="115" idx="3"/>
          </p:cNvCxnSpPr>
          <p:nvPr/>
        </p:nvCxnSpPr>
        <p:spPr>
          <a:xfrm flipV="1">
            <a:off x="4221064" y="1591637"/>
            <a:ext cx="0" cy="15109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4" idx="0"/>
            <a:endCxn id="4" idx="4"/>
          </p:cNvCxnSpPr>
          <p:nvPr/>
        </p:nvCxnSpPr>
        <p:spPr>
          <a:xfrm flipV="1">
            <a:off x="760846" y="1599452"/>
            <a:ext cx="1" cy="155405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02605" y="28314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Transient Intermediate</a:t>
            </a:r>
            <a:br>
              <a:rPr lang="en-US" sz="900" i="1" dirty="0" smtClean="0">
                <a:latin typeface="+mj-lt"/>
              </a:rPr>
            </a:br>
            <a:r>
              <a:rPr lang="en-US" sz="900" i="1" dirty="0" smtClean="0">
                <a:latin typeface="+mj-lt"/>
              </a:rPr>
              <a:t>Data Stream (pipelined data exchange)</a:t>
            </a:r>
            <a:endParaRPr lang="en-US" sz="900" i="1" dirty="0">
              <a:latin typeface="+mj-lt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1092466" y="1237408"/>
            <a:ext cx="522998" cy="94050"/>
            <a:chOff x="5001967" y="2707765"/>
            <a:chExt cx="522998" cy="94050"/>
          </a:xfrm>
        </p:grpSpPr>
        <p:sp>
          <p:nvSpPr>
            <p:cNvPr id="192" name="Triangle 191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iangle 192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riangle 194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58755" y="2361534"/>
            <a:ext cx="522998" cy="94050"/>
            <a:chOff x="5001967" y="2707765"/>
            <a:chExt cx="522998" cy="94050"/>
          </a:xfrm>
        </p:grpSpPr>
        <p:sp>
          <p:nvSpPr>
            <p:cNvPr id="199" name="Triangle 198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riangle 199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riangle 200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riangle 201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>
            <a:stCxn id="166" idx="0"/>
            <a:endCxn id="5" idx="3"/>
          </p:cNvCxnSpPr>
          <p:nvPr/>
        </p:nvCxnSpPr>
        <p:spPr>
          <a:xfrm flipV="1">
            <a:off x="1391017" y="1599452"/>
            <a:ext cx="533132" cy="123197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713749" y="2462288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Control Event</a:t>
            </a:r>
            <a:endParaRPr lang="en-US" sz="900" i="1" dirty="0">
              <a:latin typeface="+mj-lt"/>
            </a:endParaRPr>
          </a:p>
        </p:txBody>
      </p:sp>
      <p:sp>
        <p:nvSpPr>
          <p:cNvPr id="221" name="Triangle 220"/>
          <p:cNvSpPr/>
          <p:nvPr/>
        </p:nvSpPr>
        <p:spPr>
          <a:xfrm>
            <a:off x="4601048" y="2533732"/>
            <a:ext cx="109099" cy="940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riangle 221"/>
          <p:cNvSpPr/>
          <p:nvPr/>
        </p:nvSpPr>
        <p:spPr>
          <a:xfrm>
            <a:off x="4604957" y="2693947"/>
            <a:ext cx="109099" cy="9405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4713749" y="2621156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Data Record</a:t>
            </a:r>
            <a:endParaRPr lang="en-US" sz="900" i="1" dirty="0">
              <a:latin typeface="+mj-lt"/>
            </a:endParaRPr>
          </a:p>
        </p:txBody>
      </p:sp>
      <p:sp>
        <p:nvSpPr>
          <p:cNvPr id="224" name="Can 223"/>
          <p:cNvSpPr/>
          <p:nvPr/>
        </p:nvSpPr>
        <p:spPr>
          <a:xfrm>
            <a:off x="4604957" y="2830963"/>
            <a:ext cx="106085" cy="111928"/>
          </a:xfrm>
          <a:prstGeom prst="can">
            <a:avLst>
              <a:gd name="adj" fmla="val 44344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713749" y="2789457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j-lt"/>
              </a:rPr>
              <a:t>Operator State</a:t>
            </a:r>
            <a:endParaRPr lang="en-US" sz="900" i="1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3385392" y="1234626"/>
            <a:ext cx="522998" cy="94050"/>
            <a:chOff x="5001967" y="2707765"/>
            <a:chExt cx="522998" cy="94050"/>
          </a:xfrm>
        </p:grpSpPr>
        <p:sp>
          <p:nvSpPr>
            <p:cNvPr id="236" name="Triangle 235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7" name="Straight Arrow Connector 246"/>
          <p:cNvCxnSpPr>
            <a:stCxn id="166" idx="0"/>
          </p:cNvCxnSpPr>
          <p:nvPr/>
        </p:nvCxnSpPr>
        <p:spPr>
          <a:xfrm flipV="1">
            <a:off x="1391017" y="2733427"/>
            <a:ext cx="296897" cy="9800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2220115" y="2367226"/>
            <a:ext cx="522998" cy="94050"/>
            <a:chOff x="5001967" y="2707765"/>
            <a:chExt cx="522998" cy="94050"/>
          </a:xfrm>
        </p:grpSpPr>
        <p:sp>
          <p:nvSpPr>
            <p:cNvPr id="263" name="Triangle 262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riangle 263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riangle 264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riangle 265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190364" y="1225603"/>
            <a:ext cx="522998" cy="94050"/>
            <a:chOff x="5001967" y="2707765"/>
            <a:chExt cx="522998" cy="94050"/>
          </a:xfrm>
        </p:grpSpPr>
        <p:sp>
          <p:nvSpPr>
            <p:cNvPr id="268" name="Triangle 267"/>
            <p:cNvSpPr/>
            <p:nvPr/>
          </p:nvSpPr>
          <p:spPr>
            <a:xfrm>
              <a:off x="5001967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riangle 268"/>
            <p:cNvSpPr/>
            <p:nvPr/>
          </p:nvSpPr>
          <p:spPr>
            <a:xfrm>
              <a:off x="5139933" y="2707765"/>
              <a:ext cx="109099" cy="9405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riangle 269"/>
            <p:cNvSpPr/>
            <p:nvPr/>
          </p:nvSpPr>
          <p:spPr>
            <a:xfrm>
              <a:off x="5277899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riangle 270"/>
            <p:cNvSpPr/>
            <p:nvPr/>
          </p:nvSpPr>
          <p:spPr>
            <a:xfrm>
              <a:off x="5415866" y="2707765"/>
              <a:ext cx="109099" cy="9405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8651" y="3110089"/>
            <a:ext cx="1839671" cy="451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DataSet</a:t>
            </a:r>
            <a:r>
              <a:rPr lang="en-US" sz="9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API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Batch Processing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3895" y="3110089"/>
            <a:ext cx="1839671" cy="451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DataStream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Stream Processing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8651" y="3595511"/>
            <a:ext cx="3724915" cy="451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Runtime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Distributed Streaming Dataflow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8651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Local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Single JVM, Embedded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94674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Cluster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Standalone, YARN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59409" y="4080933"/>
            <a:ext cx="1184157" cy="451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Cloud</a:t>
            </a:r>
            <a:b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Google Comp. Engine,</a:t>
            </a:r>
            <a:b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EC2</a:t>
            </a:r>
            <a:endParaRPr lang="en-US" sz="900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298303" y="2312837"/>
            <a:ext cx="1083737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Flink</a:t>
            </a:r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ML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Machine Learning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2775100" y="2312837"/>
            <a:ext cx="1083735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Gelly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Graph API/Library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3260940" y="2312835"/>
            <a:ext cx="1083737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Table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Batch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183545" y="2312835"/>
            <a:ext cx="1083737" cy="443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Table API</a:t>
            </a:r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900" i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Streaming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2142444" y="4085192"/>
            <a:ext cx="451554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Deploy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2142443" y="3599769"/>
            <a:ext cx="451554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1583641" y="2555545"/>
            <a:ext cx="1569158" cy="44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b"/>
          <a:lstStyle/>
          <a:p>
            <a:r>
              <a:rPr lang="en-US" sz="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APIs &amp; Libraries</a:t>
            </a:r>
            <a:endParaRPr lang="en-US" sz="800" b="1" i="1" dirty="0" smtClean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8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/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5942574" y="3994896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2"/>
          <p:cNvSpPr/>
          <p:nvPr/>
        </p:nvSpPr>
        <p:spPr>
          <a:xfrm>
            <a:off x="7430148" y="2854057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3"/>
          <p:cNvSpPr/>
          <p:nvPr/>
        </p:nvSpPr>
        <p:spPr>
          <a:xfrm>
            <a:off x="7430148" y="3994896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6468254" y="4257737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7878845" y="2477162"/>
            <a:ext cx="1148099" cy="596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5942574" y="2854061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6468254" y="3116898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7430148" y="2028465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1"/>
          <p:cNvSpPr/>
          <p:nvPr/>
        </p:nvSpPr>
        <p:spPr>
          <a:xfrm>
            <a:off x="5942574" y="2028469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6468254" y="2291306"/>
            <a:ext cx="961894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6391270" y="2477165"/>
            <a:ext cx="1115862" cy="453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6391270" y="2477161"/>
            <a:ext cx="1115862" cy="453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5942574" y="4816434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6"/>
          <p:cNvSpPr/>
          <p:nvPr/>
        </p:nvSpPr>
        <p:spPr>
          <a:xfrm>
            <a:off x="7430148" y="4816434"/>
            <a:ext cx="525680" cy="525680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6468254" y="5079274"/>
            <a:ext cx="961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8949960" y="2996868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19"/>
          <p:cNvSpPr/>
          <p:nvPr/>
        </p:nvSpPr>
        <p:spPr>
          <a:xfrm>
            <a:off x="8949960" y="3842020"/>
            <a:ext cx="525680" cy="52568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7878845" y="3302754"/>
            <a:ext cx="1148099" cy="6162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7878845" y="3259709"/>
            <a:ext cx="1071115" cy="812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7955830" y="4290716"/>
            <a:ext cx="1071115" cy="788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7955830" y="4104861"/>
            <a:ext cx="994131" cy="15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7878845" y="3445564"/>
            <a:ext cx="1148099" cy="1447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62051" y="5989320"/>
            <a:ext cx="749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Chandy-Lamport</a:t>
            </a:r>
            <a:r>
              <a:rPr lang="en-US" dirty="0"/>
              <a:t> Algorithm for consistent asynchronous distributed snapshots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7507780" y="2007974"/>
            <a:ext cx="0" cy="67563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7843624" y="3107029"/>
            <a:ext cx="336553" cy="503926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692989" y="4008763"/>
            <a:ext cx="1" cy="51563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8141683" y="4365247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8905402" y="4199672"/>
            <a:ext cx="224348" cy="23947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918224" y="1785743"/>
            <a:ext cx="298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Pushes checkpoint barriers</a:t>
            </a:r>
            <a:br>
              <a:rPr lang="en-US" sz="2000" dirty="0"/>
            </a:br>
            <a:r>
              <a:rPr lang="en-US" sz="2000" dirty="0"/>
              <a:t>through the data flow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39650" y="1602589"/>
            <a:ext cx="167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/>
              <a:t>Operator checkpoint</a:t>
            </a:r>
            <a:br>
              <a:rPr lang="en-US" sz="1400" i="1" dirty="0"/>
            </a:br>
            <a:r>
              <a:rPr lang="en-US" sz="1400" i="1" dirty="0"/>
              <a:t>starting</a:t>
            </a:r>
          </a:p>
        </p:txBody>
      </p:sp>
      <p:sp>
        <p:nvSpPr>
          <p:cNvPr id="45" name="Freihandform 44"/>
          <p:cNvSpPr/>
          <p:nvPr/>
        </p:nvSpPr>
        <p:spPr>
          <a:xfrm>
            <a:off x="7838503" y="1903916"/>
            <a:ext cx="461963" cy="357188"/>
          </a:xfrm>
          <a:custGeom>
            <a:avLst/>
            <a:gdLst>
              <a:gd name="connsiteX0" fmla="*/ 461963 w 461963"/>
              <a:gd name="connsiteY0" fmla="*/ 0 h 357188"/>
              <a:gd name="connsiteX1" fmla="*/ 342900 w 461963"/>
              <a:gd name="connsiteY1" fmla="*/ 247650 h 357188"/>
              <a:gd name="connsiteX2" fmla="*/ 0 w 461963"/>
              <a:gd name="connsiteY2" fmla="*/ 357188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963" h="357188">
                <a:moveTo>
                  <a:pt x="461963" y="0"/>
                </a:moveTo>
                <a:cubicBezTo>
                  <a:pt x="440928" y="94059"/>
                  <a:pt x="419894" y="188119"/>
                  <a:pt x="342900" y="247650"/>
                </a:cubicBezTo>
                <a:cubicBezTo>
                  <a:pt x="265906" y="307181"/>
                  <a:pt x="132953" y="332184"/>
                  <a:pt x="0" y="3571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8553890" y="2578512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Checkpoint done</a:t>
            </a:r>
          </a:p>
        </p:txBody>
      </p:sp>
      <p:sp>
        <p:nvSpPr>
          <p:cNvPr id="47" name="Freihandform 46"/>
          <p:cNvSpPr/>
          <p:nvPr/>
        </p:nvSpPr>
        <p:spPr>
          <a:xfrm rot="10642132">
            <a:off x="7783860" y="2740772"/>
            <a:ext cx="780876" cy="454647"/>
          </a:xfrm>
          <a:custGeom>
            <a:avLst/>
            <a:gdLst>
              <a:gd name="connsiteX0" fmla="*/ 0 w 571500"/>
              <a:gd name="connsiteY0" fmla="*/ 328612 h 328612"/>
              <a:gd name="connsiteX1" fmla="*/ 376238 w 571500"/>
              <a:gd name="connsiteY1" fmla="*/ 252412 h 328612"/>
              <a:gd name="connsiteX2" fmla="*/ 571500 w 571500"/>
              <a:gd name="connsiteY2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28612">
                <a:moveTo>
                  <a:pt x="0" y="328612"/>
                </a:moveTo>
                <a:cubicBezTo>
                  <a:pt x="140494" y="317896"/>
                  <a:pt x="280988" y="307181"/>
                  <a:pt x="376238" y="252412"/>
                </a:cubicBezTo>
                <a:cubicBezTo>
                  <a:pt x="471488" y="197643"/>
                  <a:pt x="521494" y="98821"/>
                  <a:pt x="5715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2283506" y="3361543"/>
            <a:ext cx="2353328" cy="25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Stream</a:t>
            </a:r>
          </a:p>
        </p:txBody>
      </p:sp>
      <p:cxnSp>
        <p:nvCxnSpPr>
          <p:cNvPr id="48" name="Gerader Verbinder 47"/>
          <p:cNvCxnSpPr/>
          <p:nvPr/>
        </p:nvCxnSpPr>
        <p:spPr>
          <a:xfrm>
            <a:off x="3408032" y="3067382"/>
            <a:ext cx="0" cy="84521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177628" y="2773221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barrier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93858" y="3672862"/>
            <a:ext cx="198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Before </a:t>
            </a:r>
            <a:r>
              <a:rPr lang="en-US" sz="1400" i="1" dirty="0" smtClean="0"/>
              <a:t>barrier: part</a:t>
            </a:r>
            <a:br>
              <a:rPr lang="en-US" sz="1400" i="1" dirty="0" smtClean="0"/>
            </a:br>
            <a:r>
              <a:rPr lang="en-US" sz="1400" i="1" dirty="0" smtClean="0"/>
              <a:t>of </a:t>
            </a:r>
            <a:r>
              <a:rPr lang="en-US" sz="1400" i="1" dirty="0"/>
              <a:t>the </a:t>
            </a:r>
            <a:r>
              <a:rPr lang="en-US" sz="1400" i="1" dirty="0" smtClean="0"/>
              <a:t>acknowledgement</a:t>
            </a:r>
            <a:endParaRPr lang="en-US" sz="1400" i="1" dirty="0"/>
          </a:p>
        </p:txBody>
      </p:sp>
      <p:sp>
        <p:nvSpPr>
          <p:cNvPr id="54" name="Textfeld 53"/>
          <p:cNvSpPr txBox="1"/>
          <p:nvPr/>
        </p:nvSpPr>
        <p:spPr>
          <a:xfrm>
            <a:off x="1763486" y="3687446"/>
            <a:ext cx="184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After </a:t>
            </a:r>
            <a:r>
              <a:rPr lang="en-US" sz="1400" i="1" dirty="0" smtClean="0"/>
              <a:t>barrier:</a:t>
            </a:r>
            <a:endParaRPr lang="en-US" sz="1400" i="1" dirty="0"/>
          </a:p>
          <a:p>
            <a:r>
              <a:rPr lang="en-US" sz="1400" i="1" dirty="0"/>
              <a:t>Not </a:t>
            </a:r>
            <a:r>
              <a:rPr lang="en-US" sz="1400" i="1" dirty="0" smtClean="0"/>
              <a:t>acknowledged</a:t>
            </a:r>
            <a:endParaRPr lang="en-US" sz="1400" i="1" dirty="0"/>
          </a:p>
        </p:txBody>
      </p:sp>
      <p:sp>
        <p:nvSpPr>
          <p:cNvPr id="55" name="Textfeld 54"/>
          <p:cNvSpPr txBox="1"/>
          <p:nvPr/>
        </p:nvSpPr>
        <p:spPr>
          <a:xfrm>
            <a:off x="8329541" y="5228842"/>
            <a:ext cx="139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Checkpoint done</a:t>
            </a:r>
          </a:p>
        </p:txBody>
      </p:sp>
      <p:sp>
        <p:nvSpPr>
          <p:cNvPr id="56" name="Freihandform 55"/>
          <p:cNvSpPr/>
          <p:nvPr/>
        </p:nvSpPr>
        <p:spPr>
          <a:xfrm flipH="1">
            <a:off x="7699338" y="5145771"/>
            <a:ext cx="719748" cy="235946"/>
          </a:xfrm>
          <a:custGeom>
            <a:avLst/>
            <a:gdLst>
              <a:gd name="connsiteX0" fmla="*/ 0 w 571500"/>
              <a:gd name="connsiteY0" fmla="*/ 328612 h 328612"/>
              <a:gd name="connsiteX1" fmla="*/ 376238 w 571500"/>
              <a:gd name="connsiteY1" fmla="*/ 252412 h 328612"/>
              <a:gd name="connsiteX2" fmla="*/ 571500 w 571500"/>
              <a:gd name="connsiteY2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28612">
                <a:moveTo>
                  <a:pt x="0" y="328612"/>
                </a:moveTo>
                <a:cubicBezTo>
                  <a:pt x="140494" y="317896"/>
                  <a:pt x="280988" y="307181"/>
                  <a:pt x="376238" y="252412"/>
                </a:cubicBezTo>
                <a:cubicBezTo>
                  <a:pt x="471488" y="197643"/>
                  <a:pt x="521494" y="98821"/>
                  <a:pt x="5715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5322230" y="3505201"/>
            <a:ext cx="181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checkpoint in progress</a:t>
            </a:r>
          </a:p>
        </p:txBody>
      </p:sp>
      <p:sp>
        <p:nvSpPr>
          <p:cNvPr id="60" name="Freihandform 59"/>
          <p:cNvSpPr/>
          <p:nvPr/>
        </p:nvSpPr>
        <p:spPr>
          <a:xfrm rot="15711590">
            <a:off x="7094411" y="3693780"/>
            <a:ext cx="461963" cy="357188"/>
          </a:xfrm>
          <a:custGeom>
            <a:avLst/>
            <a:gdLst>
              <a:gd name="connsiteX0" fmla="*/ 461963 w 461963"/>
              <a:gd name="connsiteY0" fmla="*/ 0 h 357188"/>
              <a:gd name="connsiteX1" fmla="*/ 342900 w 461963"/>
              <a:gd name="connsiteY1" fmla="*/ 247650 h 357188"/>
              <a:gd name="connsiteX2" fmla="*/ 0 w 461963"/>
              <a:gd name="connsiteY2" fmla="*/ 357188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963" h="357188">
                <a:moveTo>
                  <a:pt x="461963" y="0"/>
                </a:moveTo>
                <a:cubicBezTo>
                  <a:pt x="440928" y="94059"/>
                  <a:pt x="419894" y="188119"/>
                  <a:pt x="342900" y="247650"/>
                </a:cubicBezTo>
                <a:cubicBezTo>
                  <a:pt x="265906" y="307181"/>
                  <a:pt x="132953" y="332184"/>
                  <a:pt x="0" y="3571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378756" y="3505200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163106" y="3505200"/>
            <a:ext cx="38349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6288" y="7051675"/>
            <a:ext cx="27432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 1"/>
          <p:cNvSpPr/>
          <p:nvPr/>
        </p:nvSpPr>
        <p:spPr>
          <a:xfrm>
            <a:off x="1140281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 2"/>
          <p:cNvSpPr/>
          <p:nvPr/>
        </p:nvSpPr>
        <p:spPr>
          <a:xfrm>
            <a:off x="1840233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 3"/>
          <p:cNvSpPr/>
          <p:nvPr/>
        </p:nvSpPr>
        <p:spPr>
          <a:xfrm>
            <a:off x="1840233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Arrow Connector 4"/>
          <p:cNvCxnSpPr>
            <a:stCxn id="5" idx="6"/>
            <a:endCxn id="7" idx="2"/>
          </p:cNvCxnSpPr>
          <p:nvPr/>
        </p:nvCxnSpPr>
        <p:spPr>
          <a:xfrm>
            <a:off x="13876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"/>
          <p:cNvCxnSpPr>
            <a:stCxn id="12" idx="5"/>
            <a:endCxn id="20" idx="1"/>
          </p:cNvCxnSpPr>
          <p:nvPr/>
        </p:nvCxnSpPr>
        <p:spPr>
          <a:xfrm>
            <a:off x="20513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6"/>
          <p:cNvSpPr/>
          <p:nvPr/>
        </p:nvSpPr>
        <p:spPr>
          <a:xfrm>
            <a:off x="1140281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7"/>
          <p:cNvCxnSpPr>
            <a:stCxn id="10" idx="6"/>
            <a:endCxn id="6" idx="2"/>
          </p:cNvCxnSpPr>
          <p:nvPr/>
        </p:nvCxnSpPr>
        <p:spPr>
          <a:xfrm flipV="1">
            <a:off x="13876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0"/>
          <p:cNvSpPr/>
          <p:nvPr/>
        </p:nvSpPr>
        <p:spPr>
          <a:xfrm>
            <a:off x="1840233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140281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Straight Arrow Connector 12"/>
          <p:cNvCxnSpPr>
            <a:stCxn id="13" idx="6"/>
            <a:endCxn id="12" idx="2"/>
          </p:cNvCxnSpPr>
          <p:nvPr/>
        </p:nvCxnSpPr>
        <p:spPr>
          <a:xfrm flipV="1">
            <a:off x="13876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>
            <a:stCxn id="13" idx="5"/>
            <a:endCxn id="6" idx="1"/>
          </p:cNvCxnSpPr>
          <p:nvPr/>
        </p:nvCxnSpPr>
        <p:spPr>
          <a:xfrm>
            <a:off x="13514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10" idx="7"/>
            <a:endCxn id="12" idx="3"/>
          </p:cNvCxnSpPr>
          <p:nvPr/>
        </p:nvCxnSpPr>
        <p:spPr>
          <a:xfrm flipV="1">
            <a:off x="13514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/>
          <p:nvPr/>
        </p:nvSpPr>
        <p:spPr>
          <a:xfrm>
            <a:off x="1140281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1840233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7"/>
          <p:cNvCxnSpPr>
            <a:stCxn id="17" idx="6"/>
            <a:endCxn id="18" idx="2"/>
          </p:cNvCxnSpPr>
          <p:nvPr/>
        </p:nvCxnSpPr>
        <p:spPr>
          <a:xfrm>
            <a:off x="13876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2555355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Oval 19"/>
          <p:cNvSpPr/>
          <p:nvPr/>
        </p:nvSpPr>
        <p:spPr>
          <a:xfrm>
            <a:off x="2555355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" name="Straight Arrow Connector 20"/>
          <p:cNvCxnSpPr>
            <a:stCxn id="6" idx="5"/>
            <a:endCxn id="21" idx="1"/>
          </p:cNvCxnSpPr>
          <p:nvPr/>
        </p:nvCxnSpPr>
        <p:spPr>
          <a:xfrm>
            <a:off x="20513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7" idx="7"/>
            <a:endCxn id="20" idx="2"/>
          </p:cNvCxnSpPr>
          <p:nvPr/>
        </p:nvCxnSpPr>
        <p:spPr>
          <a:xfrm flipV="1">
            <a:off x="20513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/>
          <p:cNvCxnSpPr>
            <a:stCxn id="18" idx="6"/>
            <a:endCxn id="21" idx="3"/>
          </p:cNvCxnSpPr>
          <p:nvPr/>
        </p:nvCxnSpPr>
        <p:spPr>
          <a:xfrm flipV="1">
            <a:off x="20875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3"/>
          <p:cNvCxnSpPr>
            <a:stCxn id="7" idx="6"/>
            <a:endCxn id="21" idx="2"/>
          </p:cNvCxnSpPr>
          <p:nvPr/>
        </p:nvCxnSpPr>
        <p:spPr>
          <a:xfrm flipV="1">
            <a:off x="20875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18" idx="7"/>
            <a:endCxn id="20" idx="3"/>
          </p:cNvCxnSpPr>
          <p:nvPr/>
        </p:nvCxnSpPr>
        <p:spPr>
          <a:xfrm flipV="1">
            <a:off x="20513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2534388" y="2470340"/>
            <a:ext cx="105563" cy="11268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620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Gerader Verbinder 38"/>
          <p:cNvCxnSpPr>
            <a:stCxn id="58" idx="3"/>
          </p:cNvCxnSpPr>
          <p:nvPr/>
        </p:nvCxnSpPr>
        <p:spPr>
          <a:xfrm flipV="1">
            <a:off x="942967" y="1594723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942967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1262236" y="919122"/>
            <a:ext cx="213757" cy="6119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1320275" y="923859"/>
            <a:ext cx="311436" cy="1974372"/>
          </a:xfrm>
          <a:custGeom>
            <a:avLst/>
            <a:gdLst>
              <a:gd name="connsiteX0" fmla="*/ 395288 w 404164"/>
              <a:gd name="connsiteY0" fmla="*/ 0 h 2547938"/>
              <a:gd name="connsiteX1" fmla="*/ 352425 w 404164"/>
              <a:gd name="connsiteY1" fmla="*/ 1943100 h 2547938"/>
              <a:gd name="connsiteX2" fmla="*/ 0 w 404164"/>
              <a:gd name="connsiteY2" fmla="*/ 2547938 h 254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164" h="2547938">
                <a:moveTo>
                  <a:pt x="395288" y="0"/>
                </a:moveTo>
                <a:cubicBezTo>
                  <a:pt x="406797" y="759222"/>
                  <a:pt x="418306" y="1518444"/>
                  <a:pt x="352425" y="1943100"/>
                </a:cubicBezTo>
                <a:cubicBezTo>
                  <a:pt x="286544" y="2367756"/>
                  <a:pt x="143272" y="2457847"/>
                  <a:pt x="0" y="2547938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Freihandform 76"/>
          <p:cNvSpPr/>
          <p:nvPr/>
        </p:nvSpPr>
        <p:spPr>
          <a:xfrm>
            <a:off x="1327614" y="920189"/>
            <a:ext cx="249549" cy="1581700"/>
          </a:xfrm>
          <a:custGeom>
            <a:avLst/>
            <a:gdLst>
              <a:gd name="connsiteX0" fmla="*/ 323850 w 323850"/>
              <a:gd name="connsiteY0" fmla="*/ 0 h 2052638"/>
              <a:gd name="connsiteX1" fmla="*/ 209550 w 323850"/>
              <a:gd name="connsiteY1" fmla="*/ 1609725 h 2052638"/>
              <a:gd name="connsiteX2" fmla="*/ 0 w 323850"/>
              <a:gd name="connsiteY2" fmla="*/ 2052638 h 205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052638">
                <a:moveTo>
                  <a:pt x="323850" y="0"/>
                </a:moveTo>
                <a:cubicBezTo>
                  <a:pt x="293687" y="633809"/>
                  <a:pt x="263525" y="1267619"/>
                  <a:pt x="209550" y="1609725"/>
                </a:cubicBezTo>
                <a:cubicBezTo>
                  <a:pt x="155575" y="1951831"/>
                  <a:pt x="77787" y="2002234"/>
                  <a:pt x="0" y="2052638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1272527" y="931199"/>
            <a:ext cx="253259" cy="10053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37507" y="1081743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Oval 1"/>
          <p:cNvSpPr/>
          <p:nvPr/>
        </p:nvSpPr>
        <p:spPr>
          <a:xfrm>
            <a:off x="399224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Oval 2"/>
          <p:cNvSpPr/>
          <p:nvPr/>
        </p:nvSpPr>
        <p:spPr>
          <a:xfrm>
            <a:off x="4692198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Oval 3"/>
          <p:cNvSpPr/>
          <p:nvPr/>
        </p:nvSpPr>
        <p:spPr>
          <a:xfrm>
            <a:off x="4692198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5" name="Straight Arrow Connector 4"/>
          <p:cNvCxnSpPr>
            <a:stCxn id="82" idx="6"/>
            <a:endCxn id="84" idx="2"/>
          </p:cNvCxnSpPr>
          <p:nvPr/>
        </p:nvCxnSpPr>
        <p:spPr>
          <a:xfrm>
            <a:off x="4239596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5"/>
          <p:cNvCxnSpPr>
            <a:stCxn id="89" idx="5"/>
            <a:endCxn id="97" idx="1"/>
          </p:cNvCxnSpPr>
          <p:nvPr/>
        </p:nvCxnSpPr>
        <p:spPr>
          <a:xfrm>
            <a:off x="4903325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6"/>
          <p:cNvSpPr/>
          <p:nvPr/>
        </p:nvSpPr>
        <p:spPr>
          <a:xfrm>
            <a:off x="3992246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8" name="Straight Arrow Connector 7"/>
          <p:cNvCxnSpPr>
            <a:stCxn id="87" idx="6"/>
            <a:endCxn id="83" idx="2"/>
          </p:cNvCxnSpPr>
          <p:nvPr/>
        </p:nvCxnSpPr>
        <p:spPr>
          <a:xfrm flipV="1">
            <a:off x="4239596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10"/>
          <p:cNvSpPr/>
          <p:nvPr/>
        </p:nvSpPr>
        <p:spPr>
          <a:xfrm>
            <a:off x="4692198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Oval 11"/>
          <p:cNvSpPr/>
          <p:nvPr/>
        </p:nvSpPr>
        <p:spPr>
          <a:xfrm>
            <a:off x="3992246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1" name="Straight Arrow Connector 12"/>
          <p:cNvCxnSpPr>
            <a:stCxn id="90" idx="6"/>
            <a:endCxn id="89" idx="2"/>
          </p:cNvCxnSpPr>
          <p:nvPr/>
        </p:nvCxnSpPr>
        <p:spPr>
          <a:xfrm flipV="1">
            <a:off x="4239596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3"/>
          <p:cNvCxnSpPr>
            <a:stCxn id="90" idx="5"/>
            <a:endCxn id="83" idx="1"/>
          </p:cNvCxnSpPr>
          <p:nvPr/>
        </p:nvCxnSpPr>
        <p:spPr>
          <a:xfrm>
            <a:off x="4203372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14"/>
          <p:cNvCxnSpPr>
            <a:stCxn id="87" idx="7"/>
            <a:endCxn id="89" idx="3"/>
          </p:cNvCxnSpPr>
          <p:nvPr/>
        </p:nvCxnSpPr>
        <p:spPr>
          <a:xfrm flipV="1">
            <a:off x="4203372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15"/>
          <p:cNvSpPr/>
          <p:nvPr/>
        </p:nvSpPr>
        <p:spPr>
          <a:xfrm>
            <a:off x="399224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Oval 16"/>
          <p:cNvSpPr/>
          <p:nvPr/>
        </p:nvSpPr>
        <p:spPr>
          <a:xfrm>
            <a:off x="4692198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6" name="Straight Arrow Connector 17"/>
          <p:cNvCxnSpPr>
            <a:stCxn id="94" idx="6"/>
            <a:endCxn id="95" idx="2"/>
          </p:cNvCxnSpPr>
          <p:nvPr/>
        </p:nvCxnSpPr>
        <p:spPr>
          <a:xfrm>
            <a:off x="4239596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18"/>
          <p:cNvSpPr/>
          <p:nvPr/>
        </p:nvSpPr>
        <p:spPr>
          <a:xfrm>
            <a:off x="5407319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Oval 19"/>
          <p:cNvSpPr/>
          <p:nvPr/>
        </p:nvSpPr>
        <p:spPr>
          <a:xfrm>
            <a:off x="5407319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9" name="Straight Arrow Connector 20"/>
          <p:cNvCxnSpPr>
            <a:stCxn id="83" idx="5"/>
            <a:endCxn id="98" idx="1"/>
          </p:cNvCxnSpPr>
          <p:nvPr/>
        </p:nvCxnSpPr>
        <p:spPr>
          <a:xfrm>
            <a:off x="4903325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"/>
          <p:cNvCxnSpPr>
            <a:stCxn id="84" idx="7"/>
            <a:endCxn id="97" idx="2"/>
          </p:cNvCxnSpPr>
          <p:nvPr/>
        </p:nvCxnSpPr>
        <p:spPr>
          <a:xfrm flipV="1">
            <a:off x="4903325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22"/>
          <p:cNvCxnSpPr>
            <a:stCxn id="95" idx="6"/>
            <a:endCxn id="98" idx="3"/>
          </p:cNvCxnSpPr>
          <p:nvPr/>
        </p:nvCxnSpPr>
        <p:spPr>
          <a:xfrm flipV="1">
            <a:off x="4939548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23"/>
          <p:cNvCxnSpPr>
            <a:stCxn id="84" idx="6"/>
            <a:endCxn id="98" idx="2"/>
          </p:cNvCxnSpPr>
          <p:nvPr/>
        </p:nvCxnSpPr>
        <p:spPr>
          <a:xfrm flipV="1">
            <a:off x="4939548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24"/>
          <p:cNvCxnSpPr>
            <a:stCxn id="95" idx="7"/>
            <a:endCxn id="97" idx="3"/>
          </p:cNvCxnSpPr>
          <p:nvPr/>
        </p:nvCxnSpPr>
        <p:spPr>
          <a:xfrm flipV="1">
            <a:off x="4903325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>
            <a:stCxn id="149" idx="3"/>
          </p:cNvCxnSpPr>
          <p:nvPr/>
        </p:nvCxnSpPr>
        <p:spPr>
          <a:xfrm flipV="1">
            <a:off x="3813577" y="1594723"/>
            <a:ext cx="254607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 flipH="1">
            <a:off x="4255577" y="1439227"/>
            <a:ext cx="550" cy="23917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>
            <a:off x="4167863" y="1587352"/>
            <a:ext cx="111078" cy="18979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>
            <a:off x="4557657" y="1644895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4986658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>
            <a:off x="4990073" y="2525231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>
            <a:off x="5145522" y="2621336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>
            <a:off x="5173434" y="2291682"/>
            <a:ext cx="148254" cy="12422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/>
          <p:nvPr/>
        </p:nvCxnSpPr>
        <p:spPr>
          <a:xfrm>
            <a:off x="4471550" y="1878743"/>
            <a:ext cx="0" cy="164232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34960" y="1098172"/>
            <a:ext cx="671920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position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6791 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36" name="Gruppieren 135"/>
          <p:cNvGrpSpPr/>
          <p:nvPr/>
        </p:nvGrpSpPr>
        <p:grpSpPr>
          <a:xfrm>
            <a:off x="996806" y="546133"/>
            <a:ext cx="530860" cy="381397"/>
            <a:chOff x="212438" y="205134"/>
            <a:chExt cx="810799" cy="582519"/>
          </a:xfrm>
        </p:grpSpPr>
        <p:sp>
          <p:nvSpPr>
            <p:cNvPr id="132" name="Rechteck 131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3" name="Gruppieren 142"/>
          <p:cNvGrpSpPr/>
          <p:nvPr/>
        </p:nvGrpSpPr>
        <p:grpSpPr>
          <a:xfrm>
            <a:off x="1679460" y="546133"/>
            <a:ext cx="530860" cy="381397"/>
            <a:chOff x="212438" y="205134"/>
            <a:chExt cx="810799" cy="582519"/>
          </a:xfrm>
        </p:grpSpPr>
        <p:sp>
          <p:nvSpPr>
            <p:cNvPr id="144" name="Rechteck 143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8" name="Rechteck 147"/>
          <p:cNvSpPr/>
          <p:nvPr/>
        </p:nvSpPr>
        <p:spPr>
          <a:xfrm>
            <a:off x="912130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94681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652672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732981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2" name="Gruppieren 151"/>
          <p:cNvGrpSpPr/>
          <p:nvPr/>
        </p:nvGrpSpPr>
        <p:grpSpPr>
          <a:xfrm>
            <a:off x="3786820" y="546133"/>
            <a:ext cx="530860" cy="381397"/>
            <a:chOff x="212438" y="205134"/>
            <a:chExt cx="810799" cy="582519"/>
          </a:xfrm>
        </p:grpSpPr>
        <p:sp>
          <p:nvSpPr>
            <p:cNvPr id="153" name="Rechteck 152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uppieren 156"/>
          <p:cNvGrpSpPr/>
          <p:nvPr/>
        </p:nvGrpSpPr>
        <p:grpSpPr>
          <a:xfrm>
            <a:off x="4469474" y="546133"/>
            <a:ext cx="530860" cy="381397"/>
            <a:chOff x="212438" y="205134"/>
            <a:chExt cx="810799" cy="582519"/>
          </a:xfrm>
        </p:grpSpPr>
        <p:sp>
          <p:nvSpPr>
            <p:cNvPr id="158" name="Rechteck 157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2" name="Rechteck 161"/>
          <p:cNvSpPr/>
          <p:nvPr/>
        </p:nvSpPr>
        <p:spPr>
          <a:xfrm>
            <a:off x="3702144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442686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4282039" y="1232665"/>
            <a:ext cx="745080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stream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5" name="Freihandform 164"/>
          <p:cNvSpPr/>
          <p:nvPr/>
        </p:nvSpPr>
        <p:spPr>
          <a:xfrm>
            <a:off x="4188203" y="611923"/>
            <a:ext cx="656402" cy="888100"/>
          </a:xfrm>
          <a:custGeom>
            <a:avLst/>
            <a:gdLst>
              <a:gd name="connsiteX0" fmla="*/ 0 w 1023937"/>
              <a:gd name="connsiteY0" fmla="*/ 1152525 h 1152525"/>
              <a:gd name="connsiteX1" fmla="*/ 114300 w 1023937"/>
              <a:gd name="connsiteY1" fmla="*/ 652462 h 1152525"/>
              <a:gd name="connsiteX2" fmla="*/ 657225 w 1023937"/>
              <a:gd name="connsiteY2" fmla="*/ 514350 h 1152525"/>
              <a:gd name="connsiteX3" fmla="*/ 1023937 w 1023937"/>
              <a:gd name="connsiteY3" fmla="*/ 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937" h="1152525">
                <a:moveTo>
                  <a:pt x="0" y="1152525"/>
                </a:moveTo>
                <a:cubicBezTo>
                  <a:pt x="2381" y="955674"/>
                  <a:pt x="4763" y="758824"/>
                  <a:pt x="114300" y="652462"/>
                </a:cubicBezTo>
                <a:cubicBezTo>
                  <a:pt x="223837" y="546100"/>
                  <a:pt x="505619" y="623094"/>
                  <a:pt x="657225" y="514350"/>
                </a:cubicBezTo>
                <a:cubicBezTo>
                  <a:pt x="808831" y="405606"/>
                  <a:pt x="916384" y="202803"/>
                  <a:pt x="1023937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6" name="Gerade Verbindung mit Pfeil 165"/>
          <p:cNvCxnSpPr/>
          <p:nvPr/>
        </p:nvCxnSpPr>
        <p:spPr>
          <a:xfrm flipH="1">
            <a:off x="4253245" y="1349944"/>
            <a:ext cx="99679" cy="12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"/>
          <p:cNvSpPr/>
          <p:nvPr/>
        </p:nvSpPr>
        <p:spPr>
          <a:xfrm>
            <a:off x="684032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Oval 2"/>
          <p:cNvSpPr/>
          <p:nvPr/>
        </p:nvSpPr>
        <p:spPr>
          <a:xfrm>
            <a:off x="7540278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Oval 3"/>
          <p:cNvSpPr/>
          <p:nvPr/>
        </p:nvSpPr>
        <p:spPr>
          <a:xfrm>
            <a:off x="7540278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2" name="Straight Arrow Connector 4"/>
          <p:cNvCxnSpPr>
            <a:stCxn id="169" idx="6"/>
            <a:endCxn id="171" idx="2"/>
          </p:cNvCxnSpPr>
          <p:nvPr/>
        </p:nvCxnSpPr>
        <p:spPr>
          <a:xfrm>
            <a:off x="7087675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5"/>
          <p:cNvCxnSpPr>
            <a:stCxn id="176" idx="5"/>
            <a:endCxn id="184" idx="1"/>
          </p:cNvCxnSpPr>
          <p:nvPr/>
        </p:nvCxnSpPr>
        <p:spPr>
          <a:xfrm>
            <a:off x="7751404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6"/>
          <p:cNvSpPr/>
          <p:nvPr/>
        </p:nvSpPr>
        <p:spPr>
          <a:xfrm>
            <a:off x="6840326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5" name="Straight Arrow Connector 7"/>
          <p:cNvCxnSpPr>
            <a:stCxn id="174" idx="6"/>
            <a:endCxn id="170" idx="2"/>
          </p:cNvCxnSpPr>
          <p:nvPr/>
        </p:nvCxnSpPr>
        <p:spPr>
          <a:xfrm flipV="1">
            <a:off x="7087675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0"/>
          <p:cNvSpPr/>
          <p:nvPr/>
        </p:nvSpPr>
        <p:spPr>
          <a:xfrm>
            <a:off x="7540278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Oval 11"/>
          <p:cNvSpPr/>
          <p:nvPr/>
        </p:nvSpPr>
        <p:spPr>
          <a:xfrm>
            <a:off x="6840326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8" name="Straight Arrow Connector 12"/>
          <p:cNvCxnSpPr>
            <a:stCxn id="177" idx="6"/>
            <a:endCxn id="176" idx="2"/>
          </p:cNvCxnSpPr>
          <p:nvPr/>
        </p:nvCxnSpPr>
        <p:spPr>
          <a:xfrm flipV="1">
            <a:off x="7087675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3"/>
          <p:cNvCxnSpPr>
            <a:stCxn id="177" idx="5"/>
            <a:endCxn id="170" idx="1"/>
          </p:cNvCxnSpPr>
          <p:nvPr/>
        </p:nvCxnSpPr>
        <p:spPr>
          <a:xfrm>
            <a:off x="7051452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4"/>
          <p:cNvCxnSpPr>
            <a:stCxn id="174" idx="7"/>
            <a:endCxn id="176" idx="3"/>
          </p:cNvCxnSpPr>
          <p:nvPr/>
        </p:nvCxnSpPr>
        <p:spPr>
          <a:xfrm flipV="1">
            <a:off x="7051452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5"/>
          <p:cNvSpPr/>
          <p:nvPr/>
        </p:nvSpPr>
        <p:spPr>
          <a:xfrm>
            <a:off x="684032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Oval 16"/>
          <p:cNvSpPr/>
          <p:nvPr/>
        </p:nvSpPr>
        <p:spPr>
          <a:xfrm>
            <a:off x="7540278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Arrow Connector 17"/>
          <p:cNvCxnSpPr>
            <a:stCxn id="181" idx="6"/>
            <a:endCxn id="182" idx="2"/>
          </p:cNvCxnSpPr>
          <p:nvPr/>
        </p:nvCxnSpPr>
        <p:spPr>
          <a:xfrm>
            <a:off x="7087675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"/>
          <p:cNvSpPr/>
          <p:nvPr/>
        </p:nvSpPr>
        <p:spPr>
          <a:xfrm>
            <a:off x="8255399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Oval 19"/>
          <p:cNvSpPr/>
          <p:nvPr/>
        </p:nvSpPr>
        <p:spPr>
          <a:xfrm>
            <a:off x="8255399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6" name="Straight Arrow Connector 20"/>
          <p:cNvCxnSpPr>
            <a:stCxn id="170" idx="5"/>
            <a:endCxn id="185" idx="1"/>
          </p:cNvCxnSpPr>
          <p:nvPr/>
        </p:nvCxnSpPr>
        <p:spPr>
          <a:xfrm>
            <a:off x="7751404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21"/>
          <p:cNvCxnSpPr>
            <a:stCxn id="171" idx="7"/>
            <a:endCxn id="184" idx="2"/>
          </p:cNvCxnSpPr>
          <p:nvPr/>
        </p:nvCxnSpPr>
        <p:spPr>
          <a:xfrm flipV="1">
            <a:off x="7751404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2"/>
          <p:cNvCxnSpPr>
            <a:stCxn id="182" idx="6"/>
            <a:endCxn id="185" idx="3"/>
          </p:cNvCxnSpPr>
          <p:nvPr/>
        </p:nvCxnSpPr>
        <p:spPr>
          <a:xfrm flipV="1">
            <a:off x="7787628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3"/>
          <p:cNvCxnSpPr>
            <a:stCxn id="171" idx="6"/>
            <a:endCxn id="185" idx="2"/>
          </p:cNvCxnSpPr>
          <p:nvPr/>
        </p:nvCxnSpPr>
        <p:spPr>
          <a:xfrm flipV="1">
            <a:off x="7787628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4"/>
          <p:cNvCxnSpPr>
            <a:stCxn id="182" idx="7"/>
            <a:endCxn id="184" idx="3"/>
          </p:cNvCxnSpPr>
          <p:nvPr/>
        </p:nvCxnSpPr>
        <p:spPr>
          <a:xfrm flipV="1">
            <a:off x="7751404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201" idx="3"/>
          </p:cNvCxnSpPr>
          <p:nvPr/>
        </p:nvCxnSpPr>
        <p:spPr>
          <a:xfrm flipV="1">
            <a:off x="6661657" y="1594723"/>
            <a:ext cx="254606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 flipH="1">
            <a:off x="7549884" y="1441393"/>
            <a:ext cx="550" cy="23917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/>
          <p:nvPr/>
        </p:nvCxnSpPr>
        <p:spPr>
          <a:xfrm flipH="1">
            <a:off x="7806105" y="2022457"/>
            <a:ext cx="85010" cy="1336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>
            <a:off x="7539076" y="1588343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/>
          <p:cNvCxnSpPr/>
          <p:nvPr/>
        </p:nvCxnSpPr>
        <p:spPr>
          <a:xfrm>
            <a:off x="7834737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/>
          <p:cNvCxnSpPr/>
          <p:nvPr/>
        </p:nvCxnSpPr>
        <p:spPr>
          <a:xfrm>
            <a:off x="7838153" y="2525231"/>
            <a:ext cx="137436" cy="11086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/>
          <p:nvPr/>
        </p:nvCxnSpPr>
        <p:spPr>
          <a:xfrm>
            <a:off x="8115425" y="2561561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8238064" y="2345869"/>
            <a:ext cx="28202" cy="14007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hteck 200"/>
          <p:cNvSpPr/>
          <p:nvPr/>
        </p:nvSpPr>
        <p:spPr>
          <a:xfrm>
            <a:off x="579489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7156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6581061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03" name="Gruppieren 202"/>
          <p:cNvGrpSpPr/>
          <p:nvPr/>
        </p:nvGrpSpPr>
        <p:grpSpPr>
          <a:xfrm>
            <a:off x="6634899" y="546133"/>
            <a:ext cx="530860" cy="381397"/>
            <a:chOff x="212438" y="205134"/>
            <a:chExt cx="810799" cy="582519"/>
          </a:xfrm>
        </p:grpSpPr>
        <p:sp>
          <p:nvSpPr>
            <p:cNvPr id="204" name="Rechteck 203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08" name="Gruppieren 207"/>
          <p:cNvGrpSpPr/>
          <p:nvPr/>
        </p:nvGrpSpPr>
        <p:grpSpPr>
          <a:xfrm>
            <a:off x="7317553" y="546133"/>
            <a:ext cx="530860" cy="381397"/>
            <a:chOff x="212438" y="205134"/>
            <a:chExt cx="810799" cy="582519"/>
          </a:xfrm>
        </p:grpSpPr>
        <p:sp>
          <p:nvSpPr>
            <p:cNvPr id="209" name="Rechteck 208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5484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6222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6010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3" name="Rechteck 212"/>
          <p:cNvSpPr/>
          <p:nvPr/>
        </p:nvSpPr>
        <p:spPr>
          <a:xfrm>
            <a:off x="6550223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7290766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6882593" y="1230830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received barrier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each input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9" name="Gerader Verbinder 218"/>
          <p:cNvCxnSpPr/>
          <p:nvPr/>
        </p:nvCxnSpPr>
        <p:spPr>
          <a:xfrm flipH="1">
            <a:off x="7712162" y="1571173"/>
            <a:ext cx="119833" cy="16594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7958941" y="1550847"/>
            <a:ext cx="754351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Emits next barrier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3" name="Gerade Verbindung mit Pfeil 222"/>
          <p:cNvCxnSpPr/>
          <p:nvPr/>
        </p:nvCxnSpPr>
        <p:spPr>
          <a:xfrm flipH="1" flipV="1">
            <a:off x="7815511" y="1617004"/>
            <a:ext cx="206003" cy="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/>
          <p:nvPr/>
        </p:nvCxnSpPr>
        <p:spPr>
          <a:xfrm>
            <a:off x="7409044" y="1405510"/>
            <a:ext cx="112413" cy="12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"/>
          <p:cNvSpPr/>
          <p:nvPr/>
        </p:nvSpPr>
        <p:spPr>
          <a:xfrm>
            <a:off x="9804254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9" name="Oval 2"/>
          <p:cNvSpPr/>
          <p:nvPr/>
        </p:nvSpPr>
        <p:spPr>
          <a:xfrm>
            <a:off x="10504206" y="1837185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0" name="Oval 3"/>
          <p:cNvSpPr/>
          <p:nvPr/>
        </p:nvSpPr>
        <p:spPr>
          <a:xfrm>
            <a:off x="10504206" y="23739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5" name="Straight Arrow Connector 4"/>
          <p:cNvCxnSpPr>
            <a:stCxn id="168" idx="6"/>
            <a:endCxn id="200" idx="2"/>
          </p:cNvCxnSpPr>
          <p:nvPr/>
        </p:nvCxnSpPr>
        <p:spPr>
          <a:xfrm>
            <a:off x="10051603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5"/>
          <p:cNvCxnSpPr>
            <a:stCxn id="224" idx="5"/>
            <a:endCxn id="234" idx="1"/>
          </p:cNvCxnSpPr>
          <p:nvPr/>
        </p:nvCxnSpPr>
        <p:spPr>
          <a:xfrm>
            <a:off x="10715332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6"/>
          <p:cNvSpPr/>
          <p:nvPr/>
        </p:nvSpPr>
        <p:spPr>
          <a:xfrm>
            <a:off x="9804254" y="183718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0" name="Straight Arrow Connector 7"/>
          <p:cNvCxnSpPr>
            <a:stCxn id="217" idx="6"/>
            <a:endCxn id="199" idx="2"/>
          </p:cNvCxnSpPr>
          <p:nvPr/>
        </p:nvCxnSpPr>
        <p:spPr>
          <a:xfrm flipV="1">
            <a:off x="10051603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Oval 10"/>
          <p:cNvSpPr/>
          <p:nvPr/>
        </p:nvSpPr>
        <p:spPr>
          <a:xfrm>
            <a:off x="10504206" y="1448717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Oval 11"/>
          <p:cNvSpPr/>
          <p:nvPr/>
        </p:nvSpPr>
        <p:spPr>
          <a:xfrm>
            <a:off x="9804254" y="1448718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7" name="Straight Arrow Connector 12"/>
          <p:cNvCxnSpPr>
            <a:stCxn id="226" idx="6"/>
            <a:endCxn id="224" idx="2"/>
          </p:cNvCxnSpPr>
          <p:nvPr/>
        </p:nvCxnSpPr>
        <p:spPr>
          <a:xfrm flipV="1">
            <a:off x="10051603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13"/>
          <p:cNvCxnSpPr>
            <a:stCxn id="226" idx="5"/>
            <a:endCxn id="199" idx="1"/>
          </p:cNvCxnSpPr>
          <p:nvPr/>
        </p:nvCxnSpPr>
        <p:spPr>
          <a:xfrm>
            <a:off x="10015380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14"/>
          <p:cNvCxnSpPr>
            <a:stCxn id="217" idx="7"/>
            <a:endCxn id="224" idx="3"/>
          </p:cNvCxnSpPr>
          <p:nvPr/>
        </p:nvCxnSpPr>
        <p:spPr>
          <a:xfrm flipV="1">
            <a:off x="10015380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Oval 15"/>
          <p:cNvSpPr/>
          <p:nvPr/>
        </p:nvSpPr>
        <p:spPr>
          <a:xfrm>
            <a:off x="9804254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2" name="Oval 16"/>
          <p:cNvSpPr/>
          <p:nvPr/>
        </p:nvSpPr>
        <p:spPr>
          <a:xfrm>
            <a:off x="10504206" y="2760546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baseline="-25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3" name="Straight Arrow Connector 17"/>
          <p:cNvCxnSpPr>
            <a:stCxn id="230" idx="6"/>
            <a:endCxn id="232" idx="2"/>
          </p:cNvCxnSpPr>
          <p:nvPr/>
        </p:nvCxnSpPr>
        <p:spPr>
          <a:xfrm>
            <a:off x="10051603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18"/>
          <p:cNvSpPr/>
          <p:nvPr/>
        </p:nvSpPr>
        <p:spPr>
          <a:xfrm>
            <a:off x="11219327" y="1904381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" name="Oval 19"/>
          <p:cNvSpPr/>
          <p:nvPr/>
        </p:nvSpPr>
        <p:spPr>
          <a:xfrm>
            <a:off x="11219327" y="2302053"/>
            <a:ext cx="247350" cy="247350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6" name="Straight Arrow Connector 20"/>
          <p:cNvCxnSpPr>
            <a:stCxn id="199" idx="5"/>
            <a:endCxn id="235" idx="1"/>
          </p:cNvCxnSpPr>
          <p:nvPr/>
        </p:nvCxnSpPr>
        <p:spPr>
          <a:xfrm>
            <a:off x="10715332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1"/>
          <p:cNvCxnSpPr>
            <a:stCxn id="200" idx="7"/>
            <a:endCxn id="234" idx="2"/>
          </p:cNvCxnSpPr>
          <p:nvPr/>
        </p:nvCxnSpPr>
        <p:spPr>
          <a:xfrm flipV="1">
            <a:off x="10715332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2"/>
          <p:cNvCxnSpPr>
            <a:stCxn id="232" idx="6"/>
            <a:endCxn id="235" idx="3"/>
          </p:cNvCxnSpPr>
          <p:nvPr/>
        </p:nvCxnSpPr>
        <p:spPr>
          <a:xfrm flipV="1">
            <a:off x="10751556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"/>
          <p:cNvCxnSpPr>
            <a:stCxn id="200" idx="6"/>
            <a:endCxn id="235" idx="2"/>
          </p:cNvCxnSpPr>
          <p:nvPr/>
        </p:nvCxnSpPr>
        <p:spPr>
          <a:xfrm flipV="1">
            <a:off x="10751556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4"/>
          <p:cNvCxnSpPr>
            <a:stCxn id="232" idx="7"/>
            <a:endCxn id="234" idx="3"/>
          </p:cNvCxnSpPr>
          <p:nvPr/>
        </p:nvCxnSpPr>
        <p:spPr>
          <a:xfrm flipV="1">
            <a:off x="10715332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/>
          <p:cNvCxnSpPr>
            <a:stCxn id="249" idx="3"/>
          </p:cNvCxnSpPr>
          <p:nvPr/>
        </p:nvCxnSpPr>
        <p:spPr>
          <a:xfrm flipV="1">
            <a:off x="9625585" y="1594723"/>
            <a:ext cx="254606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/>
          <p:cNvCxnSpPr/>
          <p:nvPr/>
        </p:nvCxnSpPr>
        <p:spPr>
          <a:xfrm flipH="1">
            <a:off x="11213232" y="2267223"/>
            <a:ext cx="85010" cy="133644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/>
          <p:cNvCxnSpPr/>
          <p:nvPr/>
        </p:nvCxnSpPr>
        <p:spPr>
          <a:xfrm>
            <a:off x="10798665" y="2256608"/>
            <a:ext cx="112757" cy="124508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/>
          <p:cNvCxnSpPr/>
          <p:nvPr/>
        </p:nvCxnSpPr>
        <p:spPr>
          <a:xfrm>
            <a:off x="10802081" y="2525231"/>
            <a:ext cx="137436" cy="110867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/>
          <p:cNvCxnSpPr/>
          <p:nvPr/>
        </p:nvCxnSpPr>
        <p:spPr>
          <a:xfrm>
            <a:off x="11212860" y="2425727"/>
            <a:ext cx="85382" cy="17346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/>
          <p:cNvCxnSpPr/>
          <p:nvPr/>
        </p:nvCxnSpPr>
        <p:spPr>
          <a:xfrm>
            <a:off x="11201992" y="2345869"/>
            <a:ext cx="28202" cy="140073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hteck 248"/>
          <p:cNvSpPr/>
          <p:nvPr/>
        </p:nvSpPr>
        <p:spPr>
          <a:xfrm>
            <a:off x="8758818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7313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9544989" y="139858"/>
            <a:ext cx="1342474" cy="830432"/>
          </a:xfrm>
          <a:prstGeom prst="rect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51" name="Gruppieren 250"/>
          <p:cNvGrpSpPr/>
          <p:nvPr/>
        </p:nvGrpSpPr>
        <p:grpSpPr>
          <a:xfrm>
            <a:off x="9598827" y="546133"/>
            <a:ext cx="530860" cy="381397"/>
            <a:chOff x="212438" y="205134"/>
            <a:chExt cx="810799" cy="582519"/>
          </a:xfrm>
        </p:grpSpPr>
        <p:sp>
          <p:nvSpPr>
            <p:cNvPr id="252" name="Rechteck 251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 6157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3" name="Rechteck 252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 4983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 6188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 5834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6" name="Gruppieren 255"/>
          <p:cNvGrpSpPr/>
          <p:nvPr/>
        </p:nvGrpSpPr>
        <p:grpSpPr>
          <a:xfrm>
            <a:off x="10281481" y="546133"/>
            <a:ext cx="530860" cy="381397"/>
            <a:chOff x="212438" y="205134"/>
            <a:chExt cx="810799" cy="582519"/>
          </a:xfrm>
        </p:grpSpPr>
        <p:sp>
          <p:nvSpPr>
            <p:cNvPr id="257" name="Rechteck 256"/>
            <p:cNvSpPr/>
            <p:nvPr/>
          </p:nvSpPr>
          <p:spPr>
            <a:xfrm>
              <a:off x="212438" y="205134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 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212438" y="351077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 5484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2438" y="493009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 6222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212438" y="641710"/>
              <a:ext cx="810799" cy="14594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 6010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61" name="Rechteck 260"/>
          <p:cNvSpPr/>
          <p:nvPr/>
        </p:nvSpPr>
        <p:spPr>
          <a:xfrm>
            <a:off x="9514151" y="424436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0254694" y="421609"/>
            <a:ext cx="584433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checkpoint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9846521" y="1230830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writing finished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4" name="Gerader Verbinder 263"/>
          <p:cNvCxnSpPr/>
          <p:nvPr/>
        </p:nvCxnSpPr>
        <p:spPr>
          <a:xfrm flipH="1">
            <a:off x="11063080" y="1777145"/>
            <a:ext cx="119833" cy="165949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11122996" y="2648295"/>
            <a:ext cx="992606" cy="2774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after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receiving all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23817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ussdiagramm: Magnetplattenspeicher 269"/>
          <p:cNvSpPr/>
          <p:nvPr/>
        </p:nvSpPr>
        <p:spPr>
          <a:xfrm>
            <a:off x="5164249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ussdiagramm: Magnetplattenspeicher 270"/>
          <p:cNvSpPr/>
          <p:nvPr/>
        </p:nvSpPr>
        <p:spPr>
          <a:xfrm>
            <a:off x="801221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ussdiagramm: Magnetplattenspeicher 271"/>
          <p:cNvSpPr/>
          <p:nvPr/>
        </p:nvSpPr>
        <p:spPr>
          <a:xfrm>
            <a:off x="10984925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hteck 272"/>
          <p:cNvSpPr/>
          <p:nvPr/>
        </p:nvSpPr>
        <p:spPr>
          <a:xfrm>
            <a:off x="7792294" y="1183334"/>
            <a:ext cx="928483" cy="27299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writing a</a:t>
            </a:r>
          </a:p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Snapshot of its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to persistent storage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158116" y="782393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krümmte Verbindung 27"/>
          <p:cNvCxnSpPr>
            <a:stCxn id="176" idx="7"/>
          </p:cNvCxnSpPr>
          <p:nvPr/>
        </p:nvCxnSpPr>
        <p:spPr>
          <a:xfrm rot="5400000" flipH="1" flipV="1">
            <a:off x="7668683" y="920216"/>
            <a:ext cx="647447" cy="48200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11130327" y="782393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10663238" y="709613"/>
            <a:ext cx="363980" cy="828675"/>
          </a:xfrm>
          <a:custGeom>
            <a:avLst/>
            <a:gdLst>
              <a:gd name="connsiteX0" fmla="*/ 0 w 363980"/>
              <a:gd name="connsiteY0" fmla="*/ 828675 h 828675"/>
              <a:gd name="connsiteX1" fmla="*/ 357187 w 363980"/>
              <a:gd name="connsiteY1" fmla="*/ 509587 h 828675"/>
              <a:gd name="connsiteX2" fmla="*/ 200025 w 363980"/>
              <a:gd name="connsiteY2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0" h="828675">
                <a:moveTo>
                  <a:pt x="0" y="828675"/>
                </a:moveTo>
                <a:cubicBezTo>
                  <a:pt x="161925" y="738187"/>
                  <a:pt x="323850" y="647699"/>
                  <a:pt x="357187" y="509587"/>
                </a:cubicBezTo>
                <a:cubicBezTo>
                  <a:pt x="390524" y="371475"/>
                  <a:pt x="295274" y="185737"/>
                  <a:pt x="200025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10810875" y="300038"/>
            <a:ext cx="972881" cy="2057400"/>
          </a:xfrm>
          <a:custGeom>
            <a:avLst/>
            <a:gdLst>
              <a:gd name="connsiteX0" fmla="*/ 504825 w 972881"/>
              <a:gd name="connsiteY0" fmla="*/ 2057400 h 2057400"/>
              <a:gd name="connsiteX1" fmla="*/ 809625 w 972881"/>
              <a:gd name="connsiteY1" fmla="*/ 1590675 h 2057400"/>
              <a:gd name="connsiteX2" fmla="*/ 923925 w 972881"/>
              <a:gd name="connsiteY2" fmla="*/ 276225 h 2057400"/>
              <a:gd name="connsiteX3" fmla="*/ 0 w 972881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881" h="2057400">
                <a:moveTo>
                  <a:pt x="504825" y="2057400"/>
                </a:moveTo>
                <a:cubicBezTo>
                  <a:pt x="622300" y="1972469"/>
                  <a:pt x="739775" y="1887538"/>
                  <a:pt x="809625" y="1590675"/>
                </a:cubicBezTo>
                <a:cubicBezTo>
                  <a:pt x="879475" y="1293812"/>
                  <a:pt x="1058863" y="541337"/>
                  <a:pt x="923925" y="276225"/>
                </a:cubicBezTo>
                <a:cubicBezTo>
                  <a:pt x="788988" y="11112"/>
                  <a:pt x="394494" y="5556"/>
                  <a:pt x="0" y="0"/>
                </a:cubicBezTo>
              </a:path>
            </a:pathLst>
          </a:cu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7312" y="486719"/>
            <a:ext cx="4818646" cy="517274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619455" y="515542"/>
            <a:ext cx="56255" cy="453053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223760" y="997422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86101" y="-4748"/>
            <a:ext cx="127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stream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51523" y="1028199"/>
            <a:ext cx="1093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record</a:t>
            </a:r>
            <a:b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(event)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126" y="99742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5408345" y="584657"/>
            <a:ext cx="204287" cy="314826"/>
          </a:xfrm>
          <a:prstGeom prst="rightArrow">
            <a:avLst/>
          </a:prstGeom>
          <a:solidFill>
            <a:srgbClr val="898C92"/>
          </a:solidFill>
          <a:ln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0"/>
          <p:cNvSpPr/>
          <p:nvPr/>
        </p:nvSpPr>
        <p:spPr>
          <a:xfrm>
            <a:off x="274799" y="584657"/>
            <a:ext cx="204287" cy="314826"/>
          </a:xfrm>
          <a:prstGeom prst="rightArrow">
            <a:avLst/>
          </a:prstGeom>
          <a:solidFill>
            <a:srgbClr val="898C92"/>
          </a:solidFill>
          <a:ln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932008" y="363607"/>
            <a:ext cx="300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31008" y="240498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newer records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667821" y="363608"/>
            <a:ext cx="310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2367042" y="415042"/>
            <a:ext cx="166688" cy="2394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4416618" y="813895"/>
            <a:ext cx="166688" cy="1596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784889" y="1281318"/>
            <a:ext cx="166688" cy="661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3880241" y="1737768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907609" y="1737768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2452" y="1737768"/>
            <a:ext cx="12907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n+1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03135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4802188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4189820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3742805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3288899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254701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277606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2317427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1938379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1435211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872652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628928" y="641351"/>
            <a:ext cx="176663" cy="201438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218158" y="515542"/>
            <a:ext cx="56255" cy="453053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r Verbinder 53"/>
          <p:cNvCxnSpPr/>
          <p:nvPr/>
        </p:nvCxnSpPr>
        <p:spPr>
          <a:xfrm flipH="1" flipV="1">
            <a:off x="5128011" y="734687"/>
            <a:ext cx="52112" cy="311490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916458" y="24049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older records</a:t>
            </a:r>
            <a:endParaRPr lang="en-US" sz="1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529469" y="463719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 rot="1488100">
            <a:off x="111868" y="313654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1488100">
            <a:off x="1540124" y="637603"/>
            <a:ext cx="28311" cy="228002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 rot="1488100">
            <a:off x="1430312" y="664173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 rot="1488100">
            <a:off x="1270397" y="590277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 rot="1488100">
            <a:off x="1089574" y="506718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488100">
            <a:off x="787687" y="36721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 rot="1488100">
            <a:off x="469972" y="22040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488100">
            <a:off x="339207" y="15997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 rot="20214884">
            <a:off x="66181" y="1353074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20214884">
            <a:off x="990334" y="1302284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 rot="20214884">
            <a:off x="1398685" y="117837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 rot="20214884">
            <a:off x="1235871" y="124777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 rot="20214884">
            <a:off x="1051769" y="132624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 rot="20214884">
            <a:off x="744407" y="145725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 rot="20214884">
            <a:off x="420931" y="159512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 rot="20214884">
            <a:off x="287795" y="16518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88103" y="1985678"/>
            <a:ext cx="145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 aligning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68382" y="43969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83660" y="1421224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9814" y="858351"/>
            <a:ext cx="76142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heckpoint</a:t>
            </a:r>
            <a:b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Gerader Verbinder 28"/>
          <p:cNvCxnSpPr>
            <a:endCxn id="6" idx="2"/>
          </p:cNvCxnSpPr>
          <p:nvPr/>
        </p:nvCxnSpPr>
        <p:spPr>
          <a:xfrm flipV="1">
            <a:off x="869748" y="855090"/>
            <a:ext cx="636711" cy="113167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14" idx="0"/>
          </p:cNvCxnSpPr>
          <p:nvPr/>
        </p:nvCxnSpPr>
        <p:spPr>
          <a:xfrm>
            <a:off x="809625" y="1119188"/>
            <a:ext cx="150022" cy="192267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2567547" y="855090"/>
            <a:ext cx="492360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/>
          <p:cNvSpPr/>
          <p:nvPr/>
        </p:nvSpPr>
        <p:spPr>
          <a:xfrm>
            <a:off x="2889168" y="93494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744443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2577513" y="800256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1598651" y="1036906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4622414" y="463719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hteck 159"/>
          <p:cNvSpPr/>
          <p:nvPr/>
        </p:nvSpPr>
        <p:spPr>
          <a:xfrm rot="1488100">
            <a:off x="3204813" y="313654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 164"/>
          <p:cNvSpPr/>
          <p:nvPr/>
        </p:nvSpPr>
        <p:spPr>
          <a:xfrm rot="1488100">
            <a:off x="3880632" y="36721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6" name="Rechteck 165"/>
          <p:cNvSpPr/>
          <p:nvPr/>
        </p:nvSpPr>
        <p:spPr>
          <a:xfrm rot="1488100">
            <a:off x="3562917" y="22040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Rechteck 166"/>
          <p:cNvSpPr/>
          <p:nvPr/>
        </p:nvSpPr>
        <p:spPr>
          <a:xfrm rot="1488100">
            <a:off x="3432152" y="15997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 rot="20214884">
            <a:off x="3159126" y="1353074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hteck 168"/>
          <p:cNvSpPr/>
          <p:nvPr/>
        </p:nvSpPr>
        <p:spPr>
          <a:xfrm rot="20214884">
            <a:off x="4444642" y="1141930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hteck 169"/>
          <p:cNvSpPr/>
          <p:nvPr/>
        </p:nvSpPr>
        <p:spPr>
          <a:xfrm rot="20214884">
            <a:off x="4491630" y="117837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Rechteck 170"/>
          <p:cNvSpPr/>
          <p:nvPr/>
        </p:nvSpPr>
        <p:spPr>
          <a:xfrm rot="20214884">
            <a:off x="4328816" y="124777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Rechteck 171"/>
          <p:cNvSpPr/>
          <p:nvPr/>
        </p:nvSpPr>
        <p:spPr>
          <a:xfrm rot="20214884">
            <a:off x="4144714" y="132624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Rechteck 172"/>
          <p:cNvSpPr/>
          <p:nvPr/>
        </p:nvSpPr>
        <p:spPr>
          <a:xfrm rot="20214884">
            <a:off x="3837352" y="145725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Rechteck 173"/>
          <p:cNvSpPr/>
          <p:nvPr/>
        </p:nvSpPr>
        <p:spPr>
          <a:xfrm rot="20214884">
            <a:off x="3513876" y="159512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hteck 174"/>
          <p:cNvSpPr/>
          <p:nvPr/>
        </p:nvSpPr>
        <p:spPr>
          <a:xfrm rot="20214884">
            <a:off x="3380740" y="16518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4559971" y="198567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>
            <a:off x="3561327" y="43969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 flipV="1">
            <a:off x="3476605" y="1421224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hteck 181"/>
          <p:cNvSpPr/>
          <p:nvPr/>
        </p:nvSpPr>
        <p:spPr>
          <a:xfrm>
            <a:off x="5660492" y="855090"/>
            <a:ext cx="683838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hteck 182"/>
          <p:cNvSpPr/>
          <p:nvPr/>
        </p:nvSpPr>
        <p:spPr>
          <a:xfrm>
            <a:off x="5982113" y="93494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5837388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5" name="Gerade Verbindung mit Pfeil 184"/>
          <p:cNvCxnSpPr/>
          <p:nvPr/>
        </p:nvCxnSpPr>
        <p:spPr>
          <a:xfrm>
            <a:off x="5670458" y="800256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/>
          <p:cNvSpPr txBox="1"/>
          <p:nvPr/>
        </p:nvSpPr>
        <p:spPr>
          <a:xfrm>
            <a:off x="4691596" y="1036906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4877324" y="713234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hteck 186"/>
          <p:cNvSpPr/>
          <p:nvPr/>
        </p:nvSpPr>
        <p:spPr>
          <a:xfrm>
            <a:off x="5054183" y="762371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909458" y="76237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188964" y="760604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0" name="Rechteck 189"/>
          <p:cNvSpPr/>
          <p:nvPr/>
        </p:nvSpPr>
        <p:spPr>
          <a:xfrm rot="1488100">
            <a:off x="4512016" y="656151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1" name="Rechteck 190"/>
          <p:cNvSpPr/>
          <p:nvPr/>
        </p:nvSpPr>
        <p:spPr>
          <a:xfrm rot="1488100">
            <a:off x="4194301" y="50933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" name="Rechteck 191"/>
          <p:cNvSpPr/>
          <p:nvPr/>
        </p:nvSpPr>
        <p:spPr>
          <a:xfrm rot="1488100">
            <a:off x="4063536" y="448909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4941088" y="175109"/>
            <a:ext cx="8335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buffer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5" name="Gerader Verbinder 194"/>
          <p:cNvCxnSpPr/>
          <p:nvPr/>
        </p:nvCxnSpPr>
        <p:spPr>
          <a:xfrm>
            <a:off x="5328578" y="378164"/>
            <a:ext cx="29291" cy="35273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lipse 196"/>
          <p:cNvSpPr/>
          <p:nvPr/>
        </p:nvSpPr>
        <p:spPr>
          <a:xfrm>
            <a:off x="7793318" y="463720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eck 197"/>
          <p:cNvSpPr/>
          <p:nvPr/>
        </p:nvSpPr>
        <p:spPr>
          <a:xfrm rot="1488100">
            <a:off x="6375717" y="313655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hteck 198"/>
          <p:cNvSpPr/>
          <p:nvPr/>
        </p:nvSpPr>
        <p:spPr>
          <a:xfrm rot="1488100">
            <a:off x="7336922" y="50490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0" name="Rechteck 199"/>
          <p:cNvSpPr/>
          <p:nvPr/>
        </p:nvSpPr>
        <p:spPr>
          <a:xfrm rot="1488100">
            <a:off x="7019207" y="358089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1" name="Rechteck 200"/>
          <p:cNvSpPr/>
          <p:nvPr/>
        </p:nvSpPr>
        <p:spPr>
          <a:xfrm rot="1488100">
            <a:off x="6888442" y="297663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2" name="Rechteck 201"/>
          <p:cNvSpPr/>
          <p:nvPr/>
        </p:nvSpPr>
        <p:spPr>
          <a:xfrm rot="20214884">
            <a:off x="6330030" y="1353075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hteck 202"/>
          <p:cNvSpPr/>
          <p:nvPr/>
        </p:nvSpPr>
        <p:spPr>
          <a:xfrm rot="20214884">
            <a:off x="7853666" y="1050408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hteck 204"/>
          <p:cNvSpPr/>
          <p:nvPr/>
        </p:nvSpPr>
        <p:spPr>
          <a:xfrm rot="20214884">
            <a:off x="7659267" y="118010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6" name="Rechteck 205"/>
          <p:cNvSpPr/>
          <p:nvPr/>
        </p:nvSpPr>
        <p:spPr>
          <a:xfrm rot="20214884">
            <a:off x="7475165" y="125857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7" name="Rechteck 206"/>
          <p:cNvSpPr/>
          <p:nvPr/>
        </p:nvSpPr>
        <p:spPr>
          <a:xfrm rot="20214884">
            <a:off x="7167803" y="1389582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8" name="Rechteck 207"/>
          <p:cNvSpPr/>
          <p:nvPr/>
        </p:nvSpPr>
        <p:spPr>
          <a:xfrm rot="20214884">
            <a:off x="6844327" y="152745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 rot="20214884">
            <a:off x="6711191" y="1584205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0" name="Gerade Verbindung mit Pfeil 209"/>
          <p:cNvCxnSpPr/>
          <p:nvPr/>
        </p:nvCxnSpPr>
        <p:spPr>
          <a:xfrm>
            <a:off x="6732231" y="43970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/>
          <p:cNvCxnSpPr/>
          <p:nvPr/>
        </p:nvCxnSpPr>
        <p:spPr>
          <a:xfrm flipV="1">
            <a:off x="6647509" y="1421225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/>
          <p:cNvSpPr/>
          <p:nvPr/>
        </p:nvSpPr>
        <p:spPr>
          <a:xfrm>
            <a:off x="8831396" y="855091"/>
            <a:ext cx="711734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hteck 212"/>
          <p:cNvSpPr/>
          <p:nvPr/>
        </p:nvSpPr>
        <p:spPr>
          <a:xfrm>
            <a:off x="9153017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214" name="Rechteck 213"/>
          <p:cNvSpPr/>
          <p:nvPr/>
        </p:nvSpPr>
        <p:spPr>
          <a:xfrm>
            <a:off x="9008292" y="934944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5" name="Gerade Verbindung mit Pfeil 214"/>
          <p:cNvCxnSpPr/>
          <p:nvPr/>
        </p:nvCxnSpPr>
        <p:spPr>
          <a:xfrm>
            <a:off x="8841362" y="800257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/>
          <p:cNvSpPr txBox="1"/>
          <p:nvPr/>
        </p:nvSpPr>
        <p:spPr>
          <a:xfrm>
            <a:off x="7862500" y="1036907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8048228" y="713235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hteck 217"/>
          <p:cNvSpPr/>
          <p:nvPr/>
        </p:nvSpPr>
        <p:spPr>
          <a:xfrm>
            <a:off x="8362688" y="76237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8217963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497469" y="76060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2" name="Rechteck 221"/>
          <p:cNvSpPr/>
          <p:nvPr/>
        </p:nvSpPr>
        <p:spPr>
          <a:xfrm rot="1488100">
            <a:off x="7650591" y="647024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3" name="Rechteck 222"/>
          <p:cNvSpPr/>
          <p:nvPr/>
        </p:nvSpPr>
        <p:spPr>
          <a:xfrm rot="1488100">
            <a:off x="7519826" y="586598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8066888" y="177123"/>
            <a:ext cx="9826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barrier </a:t>
            </a:r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8763651" y="860324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Ellipse 226"/>
          <p:cNvSpPr/>
          <p:nvPr/>
        </p:nvSpPr>
        <p:spPr>
          <a:xfrm>
            <a:off x="10878767" y="463721"/>
            <a:ext cx="1048044" cy="1048044"/>
          </a:xfrm>
          <a:prstGeom prst="ellipse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hteck 227"/>
          <p:cNvSpPr/>
          <p:nvPr/>
        </p:nvSpPr>
        <p:spPr>
          <a:xfrm rot="1488100">
            <a:off x="9461166" y="313656"/>
            <a:ext cx="1552688" cy="260322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hteck 228"/>
          <p:cNvSpPr/>
          <p:nvPr/>
        </p:nvSpPr>
        <p:spPr>
          <a:xfrm rot="1488100">
            <a:off x="10481339" y="534357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0" name="Rechteck 229"/>
          <p:cNvSpPr/>
          <p:nvPr/>
        </p:nvSpPr>
        <p:spPr>
          <a:xfrm rot="1488100">
            <a:off x="10163624" y="387541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1" name="Rechteck 230"/>
          <p:cNvSpPr/>
          <p:nvPr/>
        </p:nvSpPr>
        <p:spPr>
          <a:xfrm rot="1488100">
            <a:off x="10032859" y="327115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2" name="Rechteck 231"/>
          <p:cNvSpPr/>
          <p:nvPr/>
        </p:nvSpPr>
        <p:spPr>
          <a:xfrm rot="20214884">
            <a:off x="9415479" y="1353076"/>
            <a:ext cx="1559953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hteck 234"/>
          <p:cNvSpPr/>
          <p:nvPr/>
        </p:nvSpPr>
        <p:spPr>
          <a:xfrm rot="20214884">
            <a:off x="10758567" y="1171980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 rot="20214884">
            <a:off x="10574465" y="125045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7" name="Rechteck 236"/>
          <p:cNvSpPr/>
          <p:nvPr/>
        </p:nvSpPr>
        <p:spPr>
          <a:xfrm rot="20214884">
            <a:off x="10267103" y="1381458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 rot="20214884">
            <a:off x="9943627" y="1519334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 rot="20214884">
            <a:off x="9810491" y="157608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0" name="Gerade Verbindung mit Pfeil 239"/>
          <p:cNvCxnSpPr/>
          <p:nvPr/>
        </p:nvCxnSpPr>
        <p:spPr>
          <a:xfrm>
            <a:off x="9817680" y="43971"/>
            <a:ext cx="1092719" cy="512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/>
          <p:nvPr/>
        </p:nvCxnSpPr>
        <p:spPr>
          <a:xfrm flipV="1">
            <a:off x="9732958" y="1421226"/>
            <a:ext cx="1133426" cy="48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11916844" y="855092"/>
            <a:ext cx="727801" cy="261541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hteck 243"/>
          <p:cNvSpPr/>
          <p:nvPr/>
        </p:nvSpPr>
        <p:spPr>
          <a:xfrm>
            <a:off x="12519278" y="93221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5" name="Gerade Verbindung mit Pfeil 244"/>
          <p:cNvCxnSpPr/>
          <p:nvPr/>
        </p:nvCxnSpPr>
        <p:spPr>
          <a:xfrm>
            <a:off x="11926811" y="800258"/>
            <a:ext cx="503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/>
          <p:cNvSpPr txBox="1"/>
          <p:nvPr/>
        </p:nvSpPr>
        <p:spPr>
          <a:xfrm>
            <a:off x="10947949" y="1036908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11133677" y="713236"/>
            <a:ext cx="579509" cy="198439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hteck 247"/>
          <p:cNvSpPr/>
          <p:nvPr/>
        </p:nvSpPr>
        <p:spPr>
          <a:xfrm>
            <a:off x="12146456" y="933982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12001731" y="93398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12281237" y="932215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2" name="Rechteck 251"/>
          <p:cNvSpPr/>
          <p:nvPr/>
        </p:nvSpPr>
        <p:spPr>
          <a:xfrm rot="1488100">
            <a:off x="10795008" y="676476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3" name="Rechteck 252"/>
          <p:cNvSpPr/>
          <p:nvPr/>
        </p:nvSpPr>
        <p:spPr>
          <a:xfrm rot="1488100">
            <a:off x="10664243" y="616050"/>
            <a:ext cx="88907" cy="101375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4" name="Textfeld 253"/>
          <p:cNvSpPr txBox="1"/>
          <p:nvPr/>
        </p:nvSpPr>
        <p:spPr>
          <a:xfrm>
            <a:off x="11197441" y="175111"/>
            <a:ext cx="83356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buffer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5" name="Gerader Verbinder 254"/>
          <p:cNvCxnSpPr/>
          <p:nvPr/>
        </p:nvCxnSpPr>
        <p:spPr>
          <a:xfrm>
            <a:off x="11584931" y="378166"/>
            <a:ext cx="29291" cy="35273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/>
          <p:cNvSpPr/>
          <p:nvPr/>
        </p:nvSpPr>
        <p:spPr>
          <a:xfrm>
            <a:off x="12453717" y="886107"/>
            <a:ext cx="28443" cy="229070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feld 256"/>
          <p:cNvSpPr txBox="1"/>
          <p:nvPr/>
        </p:nvSpPr>
        <p:spPr>
          <a:xfrm>
            <a:off x="10863908" y="198567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8" name="Textfeld 257"/>
          <p:cNvSpPr txBox="1"/>
          <p:nvPr/>
        </p:nvSpPr>
        <p:spPr>
          <a:xfrm>
            <a:off x="7459832" y="1985678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8097971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5" name="Gerader Verbinder 224"/>
          <p:cNvCxnSpPr/>
          <p:nvPr/>
        </p:nvCxnSpPr>
        <p:spPr>
          <a:xfrm>
            <a:off x="8734838" y="353243"/>
            <a:ext cx="41566" cy="550384"/>
          </a:xfrm>
          <a:prstGeom prst="line">
            <a:avLst/>
          </a:prstGeom>
          <a:ln w="952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hteck 262"/>
          <p:cNvSpPr/>
          <p:nvPr/>
        </p:nvSpPr>
        <p:spPr>
          <a:xfrm>
            <a:off x="11173595" y="76237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4" name="Rechteck 263"/>
          <p:cNvSpPr/>
          <p:nvPr/>
        </p:nvSpPr>
        <p:spPr>
          <a:xfrm rot="20214884">
            <a:off x="9651054" y="1648051"/>
            <a:ext cx="89323" cy="101850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9299650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149330" y="934943"/>
            <a:ext cx="89323" cy="101851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968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uppieren 203"/>
          <p:cNvGrpSpPr/>
          <p:nvPr/>
        </p:nvGrpSpPr>
        <p:grpSpPr>
          <a:xfrm>
            <a:off x="918172" y="139858"/>
            <a:ext cx="1367269" cy="830432"/>
            <a:chOff x="918172" y="139858"/>
            <a:chExt cx="1367269" cy="830432"/>
          </a:xfrm>
        </p:grpSpPr>
        <p:sp>
          <p:nvSpPr>
            <p:cNvPr id="28" name="Rechteck 27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524240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1524240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2: 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(pending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67788" y="5735195"/>
            <a:ext cx="27432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val 1"/>
          <p:cNvSpPr/>
          <p:nvPr/>
        </p:nvSpPr>
        <p:spPr>
          <a:xfrm>
            <a:off x="114028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2"/>
          <p:cNvSpPr/>
          <p:nvPr/>
        </p:nvSpPr>
        <p:spPr>
          <a:xfrm>
            <a:off x="1840233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3"/>
          <p:cNvSpPr/>
          <p:nvPr/>
        </p:nvSpPr>
        <p:spPr>
          <a:xfrm>
            <a:off x="1840233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4"/>
          <p:cNvCxnSpPr>
            <a:stCxn id="3" idx="6"/>
            <a:endCxn id="5" idx="2"/>
          </p:cNvCxnSpPr>
          <p:nvPr/>
        </p:nvCxnSpPr>
        <p:spPr>
          <a:xfrm>
            <a:off x="13876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"/>
          <p:cNvCxnSpPr>
            <a:stCxn id="10" idx="5"/>
            <a:endCxn id="18" idx="1"/>
          </p:cNvCxnSpPr>
          <p:nvPr/>
        </p:nvCxnSpPr>
        <p:spPr>
          <a:xfrm>
            <a:off x="20513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6"/>
          <p:cNvSpPr/>
          <p:nvPr/>
        </p:nvSpPr>
        <p:spPr>
          <a:xfrm>
            <a:off x="1140281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7"/>
          <p:cNvCxnSpPr>
            <a:stCxn id="8" idx="6"/>
            <a:endCxn id="4" idx="2"/>
          </p:cNvCxnSpPr>
          <p:nvPr/>
        </p:nvCxnSpPr>
        <p:spPr>
          <a:xfrm flipV="1">
            <a:off x="13876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10"/>
          <p:cNvSpPr/>
          <p:nvPr/>
        </p:nvSpPr>
        <p:spPr>
          <a:xfrm>
            <a:off x="1840233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/>
          <p:cNvSpPr/>
          <p:nvPr/>
        </p:nvSpPr>
        <p:spPr>
          <a:xfrm>
            <a:off x="1140281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2"/>
          <p:cNvCxnSpPr>
            <a:stCxn id="11" idx="6"/>
            <a:endCxn id="10" idx="2"/>
          </p:cNvCxnSpPr>
          <p:nvPr/>
        </p:nvCxnSpPr>
        <p:spPr>
          <a:xfrm flipV="1">
            <a:off x="13876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stCxn id="11" idx="5"/>
            <a:endCxn id="4" idx="1"/>
          </p:cNvCxnSpPr>
          <p:nvPr/>
        </p:nvCxnSpPr>
        <p:spPr>
          <a:xfrm>
            <a:off x="13514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>
            <a:stCxn id="8" idx="7"/>
            <a:endCxn id="10" idx="3"/>
          </p:cNvCxnSpPr>
          <p:nvPr/>
        </p:nvCxnSpPr>
        <p:spPr>
          <a:xfrm flipV="1">
            <a:off x="13514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5"/>
          <p:cNvSpPr/>
          <p:nvPr/>
        </p:nvSpPr>
        <p:spPr>
          <a:xfrm>
            <a:off x="114028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6"/>
          <p:cNvSpPr/>
          <p:nvPr/>
        </p:nvSpPr>
        <p:spPr>
          <a:xfrm>
            <a:off x="1840233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7"/>
          <p:cNvCxnSpPr>
            <a:stCxn id="15" idx="6"/>
            <a:endCxn id="16" idx="2"/>
          </p:cNvCxnSpPr>
          <p:nvPr/>
        </p:nvCxnSpPr>
        <p:spPr>
          <a:xfrm>
            <a:off x="13876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8"/>
          <p:cNvSpPr/>
          <p:nvPr/>
        </p:nvSpPr>
        <p:spPr>
          <a:xfrm>
            <a:off x="2555355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9"/>
          <p:cNvSpPr/>
          <p:nvPr/>
        </p:nvSpPr>
        <p:spPr>
          <a:xfrm>
            <a:off x="2555355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0"/>
          <p:cNvCxnSpPr>
            <a:stCxn id="4" idx="5"/>
            <a:endCxn id="19" idx="1"/>
          </p:cNvCxnSpPr>
          <p:nvPr/>
        </p:nvCxnSpPr>
        <p:spPr>
          <a:xfrm>
            <a:off x="20513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1"/>
          <p:cNvCxnSpPr>
            <a:stCxn id="5" idx="7"/>
            <a:endCxn id="18" idx="2"/>
          </p:cNvCxnSpPr>
          <p:nvPr/>
        </p:nvCxnSpPr>
        <p:spPr>
          <a:xfrm flipV="1">
            <a:off x="20513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/>
          <p:cNvCxnSpPr>
            <a:stCxn id="16" idx="6"/>
            <a:endCxn id="19" idx="3"/>
          </p:cNvCxnSpPr>
          <p:nvPr/>
        </p:nvCxnSpPr>
        <p:spPr>
          <a:xfrm flipV="1">
            <a:off x="20875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5" idx="6"/>
            <a:endCxn id="19" idx="2"/>
          </p:cNvCxnSpPr>
          <p:nvPr/>
        </p:nvCxnSpPr>
        <p:spPr>
          <a:xfrm flipV="1">
            <a:off x="20875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/>
          <p:cNvCxnSpPr>
            <a:stCxn id="16" idx="7"/>
            <a:endCxn id="18" idx="3"/>
          </p:cNvCxnSpPr>
          <p:nvPr/>
        </p:nvCxnSpPr>
        <p:spPr>
          <a:xfrm flipV="1">
            <a:off x="20513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6200" y="1668348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6791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Gerader Verbinder 26"/>
          <p:cNvCxnSpPr>
            <a:stCxn id="26" idx="3"/>
          </p:cNvCxnSpPr>
          <p:nvPr/>
        </p:nvCxnSpPr>
        <p:spPr>
          <a:xfrm flipV="1">
            <a:off x="942967" y="1594723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76321" y="1077006"/>
            <a:ext cx="676044" cy="170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checkpoint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785138" y="1160187"/>
            <a:ext cx="671920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position 6791 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1428607" y="1276415"/>
            <a:ext cx="745080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 stream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1458014" y="1368244"/>
            <a:ext cx="99679" cy="126676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>
            <a:off x="3498189" y="1186889"/>
            <a:ext cx="992606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received barrier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each input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980135" y="1572038"/>
            <a:ext cx="754351" cy="1574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Emits next barrier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2" name="Gerade Verbindung mit Pfeil 141"/>
          <p:cNvCxnSpPr/>
          <p:nvPr/>
        </p:nvCxnSpPr>
        <p:spPr>
          <a:xfrm flipH="1" flipV="1">
            <a:off x="6836705" y="1638195"/>
            <a:ext cx="206003" cy="4900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>
            <a:off x="4024640" y="1361569"/>
            <a:ext cx="112413" cy="121385"/>
          </a:xfrm>
          <a:prstGeom prst="straightConnector1">
            <a:avLst/>
          </a:prstGeom>
          <a:ln>
            <a:solidFill>
              <a:srgbClr val="935F1C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Rechteck 187"/>
          <p:cNvSpPr/>
          <p:nvPr/>
        </p:nvSpPr>
        <p:spPr>
          <a:xfrm>
            <a:off x="9738069" y="1332100"/>
            <a:ext cx="992606" cy="2774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 acknowledges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 after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receiving all barriers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Flussdiagramm: Magnetplattenspeicher 188"/>
          <p:cNvSpPr/>
          <p:nvPr/>
        </p:nvSpPr>
        <p:spPr>
          <a:xfrm>
            <a:off x="23817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4309297" y="1167493"/>
            <a:ext cx="928483" cy="27299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Writes a snapshot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its state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2273810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76200" y="2057755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7252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1" name="Gerader Verbinder 280"/>
          <p:cNvCxnSpPr>
            <a:stCxn id="280" idx="3"/>
          </p:cNvCxnSpPr>
          <p:nvPr/>
        </p:nvCxnSpPr>
        <p:spPr>
          <a:xfrm flipV="1">
            <a:off x="942967" y="1984130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Rechteck 281"/>
          <p:cNvSpPr/>
          <p:nvPr/>
        </p:nvSpPr>
        <p:spPr>
          <a:xfrm>
            <a:off x="76200" y="2597899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5589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3" name="Gerader Verbinder 282"/>
          <p:cNvCxnSpPr>
            <a:stCxn id="282" idx="3"/>
          </p:cNvCxnSpPr>
          <p:nvPr/>
        </p:nvCxnSpPr>
        <p:spPr>
          <a:xfrm flipV="1">
            <a:off x="942967" y="2524274"/>
            <a:ext cx="273252" cy="129855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>
            <a:stCxn id="468" idx="3"/>
          </p:cNvCxnSpPr>
          <p:nvPr/>
        </p:nvCxnSpPr>
        <p:spPr>
          <a:xfrm flipV="1">
            <a:off x="942967" y="2919167"/>
            <a:ext cx="273252" cy="123286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6" name="Gruppieren 305"/>
          <p:cNvGrpSpPr/>
          <p:nvPr/>
        </p:nvGrpSpPr>
        <p:grpSpPr>
          <a:xfrm>
            <a:off x="3234949" y="139858"/>
            <a:ext cx="1367269" cy="830432"/>
            <a:chOff x="918172" y="139858"/>
            <a:chExt cx="1367269" cy="830432"/>
          </a:xfrm>
        </p:grpSpPr>
        <p:sp>
          <p:nvSpPr>
            <p:cNvPr id="307" name="Rechteck 306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310" name="Rechteck 309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312" name="Rechteck 311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3" name="Rechteck 312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6" name="Rechteck 315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3" name="Rechteck 472"/>
            <p:cNvSpPr/>
            <p:nvPr/>
          </p:nvSpPr>
          <p:spPr>
            <a:xfrm>
              <a:off x="1524240" y="7319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4" name="Rechteck 473"/>
            <p:cNvSpPr/>
            <p:nvPr/>
          </p:nvSpPr>
          <p:spPr>
            <a:xfrm>
              <a:off x="1524240" y="831128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(pending)</a:t>
              </a:r>
            </a:p>
          </p:txBody>
        </p:sp>
      </p:grpSp>
      <p:sp>
        <p:nvSpPr>
          <p:cNvPr id="317" name="Oval 1"/>
          <p:cNvSpPr/>
          <p:nvPr/>
        </p:nvSpPr>
        <p:spPr>
          <a:xfrm>
            <a:off x="3457058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2"/>
          <p:cNvSpPr/>
          <p:nvPr/>
        </p:nvSpPr>
        <p:spPr>
          <a:xfrm>
            <a:off x="4157010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"/>
          <p:cNvSpPr/>
          <p:nvPr/>
        </p:nvSpPr>
        <p:spPr>
          <a:xfrm>
            <a:off x="4157010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Arrow Connector 4"/>
          <p:cNvCxnSpPr>
            <a:stCxn id="317" idx="6"/>
            <a:endCxn id="319" idx="2"/>
          </p:cNvCxnSpPr>
          <p:nvPr/>
        </p:nvCxnSpPr>
        <p:spPr>
          <a:xfrm>
            <a:off x="3704408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5"/>
          <p:cNvCxnSpPr>
            <a:stCxn id="324" idx="5"/>
            <a:endCxn id="332" idx="1"/>
          </p:cNvCxnSpPr>
          <p:nvPr/>
        </p:nvCxnSpPr>
        <p:spPr>
          <a:xfrm>
            <a:off x="4368137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Oval 6"/>
          <p:cNvSpPr/>
          <p:nvPr/>
        </p:nvSpPr>
        <p:spPr>
          <a:xfrm>
            <a:off x="3457058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3" name="Straight Arrow Connector 7"/>
          <p:cNvCxnSpPr>
            <a:stCxn id="322" idx="6"/>
            <a:endCxn id="318" idx="2"/>
          </p:cNvCxnSpPr>
          <p:nvPr/>
        </p:nvCxnSpPr>
        <p:spPr>
          <a:xfrm flipV="1">
            <a:off x="3704408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Oval 10"/>
          <p:cNvSpPr/>
          <p:nvPr/>
        </p:nvSpPr>
        <p:spPr>
          <a:xfrm>
            <a:off x="4157010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11"/>
          <p:cNvSpPr/>
          <p:nvPr/>
        </p:nvSpPr>
        <p:spPr>
          <a:xfrm>
            <a:off x="3457058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6" name="Straight Arrow Connector 12"/>
          <p:cNvCxnSpPr>
            <a:stCxn id="325" idx="6"/>
            <a:endCxn id="324" idx="2"/>
          </p:cNvCxnSpPr>
          <p:nvPr/>
        </p:nvCxnSpPr>
        <p:spPr>
          <a:xfrm flipV="1">
            <a:off x="3704408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13"/>
          <p:cNvCxnSpPr>
            <a:stCxn id="325" idx="5"/>
            <a:endCxn id="318" idx="1"/>
          </p:cNvCxnSpPr>
          <p:nvPr/>
        </p:nvCxnSpPr>
        <p:spPr>
          <a:xfrm>
            <a:off x="3668184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14"/>
          <p:cNvCxnSpPr>
            <a:stCxn id="322" idx="7"/>
            <a:endCxn id="324" idx="3"/>
          </p:cNvCxnSpPr>
          <p:nvPr/>
        </p:nvCxnSpPr>
        <p:spPr>
          <a:xfrm flipV="1">
            <a:off x="3668184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Oval 15"/>
          <p:cNvSpPr/>
          <p:nvPr/>
        </p:nvSpPr>
        <p:spPr>
          <a:xfrm>
            <a:off x="3457058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16"/>
          <p:cNvSpPr/>
          <p:nvPr/>
        </p:nvSpPr>
        <p:spPr>
          <a:xfrm>
            <a:off x="4157010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1" name="Straight Arrow Connector 17"/>
          <p:cNvCxnSpPr>
            <a:stCxn id="329" idx="6"/>
            <a:endCxn id="330" idx="2"/>
          </p:cNvCxnSpPr>
          <p:nvPr/>
        </p:nvCxnSpPr>
        <p:spPr>
          <a:xfrm>
            <a:off x="3704408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Oval 18"/>
          <p:cNvSpPr/>
          <p:nvPr/>
        </p:nvSpPr>
        <p:spPr>
          <a:xfrm>
            <a:off x="4872132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19"/>
          <p:cNvSpPr/>
          <p:nvPr/>
        </p:nvSpPr>
        <p:spPr>
          <a:xfrm>
            <a:off x="4872132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20"/>
          <p:cNvCxnSpPr>
            <a:stCxn id="318" idx="5"/>
            <a:endCxn id="333" idx="1"/>
          </p:cNvCxnSpPr>
          <p:nvPr/>
        </p:nvCxnSpPr>
        <p:spPr>
          <a:xfrm>
            <a:off x="4368137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21"/>
          <p:cNvCxnSpPr>
            <a:stCxn id="319" idx="7"/>
            <a:endCxn id="332" idx="2"/>
          </p:cNvCxnSpPr>
          <p:nvPr/>
        </p:nvCxnSpPr>
        <p:spPr>
          <a:xfrm flipV="1">
            <a:off x="4368137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22"/>
          <p:cNvCxnSpPr>
            <a:stCxn id="330" idx="6"/>
            <a:endCxn id="333" idx="3"/>
          </p:cNvCxnSpPr>
          <p:nvPr/>
        </p:nvCxnSpPr>
        <p:spPr>
          <a:xfrm flipV="1">
            <a:off x="4404361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23"/>
          <p:cNvCxnSpPr>
            <a:stCxn id="319" idx="6"/>
            <a:endCxn id="333" idx="2"/>
          </p:cNvCxnSpPr>
          <p:nvPr/>
        </p:nvCxnSpPr>
        <p:spPr>
          <a:xfrm flipV="1">
            <a:off x="4404361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24"/>
          <p:cNvCxnSpPr>
            <a:stCxn id="330" idx="7"/>
            <a:endCxn id="332" idx="3"/>
          </p:cNvCxnSpPr>
          <p:nvPr/>
        </p:nvCxnSpPr>
        <p:spPr>
          <a:xfrm flipV="1">
            <a:off x="4368137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Flussdiagramm: Magnetplattenspeicher 338"/>
          <p:cNvSpPr/>
          <p:nvPr/>
        </p:nvSpPr>
        <p:spPr>
          <a:xfrm>
            <a:off x="4698498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hteck 339"/>
          <p:cNvSpPr/>
          <p:nvPr/>
        </p:nvSpPr>
        <p:spPr>
          <a:xfrm>
            <a:off x="4590587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3" name="Gerader Verbinder 342"/>
          <p:cNvCxnSpPr/>
          <p:nvPr/>
        </p:nvCxnSpPr>
        <p:spPr>
          <a:xfrm flipH="1">
            <a:off x="4156979" y="1434369"/>
            <a:ext cx="550" cy="23917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Gerader Verbinder 343"/>
          <p:cNvCxnSpPr/>
          <p:nvPr/>
        </p:nvCxnSpPr>
        <p:spPr>
          <a:xfrm flipH="1">
            <a:off x="3994216" y="1739765"/>
            <a:ext cx="85010" cy="133644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Gerader Verbinder 344"/>
          <p:cNvCxnSpPr/>
          <p:nvPr/>
        </p:nvCxnSpPr>
        <p:spPr>
          <a:xfrm>
            <a:off x="4146171" y="1581319"/>
            <a:ext cx="85382" cy="17346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/>
          <p:nvPr/>
        </p:nvCxnSpPr>
        <p:spPr>
          <a:xfrm>
            <a:off x="4441832" y="2249584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/>
          <p:nvPr/>
        </p:nvCxnSpPr>
        <p:spPr>
          <a:xfrm>
            <a:off x="4445248" y="2518207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Gerader Verbinder 347"/>
          <p:cNvCxnSpPr/>
          <p:nvPr/>
        </p:nvCxnSpPr>
        <p:spPr>
          <a:xfrm>
            <a:off x="4722520" y="2554537"/>
            <a:ext cx="121606" cy="16325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Gerader Verbinder 348"/>
          <p:cNvCxnSpPr/>
          <p:nvPr/>
        </p:nvCxnSpPr>
        <p:spPr>
          <a:xfrm>
            <a:off x="4845159" y="2338845"/>
            <a:ext cx="28202" cy="140073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Gerader Verbinder 349"/>
          <p:cNvCxnSpPr/>
          <p:nvPr/>
        </p:nvCxnSpPr>
        <p:spPr>
          <a:xfrm flipH="1">
            <a:off x="6705787" y="1576390"/>
            <a:ext cx="119833" cy="16594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hteck 350"/>
          <p:cNvSpPr/>
          <p:nvPr/>
        </p:nvSpPr>
        <p:spPr>
          <a:xfrm>
            <a:off x="4748393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2" name="Gekrümmte Verbindung 351"/>
          <p:cNvCxnSpPr/>
          <p:nvPr/>
        </p:nvCxnSpPr>
        <p:spPr>
          <a:xfrm rot="5400000" flipH="1" flipV="1">
            <a:off x="4258960" y="911971"/>
            <a:ext cx="647447" cy="482005"/>
          </a:xfrm>
          <a:prstGeom prst="curvedConnector3">
            <a:avLst/>
          </a:pr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3" name="Gerader Verbinder 352"/>
          <p:cNvCxnSpPr/>
          <p:nvPr/>
        </p:nvCxnSpPr>
        <p:spPr>
          <a:xfrm>
            <a:off x="3989601" y="1911045"/>
            <a:ext cx="1229" cy="126762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Freihandform 354"/>
          <p:cNvSpPr/>
          <p:nvPr/>
        </p:nvSpPr>
        <p:spPr>
          <a:xfrm>
            <a:off x="957263" y="942975"/>
            <a:ext cx="242887" cy="571500"/>
          </a:xfrm>
          <a:custGeom>
            <a:avLst/>
            <a:gdLst>
              <a:gd name="connsiteX0" fmla="*/ 0 w 242887"/>
              <a:gd name="connsiteY0" fmla="*/ 0 h 571500"/>
              <a:gd name="connsiteX1" fmla="*/ 61912 w 242887"/>
              <a:gd name="connsiteY1" fmla="*/ 390525 h 571500"/>
              <a:gd name="connsiteX2" fmla="*/ 242887 w 242887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" h="571500">
                <a:moveTo>
                  <a:pt x="0" y="0"/>
                </a:moveTo>
                <a:cubicBezTo>
                  <a:pt x="10715" y="147637"/>
                  <a:pt x="21431" y="295275"/>
                  <a:pt x="61912" y="390525"/>
                </a:cubicBezTo>
                <a:cubicBezTo>
                  <a:pt x="102393" y="485775"/>
                  <a:pt x="242887" y="571500"/>
                  <a:pt x="242887" y="57150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ihandform 355"/>
          <p:cNvSpPr/>
          <p:nvPr/>
        </p:nvSpPr>
        <p:spPr>
          <a:xfrm>
            <a:off x="947738" y="952500"/>
            <a:ext cx="247650" cy="1000690"/>
          </a:xfrm>
          <a:custGeom>
            <a:avLst/>
            <a:gdLst>
              <a:gd name="connsiteX0" fmla="*/ 0 w 247650"/>
              <a:gd name="connsiteY0" fmla="*/ 0 h 1000690"/>
              <a:gd name="connsiteX1" fmla="*/ 152400 w 247650"/>
              <a:gd name="connsiteY1" fmla="*/ 838200 h 1000690"/>
              <a:gd name="connsiteX2" fmla="*/ 247650 w 247650"/>
              <a:gd name="connsiteY2" fmla="*/ 1000125 h 100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000690">
                <a:moveTo>
                  <a:pt x="0" y="0"/>
                </a:moveTo>
                <a:cubicBezTo>
                  <a:pt x="55562" y="335756"/>
                  <a:pt x="111125" y="671513"/>
                  <a:pt x="152400" y="838200"/>
                </a:cubicBezTo>
                <a:cubicBezTo>
                  <a:pt x="193675" y="1004887"/>
                  <a:pt x="220662" y="1002506"/>
                  <a:pt x="247650" y="1000125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ihandform 356"/>
          <p:cNvSpPr/>
          <p:nvPr/>
        </p:nvSpPr>
        <p:spPr>
          <a:xfrm>
            <a:off x="957263" y="962025"/>
            <a:ext cx="223837" cy="1485900"/>
          </a:xfrm>
          <a:custGeom>
            <a:avLst/>
            <a:gdLst>
              <a:gd name="connsiteX0" fmla="*/ 0 w 223837"/>
              <a:gd name="connsiteY0" fmla="*/ 0 h 1485900"/>
              <a:gd name="connsiteX1" fmla="*/ 123825 w 223837"/>
              <a:gd name="connsiteY1" fmla="*/ 1204913 h 1485900"/>
              <a:gd name="connsiteX2" fmla="*/ 223837 w 223837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" h="1485900">
                <a:moveTo>
                  <a:pt x="0" y="0"/>
                </a:moveTo>
                <a:cubicBezTo>
                  <a:pt x="43259" y="478631"/>
                  <a:pt x="86519" y="957263"/>
                  <a:pt x="123825" y="1204913"/>
                </a:cubicBezTo>
                <a:cubicBezTo>
                  <a:pt x="161131" y="1452563"/>
                  <a:pt x="192484" y="1469231"/>
                  <a:pt x="223837" y="148590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ihandform 357"/>
          <p:cNvSpPr/>
          <p:nvPr/>
        </p:nvSpPr>
        <p:spPr>
          <a:xfrm>
            <a:off x="952763" y="962025"/>
            <a:ext cx="218812" cy="1871663"/>
          </a:xfrm>
          <a:custGeom>
            <a:avLst/>
            <a:gdLst>
              <a:gd name="connsiteX0" fmla="*/ 4500 w 218812"/>
              <a:gd name="connsiteY0" fmla="*/ 0 h 1871663"/>
              <a:gd name="connsiteX1" fmla="*/ 28312 w 218812"/>
              <a:gd name="connsiteY1" fmla="*/ 1204913 h 1871663"/>
              <a:gd name="connsiteX2" fmla="*/ 218812 w 218812"/>
              <a:gd name="connsiteY2" fmla="*/ 1871663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12" h="1871663">
                <a:moveTo>
                  <a:pt x="4500" y="0"/>
                </a:moveTo>
                <a:cubicBezTo>
                  <a:pt x="-1454" y="446484"/>
                  <a:pt x="-7407" y="892969"/>
                  <a:pt x="28312" y="1204913"/>
                </a:cubicBezTo>
                <a:cubicBezTo>
                  <a:pt x="64031" y="1516857"/>
                  <a:pt x="141421" y="1694260"/>
                  <a:pt x="218812" y="1871663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Gerader Verbinder 359"/>
          <p:cNvCxnSpPr/>
          <p:nvPr/>
        </p:nvCxnSpPr>
        <p:spPr>
          <a:xfrm>
            <a:off x="1417891" y="1485195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 flipH="1">
            <a:off x="1347137" y="1599438"/>
            <a:ext cx="58780" cy="9836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Gerader Verbinder 361"/>
          <p:cNvCxnSpPr/>
          <p:nvPr/>
        </p:nvCxnSpPr>
        <p:spPr>
          <a:xfrm>
            <a:off x="1408319" y="1922864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Gerader Verbinder 362"/>
          <p:cNvCxnSpPr/>
          <p:nvPr/>
        </p:nvCxnSpPr>
        <p:spPr>
          <a:xfrm>
            <a:off x="1331972" y="1806587"/>
            <a:ext cx="54873" cy="123955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Gerader Verbinder 364"/>
          <p:cNvCxnSpPr/>
          <p:nvPr/>
        </p:nvCxnSpPr>
        <p:spPr>
          <a:xfrm>
            <a:off x="1399936" y="2424969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Gerader Verbinder 365"/>
          <p:cNvCxnSpPr/>
          <p:nvPr/>
        </p:nvCxnSpPr>
        <p:spPr>
          <a:xfrm>
            <a:off x="1404810" y="2816176"/>
            <a:ext cx="2420" cy="136090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Freihandform 366"/>
          <p:cNvSpPr/>
          <p:nvPr/>
        </p:nvSpPr>
        <p:spPr>
          <a:xfrm>
            <a:off x="3274959" y="619125"/>
            <a:ext cx="311204" cy="923925"/>
          </a:xfrm>
          <a:custGeom>
            <a:avLst/>
            <a:gdLst>
              <a:gd name="connsiteX0" fmla="*/ 311204 w 311204"/>
              <a:gd name="connsiteY0" fmla="*/ 923925 h 923925"/>
              <a:gd name="connsiteX1" fmla="*/ 1641 w 311204"/>
              <a:gd name="connsiteY1" fmla="*/ 433388 h 923925"/>
              <a:gd name="connsiteX2" fmla="*/ 211191 w 311204"/>
              <a:gd name="connsiteY2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204" h="923925">
                <a:moveTo>
                  <a:pt x="311204" y="923925"/>
                </a:moveTo>
                <a:cubicBezTo>
                  <a:pt x="164757" y="755650"/>
                  <a:pt x="18310" y="587375"/>
                  <a:pt x="1641" y="433388"/>
                </a:cubicBezTo>
                <a:cubicBezTo>
                  <a:pt x="-15028" y="279401"/>
                  <a:pt x="98081" y="139700"/>
                  <a:pt x="211191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1" name="Gruppieren 370"/>
          <p:cNvGrpSpPr/>
          <p:nvPr/>
        </p:nvGrpSpPr>
        <p:grpSpPr>
          <a:xfrm>
            <a:off x="5605472" y="139858"/>
            <a:ext cx="1367269" cy="830432"/>
            <a:chOff x="918172" y="139858"/>
            <a:chExt cx="1367269" cy="830432"/>
          </a:xfrm>
        </p:grpSpPr>
        <p:sp>
          <p:nvSpPr>
            <p:cNvPr id="372" name="Rechteck 371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3" name="Rechteck 372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4" name="Rechteck 373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375" name="Rechteck 374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376" name="Rechteck 375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377" name="Rechteck 376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 ptr1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8" name="Rechteck 377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 ptr2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9" name="Rechteck 378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7" name="Rechteck 476"/>
            <p:cNvSpPr/>
            <p:nvPr/>
          </p:nvSpPr>
          <p:spPr>
            <a:xfrm>
              <a:off x="1524240" y="7360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(pending)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8" name="Rechteck 477"/>
            <p:cNvSpPr/>
            <p:nvPr/>
          </p:nvSpPr>
          <p:spPr>
            <a:xfrm>
              <a:off x="1524240" y="831641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(pending)</a:t>
              </a:r>
            </a:p>
          </p:txBody>
        </p:sp>
      </p:grpSp>
      <p:sp>
        <p:nvSpPr>
          <p:cNvPr id="380" name="Oval 1"/>
          <p:cNvSpPr/>
          <p:nvPr/>
        </p:nvSpPr>
        <p:spPr>
          <a:xfrm>
            <a:off x="582758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2"/>
          <p:cNvSpPr/>
          <p:nvPr/>
        </p:nvSpPr>
        <p:spPr>
          <a:xfrm>
            <a:off x="6527533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"/>
          <p:cNvSpPr/>
          <p:nvPr/>
        </p:nvSpPr>
        <p:spPr>
          <a:xfrm>
            <a:off x="6527533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Straight Arrow Connector 4"/>
          <p:cNvCxnSpPr>
            <a:stCxn id="380" idx="6"/>
            <a:endCxn id="382" idx="2"/>
          </p:cNvCxnSpPr>
          <p:nvPr/>
        </p:nvCxnSpPr>
        <p:spPr>
          <a:xfrm>
            <a:off x="6074931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5"/>
          <p:cNvCxnSpPr>
            <a:stCxn id="387" idx="5"/>
            <a:endCxn id="395" idx="1"/>
          </p:cNvCxnSpPr>
          <p:nvPr/>
        </p:nvCxnSpPr>
        <p:spPr>
          <a:xfrm>
            <a:off x="6738660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Oval 6"/>
          <p:cNvSpPr/>
          <p:nvPr/>
        </p:nvSpPr>
        <p:spPr>
          <a:xfrm>
            <a:off x="5827581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6" name="Straight Arrow Connector 7"/>
          <p:cNvCxnSpPr>
            <a:stCxn id="385" idx="6"/>
            <a:endCxn id="381" idx="2"/>
          </p:cNvCxnSpPr>
          <p:nvPr/>
        </p:nvCxnSpPr>
        <p:spPr>
          <a:xfrm flipV="1">
            <a:off x="6074931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7" name="Oval 10"/>
          <p:cNvSpPr/>
          <p:nvPr/>
        </p:nvSpPr>
        <p:spPr>
          <a:xfrm>
            <a:off x="6527533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11"/>
          <p:cNvSpPr/>
          <p:nvPr/>
        </p:nvSpPr>
        <p:spPr>
          <a:xfrm>
            <a:off x="5827581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9" name="Straight Arrow Connector 12"/>
          <p:cNvCxnSpPr>
            <a:stCxn id="388" idx="6"/>
            <a:endCxn id="387" idx="2"/>
          </p:cNvCxnSpPr>
          <p:nvPr/>
        </p:nvCxnSpPr>
        <p:spPr>
          <a:xfrm flipV="1">
            <a:off x="6074931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13"/>
          <p:cNvCxnSpPr>
            <a:stCxn id="388" idx="5"/>
            <a:endCxn id="381" idx="1"/>
          </p:cNvCxnSpPr>
          <p:nvPr/>
        </p:nvCxnSpPr>
        <p:spPr>
          <a:xfrm>
            <a:off x="6038707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14"/>
          <p:cNvCxnSpPr>
            <a:stCxn id="385" idx="7"/>
            <a:endCxn id="387" idx="3"/>
          </p:cNvCxnSpPr>
          <p:nvPr/>
        </p:nvCxnSpPr>
        <p:spPr>
          <a:xfrm flipV="1">
            <a:off x="6038707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2" name="Oval 15"/>
          <p:cNvSpPr/>
          <p:nvPr/>
        </p:nvSpPr>
        <p:spPr>
          <a:xfrm>
            <a:off x="582758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16"/>
          <p:cNvSpPr/>
          <p:nvPr/>
        </p:nvSpPr>
        <p:spPr>
          <a:xfrm>
            <a:off x="6527533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4" name="Straight Arrow Connector 17"/>
          <p:cNvCxnSpPr>
            <a:stCxn id="392" idx="6"/>
            <a:endCxn id="393" idx="2"/>
          </p:cNvCxnSpPr>
          <p:nvPr/>
        </p:nvCxnSpPr>
        <p:spPr>
          <a:xfrm>
            <a:off x="6074931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Oval 18"/>
          <p:cNvSpPr/>
          <p:nvPr/>
        </p:nvSpPr>
        <p:spPr>
          <a:xfrm>
            <a:off x="7242655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19"/>
          <p:cNvSpPr/>
          <p:nvPr/>
        </p:nvSpPr>
        <p:spPr>
          <a:xfrm>
            <a:off x="7242655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7" name="Straight Arrow Connector 20"/>
          <p:cNvCxnSpPr>
            <a:stCxn id="381" idx="5"/>
            <a:endCxn id="396" idx="1"/>
          </p:cNvCxnSpPr>
          <p:nvPr/>
        </p:nvCxnSpPr>
        <p:spPr>
          <a:xfrm>
            <a:off x="6738660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21"/>
          <p:cNvCxnSpPr>
            <a:stCxn id="382" idx="7"/>
            <a:endCxn id="395" idx="2"/>
          </p:cNvCxnSpPr>
          <p:nvPr/>
        </p:nvCxnSpPr>
        <p:spPr>
          <a:xfrm flipV="1">
            <a:off x="6738660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22"/>
          <p:cNvCxnSpPr>
            <a:stCxn id="393" idx="6"/>
            <a:endCxn id="396" idx="3"/>
          </p:cNvCxnSpPr>
          <p:nvPr/>
        </p:nvCxnSpPr>
        <p:spPr>
          <a:xfrm flipV="1">
            <a:off x="6774884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23"/>
          <p:cNvCxnSpPr>
            <a:stCxn id="382" idx="6"/>
            <a:endCxn id="396" idx="2"/>
          </p:cNvCxnSpPr>
          <p:nvPr/>
        </p:nvCxnSpPr>
        <p:spPr>
          <a:xfrm flipV="1">
            <a:off x="6774884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24"/>
          <p:cNvCxnSpPr>
            <a:stCxn id="393" idx="7"/>
            <a:endCxn id="395" idx="3"/>
          </p:cNvCxnSpPr>
          <p:nvPr/>
        </p:nvCxnSpPr>
        <p:spPr>
          <a:xfrm flipV="1">
            <a:off x="6738660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Flussdiagramm: Magnetplattenspeicher 401"/>
          <p:cNvSpPr/>
          <p:nvPr/>
        </p:nvSpPr>
        <p:spPr>
          <a:xfrm>
            <a:off x="7069021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hteck 402"/>
          <p:cNvSpPr/>
          <p:nvPr/>
        </p:nvSpPr>
        <p:spPr>
          <a:xfrm>
            <a:off x="6961110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5" name="Gerader Verbinder 404"/>
          <p:cNvCxnSpPr/>
          <p:nvPr/>
        </p:nvCxnSpPr>
        <p:spPr>
          <a:xfrm flipH="1">
            <a:off x="6807674" y="2016388"/>
            <a:ext cx="85010" cy="133644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Gerader Verbinder 406"/>
          <p:cNvCxnSpPr/>
          <p:nvPr/>
        </p:nvCxnSpPr>
        <p:spPr>
          <a:xfrm>
            <a:off x="7167888" y="1999059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Gerader Verbinder 407"/>
          <p:cNvCxnSpPr/>
          <p:nvPr/>
        </p:nvCxnSpPr>
        <p:spPr>
          <a:xfrm>
            <a:off x="7159480" y="2164925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Gerader Verbinder 408"/>
          <p:cNvCxnSpPr/>
          <p:nvPr/>
        </p:nvCxnSpPr>
        <p:spPr>
          <a:xfrm>
            <a:off x="7214650" y="2460575"/>
            <a:ext cx="106921" cy="154251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7118916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30507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8" name="Freihandform 417"/>
          <p:cNvSpPr/>
          <p:nvPr/>
        </p:nvSpPr>
        <p:spPr>
          <a:xfrm>
            <a:off x="6648450" y="604838"/>
            <a:ext cx="186210" cy="928687"/>
          </a:xfrm>
          <a:custGeom>
            <a:avLst/>
            <a:gdLst>
              <a:gd name="connsiteX0" fmla="*/ 0 w 186210"/>
              <a:gd name="connsiteY0" fmla="*/ 928687 h 928687"/>
              <a:gd name="connsiteX1" fmla="*/ 185738 w 186210"/>
              <a:gd name="connsiteY1" fmla="*/ 271462 h 928687"/>
              <a:gd name="connsiteX2" fmla="*/ 42863 w 186210"/>
              <a:gd name="connsiteY2" fmla="*/ 0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10" h="928687">
                <a:moveTo>
                  <a:pt x="0" y="928687"/>
                </a:moveTo>
                <a:cubicBezTo>
                  <a:pt x="89297" y="677465"/>
                  <a:pt x="178594" y="426243"/>
                  <a:pt x="185738" y="271462"/>
                </a:cubicBezTo>
                <a:cubicBezTo>
                  <a:pt x="192882" y="116681"/>
                  <a:pt x="117872" y="58340"/>
                  <a:pt x="42863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hteck 418"/>
          <p:cNvSpPr/>
          <p:nvPr/>
        </p:nvSpPr>
        <p:spPr>
          <a:xfrm>
            <a:off x="6097015" y="1021609"/>
            <a:ext cx="795669" cy="19461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Ack. with pointer</a:t>
            </a:r>
            <a:b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state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20" name="Gerader Verbinder 419"/>
          <p:cNvCxnSpPr/>
          <p:nvPr/>
        </p:nvCxnSpPr>
        <p:spPr>
          <a:xfrm>
            <a:off x="7175325" y="2344681"/>
            <a:ext cx="31873" cy="178063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Gerader Verbinder 423"/>
          <p:cNvCxnSpPr/>
          <p:nvPr/>
        </p:nvCxnSpPr>
        <p:spPr>
          <a:xfrm flipH="1">
            <a:off x="9618236" y="1857971"/>
            <a:ext cx="119833" cy="165949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5" name="Gruppieren 424"/>
          <p:cNvGrpSpPr/>
          <p:nvPr/>
        </p:nvGrpSpPr>
        <p:grpSpPr>
          <a:xfrm>
            <a:off x="8021970" y="139858"/>
            <a:ext cx="1367269" cy="830432"/>
            <a:chOff x="918172" y="139858"/>
            <a:chExt cx="1367269" cy="830432"/>
          </a:xfrm>
        </p:grpSpPr>
        <p:sp>
          <p:nvSpPr>
            <p:cNvPr id="426" name="Rechteck 425"/>
            <p:cNvSpPr/>
            <p:nvPr/>
          </p:nvSpPr>
          <p:spPr>
            <a:xfrm>
              <a:off x="942967" y="139858"/>
              <a:ext cx="1342474" cy="830432"/>
            </a:xfrm>
            <a:prstGeom prst="rect">
              <a:avLst/>
            </a:prstGeom>
            <a:solidFill>
              <a:srgbClr val="E4EAF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Master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990764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1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6791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990764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2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7252</a:t>
              </a:r>
            </a:p>
          </p:txBody>
        </p:sp>
        <p:sp>
          <p:nvSpPr>
            <p:cNvPr id="429" name="Rechteck 428"/>
            <p:cNvSpPr/>
            <p:nvPr/>
          </p:nvSpPr>
          <p:spPr>
            <a:xfrm>
              <a:off x="990764" y="73461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3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5589</a:t>
              </a:r>
            </a:p>
          </p:txBody>
        </p:sp>
        <p:sp>
          <p:nvSpPr>
            <p:cNvPr id="430" name="Rechteck 429"/>
            <p:cNvSpPr/>
            <p:nvPr/>
          </p:nvSpPr>
          <p:spPr>
            <a:xfrm>
              <a:off x="990764" y="831976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Source 4</a:t>
              </a:r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6843</a:t>
              </a:r>
            </a:p>
          </p:txBody>
        </p:sp>
        <p:sp>
          <p:nvSpPr>
            <p:cNvPr id="431" name="Rechteck 430"/>
            <p:cNvSpPr/>
            <p:nvPr/>
          </p:nvSpPr>
          <p:spPr>
            <a:xfrm>
              <a:off x="1524240" y="546133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1: ptr1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2" name="Rechteck 431"/>
            <p:cNvSpPr/>
            <p:nvPr/>
          </p:nvSpPr>
          <p:spPr>
            <a:xfrm>
              <a:off x="1524240" y="641687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 2: ptr2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3" name="Rechteck 432"/>
            <p:cNvSpPr/>
            <p:nvPr/>
          </p:nvSpPr>
          <p:spPr>
            <a:xfrm>
              <a:off x="918172" y="431752"/>
              <a:ext cx="676044" cy="11245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pPr algn="ctr"/>
              <a:r>
                <a:rPr lang="en-US" sz="5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Checkpoint data</a:t>
              </a:r>
              <a:endParaRPr lang="en-US" sz="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79" name="Rechteck 478"/>
            <p:cNvSpPr/>
            <p:nvPr/>
          </p:nvSpPr>
          <p:spPr>
            <a:xfrm>
              <a:off x="1524240" y="732260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1: </a:t>
              </a:r>
              <a:r>
                <a:rPr lang="en-US" sz="4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ack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!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80" name="Rechteck 479"/>
            <p:cNvSpPr/>
            <p:nvPr/>
          </p:nvSpPr>
          <p:spPr>
            <a:xfrm>
              <a:off x="1524240" y="827814"/>
              <a:ext cx="530860" cy="95554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ctr"/>
            <a:lstStyle/>
            <a:p>
              <a:r>
                <a:rPr lang="en-US" sz="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Sink 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2: </a:t>
              </a:r>
              <a:r>
                <a:rPr lang="en-US" sz="4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ack</a:t>
              </a:r>
              <a:r>
                <a:rPr lang="en-US" sz="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!</a:t>
              </a:r>
              <a:endParaRPr lang="en-US" sz="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34" name="Oval 1"/>
          <p:cNvSpPr/>
          <p:nvPr/>
        </p:nvSpPr>
        <p:spPr>
          <a:xfrm>
            <a:off x="8244079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2"/>
          <p:cNvSpPr/>
          <p:nvPr/>
        </p:nvSpPr>
        <p:spPr>
          <a:xfrm>
            <a:off x="8944031" y="1837185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3"/>
          <p:cNvSpPr/>
          <p:nvPr/>
        </p:nvSpPr>
        <p:spPr>
          <a:xfrm>
            <a:off x="8944031" y="23739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7" name="Straight Arrow Connector 4"/>
          <p:cNvCxnSpPr>
            <a:stCxn id="434" idx="6"/>
            <a:endCxn id="436" idx="2"/>
          </p:cNvCxnSpPr>
          <p:nvPr/>
        </p:nvCxnSpPr>
        <p:spPr>
          <a:xfrm>
            <a:off x="8491429" y="249766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5"/>
          <p:cNvCxnSpPr>
            <a:stCxn id="441" idx="5"/>
            <a:endCxn id="449" idx="1"/>
          </p:cNvCxnSpPr>
          <p:nvPr/>
        </p:nvCxnSpPr>
        <p:spPr>
          <a:xfrm>
            <a:off x="9155158" y="1659843"/>
            <a:ext cx="540218" cy="28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Oval 6"/>
          <p:cNvSpPr/>
          <p:nvPr/>
        </p:nvSpPr>
        <p:spPr>
          <a:xfrm>
            <a:off x="8244079" y="183718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7"/>
          <p:cNvCxnSpPr>
            <a:stCxn id="439" idx="6"/>
            <a:endCxn id="435" idx="2"/>
          </p:cNvCxnSpPr>
          <p:nvPr/>
        </p:nvCxnSpPr>
        <p:spPr>
          <a:xfrm flipV="1">
            <a:off x="8491429" y="1960860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1" name="Oval 10"/>
          <p:cNvSpPr/>
          <p:nvPr/>
        </p:nvSpPr>
        <p:spPr>
          <a:xfrm>
            <a:off x="8944031" y="1448717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11"/>
          <p:cNvSpPr/>
          <p:nvPr/>
        </p:nvSpPr>
        <p:spPr>
          <a:xfrm>
            <a:off x="8244079" y="1448718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12"/>
          <p:cNvCxnSpPr>
            <a:stCxn id="442" idx="6"/>
            <a:endCxn id="441" idx="2"/>
          </p:cNvCxnSpPr>
          <p:nvPr/>
        </p:nvCxnSpPr>
        <p:spPr>
          <a:xfrm flipV="1">
            <a:off x="8491429" y="1572392"/>
            <a:ext cx="4526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13"/>
          <p:cNvCxnSpPr>
            <a:stCxn id="442" idx="5"/>
            <a:endCxn id="435" idx="1"/>
          </p:cNvCxnSpPr>
          <p:nvPr/>
        </p:nvCxnSpPr>
        <p:spPr>
          <a:xfrm>
            <a:off x="8455205" y="1659844"/>
            <a:ext cx="525050" cy="213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14"/>
          <p:cNvCxnSpPr>
            <a:stCxn id="439" idx="7"/>
            <a:endCxn id="441" idx="3"/>
          </p:cNvCxnSpPr>
          <p:nvPr/>
        </p:nvCxnSpPr>
        <p:spPr>
          <a:xfrm flipV="1">
            <a:off x="8455205" y="1659843"/>
            <a:ext cx="525050" cy="213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Oval 15"/>
          <p:cNvSpPr/>
          <p:nvPr/>
        </p:nvSpPr>
        <p:spPr>
          <a:xfrm>
            <a:off x="8244079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16"/>
          <p:cNvSpPr/>
          <p:nvPr/>
        </p:nvSpPr>
        <p:spPr>
          <a:xfrm>
            <a:off x="8944031" y="2760546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8" name="Straight Arrow Connector 17"/>
          <p:cNvCxnSpPr>
            <a:stCxn id="446" idx="6"/>
            <a:endCxn id="447" idx="2"/>
          </p:cNvCxnSpPr>
          <p:nvPr/>
        </p:nvCxnSpPr>
        <p:spPr>
          <a:xfrm>
            <a:off x="8491429" y="2884221"/>
            <a:ext cx="4526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Oval 18"/>
          <p:cNvSpPr/>
          <p:nvPr/>
        </p:nvSpPr>
        <p:spPr>
          <a:xfrm>
            <a:off x="9659153" y="1904381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19"/>
          <p:cNvSpPr/>
          <p:nvPr/>
        </p:nvSpPr>
        <p:spPr>
          <a:xfrm>
            <a:off x="9659153" y="2302053"/>
            <a:ext cx="247350" cy="247350"/>
          </a:xfrm>
          <a:prstGeom prst="ellipse">
            <a:avLst/>
          </a:prstGeom>
          <a:solidFill>
            <a:srgbClr val="F5A03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" name="Straight Arrow Connector 20"/>
          <p:cNvCxnSpPr>
            <a:stCxn id="435" idx="5"/>
            <a:endCxn id="450" idx="1"/>
          </p:cNvCxnSpPr>
          <p:nvPr/>
        </p:nvCxnSpPr>
        <p:spPr>
          <a:xfrm>
            <a:off x="9155158" y="2048311"/>
            <a:ext cx="540218" cy="28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21"/>
          <p:cNvCxnSpPr>
            <a:stCxn id="436" idx="7"/>
            <a:endCxn id="449" idx="2"/>
          </p:cNvCxnSpPr>
          <p:nvPr/>
        </p:nvCxnSpPr>
        <p:spPr>
          <a:xfrm flipV="1">
            <a:off x="9155158" y="2028057"/>
            <a:ext cx="503995" cy="382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22"/>
          <p:cNvCxnSpPr>
            <a:stCxn id="447" idx="6"/>
            <a:endCxn id="450" idx="3"/>
          </p:cNvCxnSpPr>
          <p:nvPr/>
        </p:nvCxnSpPr>
        <p:spPr>
          <a:xfrm flipV="1">
            <a:off x="9191382" y="2513179"/>
            <a:ext cx="503995" cy="371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23"/>
          <p:cNvCxnSpPr>
            <a:stCxn id="436" idx="6"/>
            <a:endCxn id="450" idx="2"/>
          </p:cNvCxnSpPr>
          <p:nvPr/>
        </p:nvCxnSpPr>
        <p:spPr>
          <a:xfrm flipV="1">
            <a:off x="9191382" y="2425729"/>
            <a:ext cx="467771" cy="7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24"/>
          <p:cNvCxnSpPr>
            <a:stCxn id="447" idx="7"/>
            <a:endCxn id="449" idx="3"/>
          </p:cNvCxnSpPr>
          <p:nvPr/>
        </p:nvCxnSpPr>
        <p:spPr>
          <a:xfrm flipV="1">
            <a:off x="9155158" y="2115507"/>
            <a:ext cx="540218" cy="681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Flussdiagramm: Magnetplattenspeicher 455"/>
          <p:cNvSpPr/>
          <p:nvPr/>
        </p:nvSpPr>
        <p:spPr>
          <a:xfrm>
            <a:off x="9485519" y="587962"/>
            <a:ext cx="490538" cy="3746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hteck 456"/>
          <p:cNvSpPr/>
          <p:nvPr/>
        </p:nvSpPr>
        <p:spPr>
          <a:xfrm>
            <a:off x="9377608" y="462944"/>
            <a:ext cx="676044" cy="11245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pPr algn="ctr"/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Backend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59" name="Gerader Verbinder 458"/>
          <p:cNvCxnSpPr/>
          <p:nvPr/>
        </p:nvCxnSpPr>
        <p:spPr>
          <a:xfrm>
            <a:off x="9584386" y="1999059"/>
            <a:ext cx="112757" cy="124508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9647121" y="2088220"/>
            <a:ext cx="137436" cy="110867"/>
          </a:xfrm>
          <a:prstGeom prst="line">
            <a:avLst/>
          </a:prstGeom>
          <a:ln>
            <a:solidFill>
              <a:srgbClr val="8A314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Rechteck 461"/>
          <p:cNvSpPr/>
          <p:nvPr/>
        </p:nvSpPr>
        <p:spPr>
          <a:xfrm>
            <a:off x="9535414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9747005" y="774148"/>
            <a:ext cx="178000" cy="9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s2</a:t>
            </a:r>
            <a:endParaRPr lang="en-US" sz="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7" name="Textfeld 466"/>
          <p:cNvSpPr txBox="1"/>
          <p:nvPr/>
        </p:nvSpPr>
        <p:spPr>
          <a:xfrm>
            <a:off x="1001745" y="3307491"/>
            <a:ext cx="1184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6200" y="2986223"/>
            <a:ext cx="866767" cy="1124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position: 6843</a:t>
            </a:r>
            <a:endParaRPr lang="en-US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0" name="Textfeld 469"/>
          <p:cNvSpPr txBox="1"/>
          <p:nvPr/>
        </p:nvSpPr>
        <p:spPr>
          <a:xfrm>
            <a:off x="3545866" y="3307491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Progress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1" name="Textfeld 470"/>
          <p:cNvSpPr txBox="1"/>
          <p:nvPr/>
        </p:nvSpPr>
        <p:spPr>
          <a:xfrm>
            <a:off x="6006321" y="3307491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Progress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1" name="Textfeld 480"/>
          <p:cNvSpPr txBox="1"/>
          <p:nvPr/>
        </p:nvSpPr>
        <p:spPr>
          <a:xfrm>
            <a:off x="8435969" y="3307491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Checkpoint</a:t>
            </a:r>
            <a:b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2" name="Freihandform 481"/>
          <p:cNvSpPr/>
          <p:nvPr/>
        </p:nvSpPr>
        <p:spPr>
          <a:xfrm>
            <a:off x="9053513" y="790575"/>
            <a:ext cx="828091" cy="1209675"/>
          </a:xfrm>
          <a:custGeom>
            <a:avLst/>
            <a:gdLst>
              <a:gd name="connsiteX0" fmla="*/ 709612 w 828091"/>
              <a:gd name="connsiteY0" fmla="*/ 1209675 h 1209675"/>
              <a:gd name="connsiteX1" fmla="*/ 771525 w 828091"/>
              <a:gd name="connsiteY1" fmla="*/ 566738 h 1209675"/>
              <a:gd name="connsiteX2" fmla="*/ 0 w 828091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091" h="1209675">
                <a:moveTo>
                  <a:pt x="709612" y="1209675"/>
                </a:moveTo>
                <a:cubicBezTo>
                  <a:pt x="799703" y="989012"/>
                  <a:pt x="889794" y="768350"/>
                  <a:pt x="771525" y="566738"/>
                </a:cubicBezTo>
                <a:cubicBezTo>
                  <a:pt x="653256" y="365125"/>
                  <a:pt x="326628" y="182562"/>
                  <a:pt x="0" y="0"/>
                </a:cubicBezTo>
              </a:path>
            </a:pathLst>
          </a:custGeom>
          <a:ln>
            <a:solidFill>
              <a:srgbClr val="724591"/>
            </a:solidFill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4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742</Words>
  <Application>Microsoft Macintosh PowerPoint</Application>
  <PresentationFormat>Widescreen</PresentationFormat>
  <Paragraphs>321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Consolas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Checkpointing / Recovery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Asterios Katifodimos</dc:creator>
  <cp:lastModifiedBy>Asterios Katifodimos</cp:lastModifiedBy>
  <cp:revision>164</cp:revision>
  <dcterms:created xsi:type="dcterms:W3CDTF">2015-09-29T07:16:55Z</dcterms:created>
  <dcterms:modified xsi:type="dcterms:W3CDTF">2015-11-25T09:54:40Z</dcterms:modified>
</cp:coreProperties>
</file>