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60" r:id="rId3"/>
    <p:sldId id="259" r:id="rId4"/>
    <p:sldId id="270" r:id="rId5"/>
    <p:sldId id="271" r:id="rId6"/>
    <p:sldId id="291" r:id="rId7"/>
    <p:sldId id="292" r:id="rId8"/>
    <p:sldId id="293" r:id="rId9"/>
    <p:sldId id="279" r:id="rId10"/>
    <p:sldId id="278" r:id="rId11"/>
    <p:sldId id="273" r:id="rId12"/>
    <p:sldId id="274" r:id="rId13"/>
    <p:sldId id="280" r:id="rId14"/>
    <p:sldId id="275" r:id="rId15"/>
    <p:sldId id="276" r:id="rId16"/>
    <p:sldId id="294" r:id="rId17"/>
    <p:sldId id="286" r:id="rId18"/>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660"/>
  </p:normalViewPr>
  <p:slideViewPr>
    <p:cSldViewPr snapToGrid="0">
      <p:cViewPr varScale="1">
        <p:scale>
          <a:sx n="70" d="100"/>
          <a:sy n="70"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57B9ED-B3FF-4789-90B7-58F3D9F95E71}" type="doc">
      <dgm:prSet loTypeId="urn:microsoft.com/office/officeart/2008/layout/AscendingPictureAccentProcess" loCatId="process" qsTypeId="urn:microsoft.com/office/officeart/2005/8/quickstyle/3d2" qsCatId="3D" csTypeId="urn:microsoft.com/office/officeart/2005/8/colors/accent1_2" csCatId="accent1" phldr="1"/>
      <dgm:spPr/>
      <dgm:t>
        <a:bodyPr/>
        <a:lstStyle/>
        <a:p>
          <a:endParaRPr lang="en-IN"/>
        </a:p>
      </dgm:t>
    </dgm:pt>
    <dgm:pt modelId="{1FB5425B-C84B-4A83-914F-86C4348E44FA}">
      <dgm:prSet phldrT="[Text]" custT="1"/>
      <dgm:spPr>
        <a:solidFill>
          <a:schemeClr val="accent1">
            <a:lumMod val="75000"/>
          </a:schemeClr>
        </a:solidFill>
      </dgm:spPr>
      <dgm:t>
        <a:bodyPr/>
        <a:lstStyle/>
        <a:p>
          <a:pPr algn="just"/>
          <a:r>
            <a:rPr lang="en-US" sz="1800" b="1" dirty="0">
              <a:solidFill>
                <a:schemeClr val="accent2">
                  <a:lumMod val="40000"/>
                  <a:lumOff val="60000"/>
                </a:schemeClr>
              </a:solidFill>
            </a:rPr>
            <a:t>Stock market prediction is the act of trying to determine the future value of a company stock or other financial instrument traded on a financial exchange.</a:t>
          </a:r>
        </a:p>
        <a:p>
          <a:pPr algn="just"/>
          <a:r>
            <a:rPr lang="en-US" sz="1800" b="1" dirty="0">
              <a:solidFill>
                <a:schemeClr val="accent2">
                  <a:lumMod val="40000"/>
                  <a:lumOff val="60000"/>
                </a:schemeClr>
              </a:solidFill>
            </a:rPr>
            <a:t> The  successful prediction of a stock's future price will maximize investor’s gains.</a:t>
          </a:r>
        </a:p>
        <a:p>
          <a:pPr algn="just"/>
          <a:r>
            <a:rPr lang="en-US" sz="1800" b="1" dirty="0">
              <a:solidFill>
                <a:schemeClr val="accent2">
                  <a:lumMod val="40000"/>
                  <a:lumOff val="60000"/>
                </a:schemeClr>
              </a:solidFill>
            </a:rPr>
            <a:t> A neural networks based model have been used in predicting of the stock market.</a:t>
          </a:r>
        </a:p>
        <a:p>
          <a:pPr algn="just"/>
          <a:r>
            <a:rPr lang="en-US" sz="1800" b="1" dirty="0">
              <a:solidFill>
                <a:schemeClr val="accent2">
                  <a:lumMod val="40000"/>
                  <a:lumOff val="60000"/>
                </a:schemeClr>
              </a:solidFill>
            </a:rPr>
            <a:t> Machine learning algorithms will work together and process complex data inputs. A machine learning model to predict Future stock market price of “Apple”.</a:t>
          </a:r>
          <a:endParaRPr lang="en-IN" sz="1800" b="1" dirty="0">
            <a:solidFill>
              <a:schemeClr val="accent2">
                <a:lumMod val="40000"/>
                <a:lumOff val="60000"/>
              </a:schemeClr>
            </a:solidFill>
          </a:endParaRPr>
        </a:p>
        <a:p>
          <a:pPr algn="just"/>
          <a:r>
            <a:rPr lang="en-IN" sz="1800" b="1" dirty="0">
              <a:solidFill>
                <a:schemeClr val="accent2">
                  <a:lumMod val="40000"/>
                  <a:lumOff val="60000"/>
                </a:schemeClr>
              </a:solidFill>
            </a:rPr>
            <a:t>We use LSTM technique and neural networks to predict the future stock market price of “Apple company</a:t>
          </a:r>
          <a:r>
            <a:rPr lang="en-IN" sz="1400" b="1" dirty="0">
              <a:solidFill>
                <a:schemeClr val="accent2">
                  <a:lumMod val="40000"/>
                  <a:lumOff val="60000"/>
                </a:schemeClr>
              </a:solidFill>
            </a:rPr>
            <a:t>”.   </a:t>
          </a:r>
        </a:p>
      </dgm:t>
    </dgm:pt>
    <dgm:pt modelId="{67EC467A-9EC9-4622-A731-FFCE05C2D4DA}" type="sibTrans" cxnId="{1CD268DE-C6CB-4FA5-BFD4-FEB9572F7C7D}">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en-IN"/>
        </a:p>
      </dgm:t>
    </dgm:pt>
    <dgm:pt modelId="{FE035013-9CDE-4DDB-8E29-5F27E880B344}" type="parTrans" cxnId="{1CD268DE-C6CB-4FA5-BFD4-FEB9572F7C7D}">
      <dgm:prSet/>
      <dgm:spPr/>
      <dgm:t>
        <a:bodyPr/>
        <a:lstStyle/>
        <a:p>
          <a:endParaRPr lang="en-IN"/>
        </a:p>
      </dgm:t>
    </dgm:pt>
    <dgm:pt modelId="{5A62F3B2-95F6-4111-B617-1CDEAA65C659}" type="pres">
      <dgm:prSet presAssocID="{AD57B9ED-B3FF-4789-90B7-58F3D9F95E71}" presName="Name0" presStyleCnt="0">
        <dgm:presLayoutVars>
          <dgm:chMax val="7"/>
          <dgm:chPref val="7"/>
          <dgm:dir/>
        </dgm:presLayoutVars>
      </dgm:prSet>
      <dgm:spPr/>
      <dgm:t>
        <a:bodyPr/>
        <a:lstStyle/>
        <a:p>
          <a:endParaRPr lang="en-IN"/>
        </a:p>
      </dgm:t>
    </dgm:pt>
    <dgm:pt modelId="{93093AAC-1F5A-4AB9-8B4F-21EA93CD1C98}" type="pres">
      <dgm:prSet presAssocID="{1FB5425B-C84B-4A83-914F-86C4348E44FA}" presName="parTx1" presStyleLbl="node1" presStyleIdx="0" presStyleCnt="1" custScaleY="145453" custLinFactNeighborX="-5218" custLinFactNeighborY="-32946"/>
      <dgm:spPr/>
      <dgm:t>
        <a:bodyPr/>
        <a:lstStyle/>
        <a:p>
          <a:endParaRPr lang="en-IN"/>
        </a:p>
      </dgm:t>
    </dgm:pt>
    <dgm:pt modelId="{B5BE3369-00A3-4906-A493-6254932CD112}" type="pres">
      <dgm:prSet presAssocID="{67EC467A-9EC9-4622-A731-FFCE05C2D4DA}" presName="picture1" presStyleCnt="0"/>
      <dgm:spPr/>
    </dgm:pt>
    <dgm:pt modelId="{80813E73-B7CF-42AD-914F-002D0AECF514}" type="pres">
      <dgm:prSet presAssocID="{67EC467A-9EC9-4622-A731-FFCE05C2D4DA}" presName="imageRepeatNode" presStyleLbl="fgImgPlace1" presStyleIdx="0" presStyleCnt="1" custScaleX="102925" custScaleY="107919" custLinFactNeighborX="-3903" custLinFactNeighborY="-10276"/>
      <dgm:spPr/>
      <dgm:t>
        <a:bodyPr/>
        <a:lstStyle/>
        <a:p>
          <a:endParaRPr lang="en-IN"/>
        </a:p>
      </dgm:t>
    </dgm:pt>
  </dgm:ptLst>
  <dgm:cxnLst>
    <dgm:cxn modelId="{1CD268DE-C6CB-4FA5-BFD4-FEB9572F7C7D}" srcId="{AD57B9ED-B3FF-4789-90B7-58F3D9F95E71}" destId="{1FB5425B-C84B-4A83-914F-86C4348E44FA}" srcOrd="0" destOrd="0" parTransId="{FE035013-9CDE-4DDB-8E29-5F27E880B344}" sibTransId="{67EC467A-9EC9-4622-A731-FFCE05C2D4DA}"/>
    <dgm:cxn modelId="{6802EAE1-1207-4C90-B11A-FADC18F979EE}" type="presOf" srcId="{1FB5425B-C84B-4A83-914F-86C4348E44FA}" destId="{93093AAC-1F5A-4AB9-8B4F-21EA93CD1C98}" srcOrd="0" destOrd="0" presId="urn:microsoft.com/office/officeart/2008/layout/AscendingPictureAccentProcess"/>
    <dgm:cxn modelId="{C4C623D9-534F-40C4-9B0F-A7C5C57E1A57}" type="presOf" srcId="{67EC467A-9EC9-4622-A731-FFCE05C2D4DA}" destId="{80813E73-B7CF-42AD-914F-002D0AECF514}" srcOrd="0" destOrd="0" presId="urn:microsoft.com/office/officeart/2008/layout/AscendingPictureAccentProcess"/>
    <dgm:cxn modelId="{C4A60011-160E-4C61-B2A5-718C33E09264}" type="presOf" srcId="{AD57B9ED-B3FF-4789-90B7-58F3D9F95E71}" destId="{5A62F3B2-95F6-4111-B617-1CDEAA65C659}" srcOrd="0" destOrd="0" presId="urn:microsoft.com/office/officeart/2008/layout/AscendingPictureAccentProcess"/>
    <dgm:cxn modelId="{C8587BE6-9C5E-4C85-99FA-CACFF095BB77}" type="presParOf" srcId="{5A62F3B2-95F6-4111-B617-1CDEAA65C659}" destId="{93093AAC-1F5A-4AB9-8B4F-21EA93CD1C98}" srcOrd="0" destOrd="0" presId="urn:microsoft.com/office/officeart/2008/layout/AscendingPictureAccentProcess"/>
    <dgm:cxn modelId="{1352ACAF-C27F-4DF8-8D93-C5B9E1C951D5}" type="presParOf" srcId="{5A62F3B2-95F6-4111-B617-1CDEAA65C659}" destId="{B5BE3369-00A3-4906-A493-6254932CD112}" srcOrd="1" destOrd="0" presId="urn:microsoft.com/office/officeart/2008/layout/AscendingPictureAccentProcess"/>
    <dgm:cxn modelId="{3111E47A-B100-405E-B13A-F44F10695A00}" type="presParOf" srcId="{B5BE3369-00A3-4906-A493-6254932CD112}" destId="{80813E73-B7CF-42AD-914F-002D0AECF514}"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93AAC-1F5A-4AB9-8B4F-21EA93CD1C98}">
      <dsp:nvSpPr>
        <dsp:cNvPr id="0" name=""/>
        <dsp:cNvSpPr/>
      </dsp:nvSpPr>
      <dsp:spPr>
        <a:xfrm>
          <a:off x="2501189" y="1910389"/>
          <a:ext cx="8764828" cy="3419043"/>
        </a:xfrm>
        <a:prstGeom prst="roundRect">
          <a:avLst/>
        </a:prstGeom>
        <a:solidFill>
          <a:schemeClr val="accent1">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55222" tIns="68580" rIns="68580" bIns="68580" numCol="1" spcCol="1270" anchor="ctr" anchorCtr="0">
          <a:noAutofit/>
        </a:bodyPr>
        <a:lstStyle/>
        <a:p>
          <a:pPr lvl="0" algn="just" defTabSz="800100">
            <a:lnSpc>
              <a:spcPct val="90000"/>
            </a:lnSpc>
            <a:spcBef>
              <a:spcPct val="0"/>
            </a:spcBef>
            <a:spcAft>
              <a:spcPct val="35000"/>
            </a:spcAft>
          </a:pPr>
          <a:r>
            <a:rPr lang="en-US" sz="1800" b="1" kern="1200" dirty="0">
              <a:solidFill>
                <a:schemeClr val="accent2">
                  <a:lumMod val="40000"/>
                  <a:lumOff val="60000"/>
                </a:schemeClr>
              </a:solidFill>
            </a:rPr>
            <a:t>Stock market prediction is the act of trying to determine the future value of a company stock or other financial instrument traded on a financial exchange.</a:t>
          </a:r>
        </a:p>
        <a:p>
          <a:pPr lvl="0" algn="just" defTabSz="800100">
            <a:lnSpc>
              <a:spcPct val="90000"/>
            </a:lnSpc>
            <a:spcBef>
              <a:spcPct val="0"/>
            </a:spcBef>
            <a:spcAft>
              <a:spcPct val="35000"/>
            </a:spcAft>
          </a:pPr>
          <a:r>
            <a:rPr lang="en-US" sz="1800" b="1" kern="1200" dirty="0">
              <a:solidFill>
                <a:schemeClr val="accent2">
                  <a:lumMod val="40000"/>
                  <a:lumOff val="60000"/>
                </a:schemeClr>
              </a:solidFill>
            </a:rPr>
            <a:t> The  successful prediction of a stock's future price will maximize investor’s gains.</a:t>
          </a:r>
        </a:p>
        <a:p>
          <a:pPr lvl="0" algn="just" defTabSz="800100">
            <a:lnSpc>
              <a:spcPct val="90000"/>
            </a:lnSpc>
            <a:spcBef>
              <a:spcPct val="0"/>
            </a:spcBef>
            <a:spcAft>
              <a:spcPct val="35000"/>
            </a:spcAft>
          </a:pPr>
          <a:r>
            <a:rPr lang="en-US" sz="1800" b="1" kern="1200" dirty="0">
              <a:solidFill>
                <a:schemeClr val="accent2">
                  <a:lumMod val="40000"/>
                  <a:lumOff val="60000"/>
                </a:schemeClr>
              </a:solidFill>
            </a:rPr>
            <a:t> A neural networks based model have been used in predicting of the stock market.</a:t>
          </a:r>
        </a:p>
        <a:p>
          <a:pPr lvl="0" algn="just" defTabSz="800100">
            <a:lnSpc>
              <a:spcPct val="90000"/>
            </a:lnSpc>
            <a:spcBef>
              <a:spcPct val="0"/>
            </a:spcBef>
            <a:spcAft>
              <a:spcPct val="35000"/>
            </a:spcAft>
          </a:pPr>
          <a:r>
            <a:rPr lang="en-US" sz="1800" b="1" kern="1200" dirty="0">
              <a:solidFill>
                <a:schemeClr val="accent2">
                  <a:lumMod val="40000"/>
                  <a:lumOff val="60000"/>
                </a:schemeClr>
              </a:solidFill>
            </a:rPr>
            <a:t> Machine learning algorithms will work together and process complex data inputs. A machine learning model to predict Future stock market price of “Apple”.</a:t>
          </a:r>
          <a:endParaRPr lang="en-IN" sz="1800" b="1" kern="1200" dirty="0">
            <a:solidFill>
              <a:schemeClr val="accent2">
                <a:lumMod val="40000"/>
                <a:lumOff val="60000"/>
              </a:schemeClr>
            </a:solidFill>
          </a:endParaRPr>
        </a:p>
        <a:p>
          <a:pPr lvl="0" algn="just" defTabSz="800100">
            <a:lnSpc>
              <a:spcPct val="90000"/>
            </a:lnSpc>
            <a:spcBef>
              <a:spcPct val="0"/>
            </a:spcBef>
            <a:spcAft>
              <a:spcPct val="35000"/>
            </a:spcAft>
          </a:pPr>
          <a:r>
            <a:rPr lang="en-IN" sz="1800" b="1" kern="1200" dirty="0">
              <a:solidFill>
                <a:schemeClr val="accent2">
                  <a:lumMod val="40000"/>
                  <a:lumOff val="60000"/>
                </a:schemeClr>
              </a:solidFill>
            </a:rPr>
            <a:t>We use LSTM technique and neural networks to predict the future stock market price of “Apple company</a:t>
          </a:r>
          <a:r>
            <a:rPr lang="en-IN" sz="1400" b="1" kern="1200" dirty="0">
              <a:solidFill>
                <a:schemeClr val="accent2">
                  <a:lumMod val="40000"/>
                  <a:lumOff val="60000"/>
                </a:schemeClr>
              </a:solidFill>
            </a:rPr>
            <a:t>”.   </a:t>
          </a:r>
        </a:p>
      </dsp:txBody>
      <dsp:txXfrm>
        <a:off x="2668093" y="2077293"/>
        <a:ext cx="8431020" cy="3085235"/>
      </dsp:txXfrm>
    </dsp:sp>
    <dsp:sp modelId="{80813E73-B7CF-42AD-914F-002D0AECF514}">
      <dsp:nvSpPr>
        <dsp:cNvPr id="0" name=""/>
        <dsp:cNvSpPr/>
      </dsp:nvSpPr>
      <dsp:spPr>
        <a:xfrm>
          <a:off x="310030" y="336494"/>
          <a:ext cx="4182453" cy="43860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24D290-346B-4434-B65F-4419BC1920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46C2036-8A37-4560-BED4-58EAC328B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527C06D-9017-44FA-A949-74DF9E4048B2}"/>
              </a:ext>
            </a:extLst>
          </p:cNvPr>
          <p:cNvSpPr>
            <a:spLocks noGrp="1"/>
          </p:cNvSpPr>
          <p:nvPr>
            <p:ph type="dt" sz="half" idx="10"/>
          </p:nvPr>
        </p:nvSpPr>
        <p:spPr/>
        <p:txBody>
          <a:bodyPr/>
          <a:lstStyle/>
          <a:p>
            <a:fld id="{42F6CDE7-547B-4D28-8D84-EEE34E6C5F2B}" type="datetimeFigureOut">
              <a:rPr lang="en-IN" smtClean="0"/>
              <a:t>27-02-2019</a:t>
            </a:fld>
            <a:endParaRPr lang="en-IN"/>
          </a:p>
        </p:txBody>
      </p:sp>
      <p:sp>
        <p:nvSpPr>
          <p:cNvPr id="5" name="Footer Placeholder 4">
            <a:extLst>
              <a:ext uri="{FF2B5EF4-FFF2-40B4-BE49-F238E27FC236}">
                <a16:creationId xmlns:a16="http://schemas.microsoft.com/office/drawing/2014/main" xmlns="" id="{66A1F88E-BAC0-4CD7-816F-0B23D673A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9FACD51-FA5D-4BF1-BC8E-D6F928D4E852}"/>
              </a:ext>
            </a:extLst>
          </p:cNvPr>
          <p:cNvSpPr>
            <a:spLocks noGrp="1"/>
          </p:cNvSpPr>
          <p:nvPr>
            <p:ph type="sldNum" sz="quarter" idx="12"/>
          </p:nvPr>
        </p:nvSpPr>
        <p:spPr/>
        <p:txBody>
          <a:bodyPr/>
          <a:lstStyle/>
          <a:p>
            <a:fld id="{B77C846C-BC15-4926-B575-1AF9D08F5A43}" type="slidenum">
              <a:rPr lang="en-IN" smtClean="0"/>
              <a:t>‹#›</a:t>
            </a:fld>
            <a:endParaRPr lang="en-IN"/>
          </a:p>
        </p:txBody>
      </p:sp>
    </p:spTree>
    <p:extLst>
      <p:ext uri="{BB962C8B-B14F-4D97-AF65-F5344CB8AC3E}">
        <p14:creationId xmlns:p14="http://schemas.microsoft.com/office/powerpoint/2010/main" val="140288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56BD2-DAE0-4B2F-A910-0A081764B3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3FD8ADE-D06E-4C72-A17D-B9BBA6F979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FB6D87C-7358-4643-9A7F-7331D8EBB9DE}"/>
              </a:ext>
            </a:extLst>
          </p:cNvPr>
          <p:cNvSpPr>
            <a:spLocks noGrp="1"/>
          </p:cNvSpPr>
          <p:nvPr>
            <p:ph type="dt" sz="half" idx="10"/>
          </p:nvPr>
        </p:nvSpPr>
        <p:spPr/>
        <p:txBody>
          <a:bodyPr/>
          <a:lstStyle/>
          <a:p>
            <a:fld id="{42F6CDE7-547B-4D28-8D84-EEE34E6C5F2B}" type="datetimeFigureOut">
              <a:rPr lang="en-IN" smtClean="0"/>
              <a:t>27-02-2019</a:t>
            </a:fld>
            <a:endParaRPr lang="en-IN"/>
          </a:p>
        </p:txBody>
      </p:sp>
      <p:sp>
        <p:nvSpPr>
          <p:cNvPr id="5" name="Footer Placeholder 4">
            <a:extLst>
              <a:ext uri="{FF2B5EF4-FFF2-40B4-BE49-F238E27FC236}">
                <a16:creationId xmlns:a16="http://schemas.microsoft.com/office/drawing/2014/main" xmlns="" id="{D0D481C0-4F83-491E-9A1F-0DB17222E6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7D5F161-87CF-4190-8696-B9AD7D8E5D33}"/>
              </a:ext>
            </a:extLst>
          </p:cNvPr>
          <p:cNvSpPr>
            <a:spLocks noGrp="1"/>
          </p:cNvSpPr>
          <p:nvPr>
            <p:ph type="sldNum" sz="quarter" idx="12"/>
          </p:nvPr>
        </p:nvSpPr>
        <p:spPr/>
        <p:txBody>
          <a:bodyPr/>
          <a:lstStyle/>
          <a:p>
            <a:fld id="{B77C846C-BC15-4926-B575-1AF9D08F5A43}" type="slidenum">
              <a:rPr lang="en-IN" smtClean="0"/>
              <a:t>‹#›</a:t>
            </a:fld>
            <a:endParaRPr lang="en-IN"/>
          </a:p>
        </p:txBody>
      </p:sp>
    </p:spTree>
    <p:extLst>
      <p:ext uri="{BB962C8B-B14F-4D97-AF65-F5344CB8AC3E}">
        <p14:creationId xmlns:p14="http://schemas.microsoft.com/office/powerpoint/2010/main" val="179164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9EC04A1-A7DB-46AF-BF94-E9D2376368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6CEB0BB-DB18-4B0D-A18D-70B9CFB515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7C3C145-C382-4847-A3A9-5AC688813E5D}"/>
              </a:ext>
            </a:extLst>
          </p:cNvPr>
          <p:cNvSpPr>
            <a:spLocks noGrp="1"/>
          </p:cNvSpPr>
          <p:nvPr>
            <p:ph type="dt" sz="half" idx="10"/>
          </p:nvPr>
        </p:nvSpPr>
        <p:spPr/>
        <p:txBody>
          <a:bodyPr/>
          <a:lstStyle/>
          <a:p>
            <a:fld id="{42F6CDE7-547B-4D28-8D84-EEE34E6C5F2B}" type="datetimeFigureOut">
              <a:rPr lang="en-IN" smtClean="0"/>
              <a:t>27-02-2019</a:t>
            </a:fld>
            <a:endParaRPr lang="en-IN"/>
          </a:p>
        </p:txBody>
      </p:sp>
      <p:sp>
        <p:nvSpPr>
          <p:cNvPr id="5" name="Footer Placeholder 4">
            <a:extLst>
              <a:ext uri="{FF2B5EF4-FFF2-40B4-BE49-F238E27FC236}">
                <a16:creationId xmlns:a16="http://schemas.microsoft.com/office/drawing/2014/main" xmlns="" id="{F85473AB-6BED-4A35-9CDE-D02036B02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FC07BF4-C883-46CF-A8B1-DBA6D9E35237}"/>
              </a:ext>
            </a:extLst>
          </p:cNvPr>
          <p:cNvSpPr>
            <a:spLocks noGrp="1"/>
          </p:cNvSpPr>
          <p:nvPr>
            <p:ph type="sldNum" sz="quarter" idx="12"/>
          </p:nvPr>
        </p:nvSpPr>
        <p:spPr/>
        <p:txBody>
          <a:bodyPr/>
          <a:lstStyle/>
          <a:p>
            <a:fld id="{B77C846C-BC15-4926-B575-1AF9D08F5A43}" type="slidenum">
              <a:rPr lang="en-IN" smtClean="0"/>
              <a:t>‹#›</a:t>
            </a:fld>
            <a:endParaRPr lang="en-IN"/>
          </a:p>
        </p:txBody>
      </p:sp>
    </p:spTree>
    <p:extLst>
      <p:ext uri="{BB962C8B-B14F-4D97-AF65-F5344CB8AC3E}">
        <p14:creationId xmlns:p14="http://schemas.microsoft.com/office/powerpoint/2010/main" val="99054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13DF40-76C7-4459-AC69-07DBB1B707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F293604-74F1-4315-84D3-7F5E48CE39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D8AA07A-90EB-4F38-B6F1-AAA6B0CA73B3}"/>
              </a:ext>
            </a:extLst>
          </p:cNvPr>
          <p:cNvSpPr>
            <a:spLocks noGrp="1"/>
          </p:cNvSpPr>
          <p:nvPr>
            <p:ph type="dt" sz="half" idx="10"/>
          </p:nvPr>
        </p:nvSpPr>
        <p:spPr/>
        <p:txBody>
          <a:bodyPr/>
          <a:lstStyle/>
          <a:p>
            <a:fld id="{42F6CDE7-547B-4D28-8D84-EEE34E6C5F2B}" type="datetimeFigureOut">
              <a:rPr lang="en-IN" smtClean="0"/>
              <a:t>27-02-2019</a:t>
            </a:fld>
            <a:endParaRPr lang="en-IN"/>
          </a:p>
        </p:txBody>
      </p:sp>
      <p:sp>
        <p:nvSpPr>
          <p:cNvPr id="5" name="Footer Placeholder 4">
            <a:extLst>
              <a:ext uri="{FF2B5EF4-FFF2-40B4-BE49-F238E27FC236}">
                <a16:creationId xmlns:a16="http://schemas.microsoft.com/office/drawing/2014/main" xmlns="" id="{65742D57-F4DB-4571-996B-E84BDB5C7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F304090-CED6-4EDB-B0EF-9CC3B3568848}"/>
              </a:ext>
            </a:extLst>
          </p:cNvPr>
          <p:cNvSpPr>
            <a:spLocks noGrp="1"/>
          </p:cNvSpPr>
          <p:nvPr>
            <p:ph type="sldNum" sz="quarter" idx="12"/>
          </p:nvPr>
        </p:nvSpPr>
        <p:spPr/>
        <p:txBody>
          <a:bodyPr/>
          <a:lstStyle/>
          <a:p>
            <a:fld id="{B77C846C-BC15-4926-B575-1AF9D08F5A43}" type="slidenum">
              <a:rPr lang="en-IN" smtClean="0"/>
              <a:t>‹#›</a:t>
            </a:fld>
            <a:endParaRPr lang="en-IN"/>
          </a:p>
        </p:txBody>
      </p:sp>
    </p:spTree>
    <p:extLst>
      <p:ext uri="{BB962C8B-B14F-4D97-AF65-F5344CB8AC3E}">
        <p14:creationId xmlns:p14="http://schemas.microsoft.com/office/powerpoint/2010/main" val="18617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E1339-8E2D-478B-B4E0-87D32ABD6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692B20D-7056-4E8C-AB53-F38BC36D39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400AE84-D1FC-42FF-954B-28EDB469C6F5}"/>
              </a:ext>
            </a:extLst>
          </p:cNvPr>
          <p:cNvSpPr>
            <a:spLocks noGrp="1"/>
          </p:cNvSpPr>
          <p:nvPr>
            <p:ph type="dt" sz="half" idx="10"/>
          </p:nvPr>
        </p:nvSpPr>
        <p:spPr/>
        <p:txBody>
          <a:bodyPr/>
          <a:lstStyle/>
          <a:p>
            <a:fld id="{42F6CDE7-547B-4D28-8D84-EEE34E6C5F2B}" type="datetimeFigureOut">
              <a:rPr lang="en-IN" smtClean="0"/>
              <a:t>27-02-2019</a:t>
            </a:fld>
            <a:endParaRPr lang="en-IN"/>
          </a:p>
        </p:txBody>
      </p:sp>
      <p:sp>
        <p:nvSpPr>
          <p:cNvPr id="5" name="Footer Placeholder 4">
            <a:extLst>
              <a:ext uri="{FF2B5EF4-FFF2-40B4-BE49-F238E27FC236}">
                <a16:creationId xmlns:a16="http://schemas.microsoft.com/office/drawing/2014/main" xmlns="" id="{559B6F78-0149-43DE-A729-2C30096735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0C9C2FC-69CB-4D0F-B480-011E0B1E7C7C}"/>
              </a:ext>
            </a:extLst>
          </p:cNvPr>
          <p:cNvSpPr>
            <a:spLocks noGrp="1"/>
          </p:cNvSpPr>
          <p:nvPr>
            <p:ph type="sldNum" sz="quarter" idx="12"/>
          </p:nvPr>
        </p:nvSpPr>
        <p:spPr/>
        <p:txBody>
          <a:bodyPr/>
          <a:lstStyle/>
          <a:p>
            <a:fld id="{B77C846C-BC15-4926-B575-1AF9D08F5A43}" type="slidenum">
              <a:rPr lang="en-IN" smtClean="0"/>
              <a:t>‹#›</a:t>
            </a:fld>
            <a:endParaRPr lang="en-IN"/>
          </a:p>
        </p:txBody>
      </p:sp>
    </p:spTree>
    <p:extLst>
      <p:ext uri="{BB962C8B-B14F-4D97-AF65-F5344CB8AC3E}">
        <p14:creationId xmlns:p14="http://schemas.microsoft.com/office/powerpoint/2010/main" val="17236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BA72F4-D619-4B98-86F8-656C993CB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5D2D09A-B9C9-4F82-9B87-1010D5A09C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81BAC56-5134-48D2-BA8B-BFF9E83489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5B1932F-EEBC-41C9-B220-F5272B8D2933}"/>
              </a:ext>
            </a:extLst>
          </p:cNvPr>
          <p:cNvSpPr>
            <a:spLocks noGrp="1"/>
          </p:cNvSpPr>
          <p:nvPr>
            <p:ph type="dt" sz="half" idx="10"/>
          </p:nvPr>
        </p:nvSpPr>
        <p:spPr/>
        <p:txBody>
          <a:bodyPr/>
          <a:lstStyle/>
          <a:p>
            <a:fld id="{42F6CDE7-547B-4D28-8D84-EEE34E6C5F2B}" type="datetimeFigureOut">
              <a:rPr lang="en-IN" smtClean="0"/>
              <a:t>27-02-2019</a:t>
            </a:fld>
            <a:endParaRPr lang="en-IN"/>
          </a:p>
        </p:txBody>
      </p:sp>
      <p:sp>
        <p:nvSpPr>
          <p:cNvPr id="6" name="Footer Placeholder 5">
            <a:extLst>
              <a:ext uri="{FF2B5EF4-FFF2-40B4-BE49-F238E27FC236}">
                <a16:creationId xmlns:a16="http://schemas.microsoft.com/office/drawing/2014/main" xmlns="" id="{D2C2F53C-4CD1-48F6-BF78-499AC21DDA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28C409D-BB13-4E24-AFBE-2176101357BA}"/>
              </a:ext>
            </a:extLst>
          </p:cNvPr>
          <p:cNvSpPr>
            <a:spLocks noGrp="1"/>
          </p:cNvSpPr>
          <p:nvPr>
            <p:ph type="sldNum" sz="quarter" idx="12"/>
          </p:nvPr>
        </p:nvSpPr>
        <p:spPr/>
        <p:txBody>
          <a:bodyPr/>
          <a:lstStyle/>
          <a:p>
            <a:fld id="{B77C846C-BC15-4926-B575-1AF9D08F5A43}" type="slidenum">
              <a:rPr lang="en-IN" smtClean="0"/>
              <a:t>‹#›</a:t>
            </a:fld>
            <a:endParaRPr lang="en-IN"/>
          </a:p>
        </p:txBody>
      </p:sp>
    </p:spTree>
    <p:extLst>
      <p:ext uri="{BB962C8B-B14F-4D97-AF65-F5344CB8AC3E}">
        <p14:creationId xmlns:p14="http://schemas.microsoft.com/office/powerpoint/2010/main" val="120561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1BA7A0-CBF9-4C7C-BFA7-80B0F4DA6E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71A9F18-7069-4501-AD97-502C5312D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02D0385-02D4-42D2-AB97-F9B56211F0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179795B-93ED-423A-864E-194E5C4CF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CD34BCD-145B-4CFA-9268-29DE4D3255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1D6155D-7ADE-4F2A-AD96-157C7AAD5BA9}"/>
              </a:ext>
            </a:extLst>
          </p:cNvPr>
          <p:cNvSpPr>
            <a:spLocks noGrp="1"/>
          </p:cNvSpPr>
          <p:nvPr>
            <p:ph type="dt" sz="half" idx="10"/>
          </p:nvPr>
        </p:nvSpPr>
        <p:spPr/>
        <p:txBody>
          <a:bodyPr/>
          <a:lstStyle/>
          <a:p>
            <a:fld id="{42F6CDE7-547B-4D28-8D84-EEE34E6C5F2B}" type="datetimeFigureOut">
              <a:rPr lang="en-IN" smtClean="0"/>
              <a:t>27-02-2019</a:t>
            </a:fld>
            <a:endParaRPr lang="en-IN"/>
          </a:p>
        </p:txBody>
      </p:sp>
      <p:sp>
        <p:nvSpPr>
          <p:cNvPr id="8" name="Footer Placeholder 7">
            <a:extLst>
              <a:ext uri="{FF2B5EF4-FFF2-40B4-BE49-F238E27FC236}">
                <a16:creationId xmlns:a16="http://schemas.microsoft.com/office/drawing/2014/main" xmlns="" id="{4A4E76BE-17A3-49F6-B86D-9D6799A7EB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02D2BC1-F816-4E91-899B-DF7203AD38B9}"/>
              </a:ext>
            </a:extLst>
          </p:cNvPr>
          <p:cNvSpPr>
            <a:spLocks noGrp="1"/>
          </p:cNvSpPr>
          <p:nvPr>
            <p:ph type="sldNum" sz="quarter" idx="12"/>
          </p:nvPr>
        </p:nvSpPr>
        <p:spPr/>
        <p:txBody>
          <a:bodyPr/>
          <a:lstStyle/>
          <a:p>
            <a:fld id="{B77C846C-BC15-4926-B575-1AF9D08F5A43}" type="slidenum">
              <a:rPr lang="en-IN" smtClean="0"/>
              <a:t>‹#›</a:t>
            </a:fld>
            <a:endParaRPr lang="en-IN"/>
          </a:p>
        </p:txBody>
      </p:sp>
    </p:spTree>
    <p:extLst>
      <p:ext uri="{BB962C8B-B14F-4D97-AF65-F5344CB8AC3E}">
        <p14:creationId xmlns:p14="http://schemas.microsoft.com/office/powerpoint/2010/main" val="12890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55CAB-53B3-4978-8ED7-1355F9F53E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4BABF5F-81F0-4ADA-A255-62874E4A9D3C}"/>
              </a:ext>
            </a:extLst>
          </p:cNvPr>
          <p:cNvSpPr>
            <a:spLocks noGrp="1"/>
          </p:cNvSpPr>
          <p:nvPr>
            <p:ph type="dt" sz="half" idx="10"/>
          </p:nvPr>
        </p:nvSpPr>
        <p:spPr/>
        <p:txBody>
          <a:bodyPr/>
          <a:lstStyle/>
          <a:p>
            <a:fld id="{42F6CDE7-547B-4D28-8D84-EEE34E6C5F2B}" type="datetimeFigureOut">
              <a:rPr lang="en-IN" smtClean="0"/>
              <a:t>27-02-2019</a:t>
            </a:fld>
            <a:endParaRPr lang="en-IN"/>
          </a:p>
        </p:txBody>
      </p:sp>
      <p:sp>
        <p:nvSpPr>
          <p:cNvPr id="4" name="Footer Placeholder 3">
            <a:extLst>
              <a:ext uri="{FF2B5EF4-FFF2-40B4-BE49-F238E27FC236}">
                <a16:creationId xmlns:a16="http://schemas.microsoft.com/office/drawing/2014/main" xmlns="" id="{B31B9602-DC28-4DC4-89FC-B9DADD4088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7336D38-66B2-4CCC-AF25-D44EB1088031}"/>
              </a:ext>
            </a:extLst>
          </p:cNvPr>
          <p:cNvSpPr>
            <a:spLocks noGrp="1"/>
          </p:cNvSpPr>
          <p:nvPr>
            <p:ph type="sldNum" sz="quarter" idx="12"/>
          </p:nvPr>
        </p:nvSpPr>
        <p:spPr/>
        <p:txBody>
          <a:bodyPr/>
          <a:lstStyle/>
          <a:p>
            <a:fld id="{B77C846C-BC15-4926-B575-1AF9D08F5A43}" type="slidenum">
              <a:rPr lang="en-IN" smtClean="0"/>
              <a:t>‹#›</a:t>
            </a:fld>
            <a:endParaRPr lang="en-IN"/>
          </a:p>
        </p:txBody>
      </p:sp>
    </p:spTree>
    <p:extLst>
      <p:ext uri="{BB962C8B-B14F-4D97-AF65-F5344CB8AC3E}">
        <p14:creationId xmlns:p14="http://schemas.microsoft.com/office/powerpoint/2010/main" val="357458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A6B92D7-DA74-427C-B111-B35A5F15CA11}"/>
              </a:ext>
            </a:extLst>
          </p:cNvPr>
          <p:cNvSpPr>
            <a:spLocks noGrp="1"/>
          </p:cNvSpPr>
          <p:nvPr>
            <p:ph type="dt" sz="half" idx="10"/>
          </p:nvPr>
        </p:nvSpPr>
        <p:spPr/>
        <p:txBody>
          <a:bodyPr/>
          <a:lstStyle/>
          <a:p>
            <a:fld id="{42F6CDE7-547B-4D28-8D84-EEE34E6C5F2B}" type="datetimeFigureOut">
              <a:rPr lang="en-IN" smtClean="0"/>
              <a:t>27-02-2019</a:t>
            </a:fld>
            <a:endParaRPr lang="en-IN"/>
          </a:p>
        </p:txBody>
      </p:sp>
      <p:sp>
        <p:nvSpPr>
          <p:cNvPr id="3" name="Footer Placeholder 2">
            <a:extLst>
              <a:ext uri="{FF2B5EF4-FFF2-40B4-BE49-F238E27FC236}">
                <a16:creationId xmlns:a16="http://schemas.microsoft.com/office/drawing/2014/main" xmlns="" id="{44AB2FB3-556D-43AE-8E69-94C2C73BBB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F463DDF-5FB3-4CCA-87E5-C6BBB2625DD8}"/>
              </a:ext>
            </a:extLst>
          </p:cNvPr>
          <p:cNvSpPr>
            <a:spLocks noGrp="1"/>
          </p:cNvSpPr>
          <p:nvPr>
            <p:ph type="sldNum" sz="quarter" idx="12"/>
          </p:nvPr>
        </p:nvSpPr>
        <p:spPr/>
        <p:txBody>
          <a:bodyPr/>
          <a:lstStyle/>
          <a:p>
            <a:fld id="{B77C846C-BC15-4926-B575-1AF9D08F5A43}" type="slidenum">
              <a:rPr lang="en-IN" smtClean="0"/>
              <a:t>‹#›</a:t>
            </a:fld>
            <a:endParaRPr lang="en-IN"/>
          </a:p>
        </p:txBody>
      </p:sp>
    </p:spTree>
    <p:extLst>
      <p:ext uri="{BB962C8B-B14F-4D97-AF65-F5344CB8AC3E}">
        <p14:creationId xmlns:p14="http://schemas.microsoft.com/office/powerpoint/2010/main" val="3626698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2A3015-49CB-4D3A-9B55-E086F55F8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357DEC5-43BC-43C2-AD35-1B94D7F460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F091519-0AF8-4F01-9E7E-8FDBBC68E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0913610-988A-4972-AF4B-056A4F1CA5D0}"/>
              </a:ext>
            </a:extLst>
          </p:cNvPr>
          <p:cNvSpPr>
            <a:spLocks noGrp="1"/>
          </p:cNvSpPr>
          <p:nvPr>
            <p:ph type="dt" sz="half" idx="10"/>
          </p:nvPr>
        </p:nvSpPr>
        <p:spPr/>
        <p:txBody>
          <a:bodyPr/>
          <a:lstStyle/>
          <a:p>
            <a:fld id="{42F6CDE7-547B-4D28-8D84-EEE34E6C5F2B}" type="datetimeFigureOut">
              <a:rPr lang="en-IN" smtClean="0"/>
              <a:t>27-02-2019</a:t>
            </a:fld>
            <a:endParaRPr lang="en-IN"/>
          </a:p>
        </p:txBody>
      </p:sp>
      <p:sp>
        <p:nvSpPr>
          <p:cNvPr id="6" name="Footer Placeholder 5">
            <a:extLst>
              <a:ext uri="{FF2B5EF4-FFF2-40B4-BE49-F238E27FC236}">
                <a16:creationId xmlns:a16="http://schemas.microsoft.com/office/drawing/2014/main" xmlns="" id="{267D10FA-5EA5-47A0-B838-13AE2A556F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B31F940-70B4-4377-923F-D0F28D48BB07}"/>
              </a:ext>
            </a:extLst>
          </p:cNvPr>
          <p:cNvSpPr>
            <a:spLocks noGrp="1"/>
          </p:cNvSpPr>
          <p:nvPr>
            <p:ph type="sldNum" sz="quarter" idx="12"/>
          </p:nvPr>
        </p:nvSpPr>
        <p:spPr/>
        <p:txBody>
          <a:bodyPr/>
          <a:lstStyle/>
          <a:p>
            <a:fld id="{B77C846C-BC15-4926-B575-1AF9D08F5A43}" type="slidenum">
              <a:rPr lang="en-IN" smtClean="0"/>
              <a:t>‹#›</a:t>
            </a:fld>
            <a:endParaRPr lang="en-IN"/>
          </a:p>
        </p:txBody>
      </p:sp>
    </p:spTree>
    <p:extLst>
      <p:ext uri="{BB962C8B-B14F-4D97-AF65-F5344CB8AC3E}">
        <p14:creationId xmlns:p14="http://schemas.microsoft.com/office/powerpoint/2010/main" val="218828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567C21-580E-497E-BAC8-53D8EE5EA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6ABA8CC-9E07-4F20-8F95-105FE72D7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855FD6F-CCD7-4E9D-B687-7B5D1CE36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F928FF7-D1FB-4A4B-8764-8B34A9A8A57F}"/>
              </a:ext>
            </a:extLst>
          </p:cNvPr>
          <p:cNvSpPr>
            <a:spLocks noGrp="1"/>
          </p:cNvSpPr>
          <p:nvPr>
            <p:ph type="dt" sz="half" idx="10"/>
          </p:nvPr>
        </p:nvSpPr>
        <p:spPr/>
        <p:txBody>
          <a:bodyPr/>
          <a:lstStyle/>
          <a:p>
            <a:fld id="{42F6CDE7-547B-4D28-8D84-EEE34E6C5F2B}" type="datetimeFigureOut">
              <a:rPr lang="en-IN" smtClean="0"/>
              <a:t>27-02-2019</a:t>
            </a:fld>
            <a:endParaRPr lang="en-IN"/>
          </a:p>
        </p:txBody>
      </p:sp>
      <p:sp>
        <p:nvSpPr>
          <p:cNvPr id="6" name="Footer Placeholder 5">
            <a:extLst>
              <a:ext uri="{FF2B5EF4-FFF2-40B4-BE49-F238E27FC236}">
                <a16:creationId xmlns:a16="http://schemas.microsoft.com/office/drawing/2014/main" xmlns="" id="{C90544CE-363C-4EEC-8038-040C82824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9C6DDD0-6113-4D23-A2B0-A69409796458}"/>
              </a:ext>
            </a:extLst>
          </p:cNvPr>
          <p:cNvSpPr>
            <a:spLocks noGrp="1"/>
          </p:cNvSpPr>
          <p:nvPr>
            <p:ph type="sldNum" sz="quarter" idx="12"/>
          </p:nvPr>
        </p:nvSpPr>
        <p:spPr/>
        <p:txBody>
          <a:bodyPr/>
          <a:lstStyle/>
          <a:p>
            <a:fld id="{B77C846C-BC15-4926-B575-1AF9D08F5A43}" type="slidenum">
              <a:rPr lang="en-IN" smtClean="0"/>
              <a:t>‹#›</a:t>
            </a:fld>
            <a:endParaRPr lang="en-IN"/>
          </a:p>
        </p:txBody>
      </p:sp>
    </p:spTree>
    <p:extLst>
      <p:ext uri="{BB962C8B-B14F-4D97-AF65-F5344CB8AC3E}">
        <p14:creationId xmlns:p14="http://schemas.microsoft.com/office/powerpoint/2010/main" val="255154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C50A554-88D2-4112-80BC-8AF33FF70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88CFC55-E8D4-4D55-9701-97C49249D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975E82D-2CAB-402F-B5FC-597B40971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6CDE7-547B-4D28-8D84-EEE34E6C5F2B}" type="datetimeFigureOut">
              <a:rPr lang="en-IN" smtClean="0"/>
              <a:t>27-02-2019</a:t>
            </a:fld>
            <a:endParaRPr lang="en-IN"/>
          </a:p>
        </p:txBody>
      </p:sp>
      <p:sp>
        <p:nvSpPr>
          <p:cNvPr id="5" name="Footer Placeholder 4">
            <a:extLst>
              <a:ext uri="{FF2B5EF4-FFF2-40B4-BE49-F238E27FC236}">
                <a16:creationId xmlns:a16="http://schemas.microsoft.com/office/drawing/2014/main" xmlns="" id="{008E2992-1F38-42A9-A53A-C893288D4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A770E79-3DF5-4E6D-ADA9-D01D60BD18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C846C-BC15-4926-B575-1AF9D08F5A43}" type="slidenum">
              <a:rPr lang="en-IN" smtClean="0"/>
              <a:t>‹#›</a:t>
            </a:fld>
            <a:endParaRPr lang="en-IN"/>
          </a:p>
        </p:txBody>
      </p:sp>
    </p:spTree>
    <p:extLst>
      <p:ext uri="{BB962C8B-B14F-4D97-AF65-F5344CB8AC3E}">
        <p14:creationId xmlns:p14="http://schemas.microsoft.com/office/powerpoint/2010/main" val="267762482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Directed_graph" TargetMode="External"/><Relationship Id="rId2" Type="http://schemas.openxmlformats.org/officeDocument/2006/relationships/hyperlink" Target="https://en.wikipedia.org/wiki/Artificial_neural_network"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hyperlink" Target="https://www.google.com/search?q=data+preprocessing&amp;rlz=1C1GIGM_enIN805IN805&amp;source=lnms&amp;tbm=isch&amp;sa=X&amp;ved=0ahUKEwjAo5ji7tngAhVMRo8KHfCLBPIQ_AUIDigB&amp;biw=1366&amp;bih=65" TargetMode="External"/><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hyperlink" Target="https://www.doc.ic.ac.uk/~nd/surprise_96/journal/vol4/cs11/report.html#What%20is%20a%20Neural%20Network" TargetMode="External"/><Relationship Id="rId5" Type="http://schemas.openxmlformats.org/officeDocument/2006/relationships/hyperlink" Target="https://scikit-learn.org/stable/index.html" TargetMode="External"/><Relationship Id="rId4" Type="http://schemas.openxmlformats.org/officeDocument/2006/relationships/hyperlink" Target="https://scikit-learn.org/stable/modules/generated/sklearn.preprocessing.MinMaxScaler.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hyperlink" Target="https://en.wikipedia.org/wiki/Brain" TargetMode="External"/><Relationship Id="rId7" Type="http://schemas.openxmlformats.org/officeDocument/2006/relationships/image" Target="../media/image14.png"/><Relationship Id="rId2" Type="http://schemas.openxmlformats.org/officeDocument/2006/relationships/hyperlink" Target="https://en.wikipedia.org/wiki/Biological_neural_network" TargetMode="External"/><Relationship Id="rId1" Type="http://schemas.openxmlformats.org/officeDocument/2006/relationships/slideLayout" Target="../slideLayouts/slideLayout2.xml"/><Relationship Id="rId6" Type="http://schemas.openxmlformats.org/officeDocument/2006/relationships/hyperlink" Target="https://en.wikipedia.org/wiki/Labeled_data" TargetMode="External"/><Relationship Id="rId5" Type="http://schemas.openxmlformats.org/officeDocument/2006/relationships/hyperlink" Target="https://en.wikipedia.org/wiki/Image_recognition" TargetMode="External"/><Relationship Id="rId4" Type="http://schemas.openxmlformats.org/officeDocument/2006/relationships/hyperlink" Target="https://en.wikipedia.org/wiki/Machine_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chineLearninginMarketing-1621x1000">
            <a:extLst>
              <a:ext uri="{FF2B5EF4-FFF2-40B4-BE49-F238E27FC236}">
                <a16:creationId xmlns:a16="http://schemas.microsoft.com/office/drawing/2014/main" xmlns="" id="{0E5C75D6-9AE6-4683-AB80-823D1FFB3DF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 y="-99984"/>
            <a:ext cx="12191999" cy="6858000"/>
          </a:xfrm>
          <a:prstGeom prst="rect">
            <a:avLst/>
          </a:prstGeom>
        </p:spPr>
      </p:pic>
      <p:sp>
        <p:nvSpPr>
          <p:cNvPr id="4" name="Rectangle 3">
            <a:extLst>
              <a:ext uri="{FF2B5EF4-FFF2-40B4-BE49-F238E27FC236}">
                <a16:creationId xmlns:a16="http://schemas.microsoft.com/office/drawing/2014/main" xmlns="" id="{347F9CA6-B006-4F56-98EF-F023C9165E52}"/>
              </a:ext>
            </a:extLst>
          </p:cNvPr>
          <p:cNvSpPr/>
          <p:nvPr/>
        </p:nvSpPr>
        <p:spPr>
          <a:xfrm>
            <a:off x="83975" y="252127"/>
            <a:ext cx="11943184" cy="954107"/>
          </a:xfrm>
          <a:prstGeom prst="rect">
            <a:avLst/>
          </a:prstGeom>
        </p:spPr>
        <p:txBody>
          <a:bodyPr wrap="square">
            <a:spAutoFit/>
          </a:bodyPr>
          <a:lstStyle/>
          <a:p>
            <a:pPr algn="ctr">
              <a:spcBef>
                <a:spcPct val="0"/>
              </a:spcBef>
            </a:pPr>
            <a:r>
              <a:rPr lang="en-US" altLang="en-US" sz="2800" b="1" dirty="0">
                <a:latin typeface="Arial Black" panose="020B0A04020102020204" pitchFamily="34" charset="0"/>
                <a:cs typeface="Times New Roman" panose="02020603050405020304" pitchFamily="18" charset="0"/>
                <a:sym typeface="Times New Roman" panose="02020603050405020304" pitchFamily="18" charset="0"/>
              </a:rPr>
              <a:t>Global Academy of  Technology</a:t>
            </a:r>
          </a:p>
          <a:p>
            <a:pPr algn="ctr">
              <a:spcBef>
                <a:spcPct val="0"/>
              </a:spcBef>
            </a:pPr>
            <a:r>
              <a:rPr lang="en-US" altLang="en-US" sz="2800" b="1" dirty="0">
                <a:latin typeface="Arial Black" panose="020B0A04020102020204" pitchFamily="34" charset="0"/>
                <a:cs typeface="Times New Roman" panose="02020603050405020304" pitchFamily="18" charset="0"/>
                <a:sym typeface="Times New Roman" panose="02020603050405020304" pitchFamily="18" charset="0"/>
              </a:rPr>
              <a:t>Department of Information Science &amp; Engineering</a:t>
            </a:r>
            <a:endParaRPr lang="en-IN" sz="2800" b="1" dirty="0">
              <a:latin typeface="Arial Black" panose="020B0A04020102020204" pitchFamily="34" charset="0"/>
            </a:endParaRPr>
          </a:p>
        </p:txBody>
      </p:sp>
      <p:pic>
        <p:nvPicPr>
          <p:cNvPr id="5" name="Picture 4">
            <a:extLst>
              <a:ext uri="{FF2B5EF4-FFF2-40B4-BE49-F238E27FC236}">
                <a16:creationId xmlns:a16="http://schemas.microsoft.com/office/drawing/2014/main" xmlns="" id="{CD5883D4-74AF-42A4-8CAC-4ADDC67FBD3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010" y="339001"/>
            <a:ext cx="914400" cy="780357"/>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xmlns="" id="{EC618959-19DD-4CA3-9859-DE27F761C2E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12759" y="339001"/>
            <a:ext cx="914400" cy="780357"/>
          </a:xfrm>
          <a:prstGeom prst="rect">
            <a:avLst/>
          </a:prstGeom>
          <a:ln w="88900" cap="sq" cmpd="thickThin">
            <a:solidFill>
              <a:srgbClr val="000000"/>
            </a:solidFill>
            <a:prstDash val="solid"/>
            <a:miter lim="800000"/>
          </a:ln>
          <a:effectLst>
            <a:innerShdw blurRad="76200">
              <a:srgbClr val="000000"/>
            </a:innerShdw>
          </a:effectLst>
        </p:spPr>
      </p:pic>
      <p:sp>
        <p:nvSpPr>
          <p:cNvPr id="7" name="Rectangle 6">
            <a:extLst>
              <a:ext uri="{FF2B5EF4-FFF2-40B4-BE49-F238E27FC236}">
                <a16:creationId xmlns:a16="http://schemas.microsoft.com/office/drawing/2014/main" xmlns="" id="{A06D8655-0A46-4F40-802C-D84583ABB4CE}"/>
              </a:ext>
            </a:extLst>
          </p:cNvPr>
          <p:cNvSpPr/>
          <p:nvPr/>
        </p:nvSpPr>
        <p:spPr>
          <a:xfrm>
            <a:off x="-374779" y="2667297"/>
            <a:ext cx="12192000" cy="1323439"/>
          </a:xfrm>
          <a:prstGeom prst="rect">
            <a:avLst/>
          </a:prstGeom>
        </p:spPr>
        <p:txBody>
          <a:bodyPr wrap="square">
            <a:spAutoFit/>
          </a:bodyPr>
          <a:lstStyle/>
          <a:p>
            <a:r>
              <a:rPr lang="en-US" sz="3200" b="1" dirty="0">
                <a:solidFill>
                  <a:srgbClr val="FFFF00"/>
                </a:solidFill>
                <a:latin typeface="Algerian" panose="04020705040A02060702" pitchFamily="82" charset="0"/>
              </a:rPr>
              <a:t>                     </a:t>
            </a:r>
            <a:r>
              <a:rPr lang="en-US" sz="3200" b="1" dirty="0" smtClean="0">
                <a:solidFill>
                  <a:srgbClr val="FFFF00"/>
                </a:solidFill>
                <a:latin typeface="Algerian" panose="04020705040A02060702" pitchFamily="82" charset="0"/>
              </a:rPr>
              <a:t>     </a:t>
            </a:r>
            <a:r>
              <a:rPr lang="en-US" sz="4000" b="1" dirty="0" smtClean="0">
                <a:solidFill>
                  <a:srgbClr val="FFFF00"/>
                </a:solidFill>
                <a:latin typeface="Arial Black" panose="020B0A04020102020204" pitchFamily="34" charset="0"/>
              </a:rPr>
              <a:t>A </a:t>
            </a:r>
            <a:r>
              <a:rPr lang="en-US" sz="4000" b="1" dirty="0">
                <a:solidFill>
                  <a:srgbClr val="FFFF00"/>
                </a:solidFill>
                <a:latin typeface="Arial Black" panose="020B0A04020102020204" pitchFamily="34" charset="0"/>
              </a:rPr>
              <a:t>Machine Learning Model for </a:t>
            </a:r>
            <a:endParaRPr lang="en-US" sz="4000" b="1" dirty="0" smtClean="0">
              <a:solidFill>
                <a:srgbClr val="FFFF00"/>
              </a:solidFill>
              <a:latin typeface="Arial Black" panose="020B0A04020102020204" pitchFamily="34" charset="0"/>
            </a:endParaRPr>
          </a:p>
          <a:p>
            <a:r>
              <a:rPr lang="en-US" sz="4000" b="1" dirty="0">
                <a:solidFill>
                  <a:srgbClr val="FFFF00"/>
                </a:solidFill>
                <a:latin typeface="Arial Black" panose="020B0A04020102020204" pitchFamily="34" charset="0"/>
              </a:rPr>
              <a:t> </a:t>
            </a:r>
            <a:r>
              <a:rPr lang="en-US" sz="4000" b="1" dirty="0" smtClean="0">
                <a:solidFill>
                  <a:srgbClr val="FFFF00"/>
                </a:solidFill>
                <a:latin typeface="Arial Black" panose="020B0A04020102020204" pitchFamily="34" charset="0"/>
              </a:rPr>
              <a:t>                   </a:t>
            </a:r>
            <a:r>
              <a:rPr lang="en-US" sz="4000" b="1" dirty="0" smtClean="0">
                <a:solidFill>
                  <a:srgbClr val="FFFF00"/>
                </a:solidFill>
                <a:latin typeface="Arial Black" panose="020B0A04020102020204" pitchFamily="34" charset="0"/>
              </a:rPr>
              <a:t>Stock</a:t>
            </a:r>
            <a:r>
              <a:rPr lang="en-IN" sz="4000" dirty="0" smtClean="0">
                <a:solidFill>
                  <a:srgbClr val="FFFF00"/>
                </a:solidFill>
                <a:latin typeface="Arial Black" panose="020B0A04020102020204" pitchFamily="34" charset="0"/>
              </a:rPr>
              <a:t> </a:t>
            </a:r>
            <a:r>
              <a:rPr lang="en-US" sz="4000" b="1" dirty="0" smtClean="0">
                <a:solidFill>
                  <a:srgbClr val="FFFF00"/>
                </a:solidFill>
                <a:latin typeface="Arial Black" panose="020B0A04020102020204" pitchFamily="34" charset="0"/>
              </a:rPr>
              <a:t>Market </a:t>
            </a:r>
            <a:r>
              <a:rPr lang="en-US" sz="4000" b="1" dirty="0">
                <a:solidFill>
                  <a:srgbClr val="FFFF00"/>
                </a:solidFill>
                <a:latin typeface="Arial Black" panose="020B0A04020102020204" pitchFamily="34" charset="0"/>
              </a:rPr>
              <a:t>Prediction</a:t>
            </a:r>
            <a:endParaRPr lang="en-IN" sz="4000" dirty="0">
              <a:solidFill>
                <a:srgbClr val="FFFF00"/>
              </a:solidFill>
              <a:latin typeface="Arial Black" panose="020B0A04020102020204" pitchFamily="34" charset="0"/>
            </a:endParaRPr>
          </a:p>
        </p:txBody>
      </p:sp>
      <p:sp>
        <p:nvSpPr>
          <p:cNvPr id="8" name="Rectangle 7">
            <a:extLst>
              <a:ext uri="{FF2B5EF4-FFF2-40B4-BE49-F238E27FC236}">
                <a16:creationId xmlns:a16="http://schemas.microsoft.com/office/drawing/2014/main" xmlns="" id="{AA7B4733-07A8-4A28-BA03-5D63B1AD9BE3}"/>
              </a:ext>
            </a:extLst>
          </p:cNvPr>
          <p:cNvSpPr/>
          <p:nvPr/>
        </p:nvSpPr>
        <p:spPr>
          <a:xfrm>
            <a:off x="457200" y="4674857"/>
            <a:ext cx="11694367" cy="923330"/>
          </a:xfrm>
          <a:prstGeom prst="rect">
            <a:avLst/>
          </a:prstGeom>
        </p:spPr>
        <p:txBody>
          <a:bodyPr wrap="square">
            <a:spAutoFit/>
          </a:bodyPr>
          <a:lstStyle/>
          <a:p>
            <a:r>
              <a:rPr lang="en-IN" dirty="0">
                <a:latin typeface="Arial Black" panose="020B0A04020102020204" pitchFamily="34" charset="0"/>
              </a:rPr>
              <a:t>                                                                                   </a:t>
            </a:r>
            <a:r>
              <a:rPr lang="en-IN" dirty="0" smtClean="0">
                <a:latin typeface="Arial Black" panose="020B0A04020102020204" pitchFamily="34" charset="0"/>
              </a:rPr>
              <a:t>       By</a:t>
            </a:r>
            <a:r>
              <a:rPr lang="en-IN" dirty="0">
                <a:latin typeface="Arial Black" panose="020B0A04020102020204" pitchFamily="34" charset="0"/>
              </a:rPr>
              <a:t>,</a:t>
            </a:r>
          </a:p>
          <a:p>
            <a:r>
              <a:rPr lang="en-IN" dirty="0">
                <a:latin typeface="Arial Black" panose="020B0A04020102020204" pitchFamily="34" charset="0"/>
              </a:rPr>
              <a:t>							      </a:t>
            </a:r>
            <a:r>
              <a:rPr lang="en-IN" dirty="0" err="1">
                <a:latin typeface="Arial Black" panose="020B0A04020102020204" pitchFamily="34" charset="0"/>
              </a:rPr>
              <a:t>S.Sangeetha</a:t>
            </a:r>
            <a:r>
              <a:rPr lang="en-IN" dirty="0">
                <a:latin typeface="Arial Black" panose="020B0A04020102020204" pitchFamily="34" charset="0"/>
              </a:rPr>
              <a:t>        1GA16IS047					                                          </a:t>
            </a:r>
            <a:r>
              <a:rPr lang="en-IN" dirty="0" err="1">
                <a:latin typeface="Arial Black" panose="020B0A04020102020204" pitchFamily="34" charset="0"/>
              </a:rPr>
              <a:t>T.Akhila</a:t>
            </a:r>
            <a:r>
              <a:rPr lang="en-IN" dirty="0">
                <a:latin typeface="Arial Black" panose="020B0A04020102020204" pitchFamily="34" charset="0"/>
              </a:rPr>
              <a:t>                1GA16IS057</a:t>
            </a:r>
            <a:endParaRPr lang="en-IN" dirty="0"/>
          </a:p>
        </p:txBody>
      </p:sp>
    </p:spTree>
    <p:extLst>
      <p:ext uri="{BB962C8B-B14F-4D97-AF65-F5344CB8AC3E}">
        <p14:creationId xmlns:p14="http://schemas.microsoft.com/office/powerpoint/2010/main" val="3214636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A1D2B-93EA-49E4-BF47-F3DF5EB68FDC}"/>
              </a:ext>
            </a:extLst>
          </p:cNvPr>
          <p:cNvSpPr>
            <a:spLocks noGrp="1"/>
          </p:cNvSpPr>
          <p:nvPr>
            <p:ph type="title"/>
          </p:nvPr>
        </p:nvSpPr>
        <p:spPr>
          <a:xfrm>
            <a:off x="744894" y="18255"/>
            <a:ext cx="10515600" cy="1325563"/>
          </a:xfrm>
        </p:spPr>
        <p:txBody>
          <a:bodyPr>
            <a:normAutofit/>
          </a:bodyPr>
          <a:lstStyle/>
          <a:p>
            <a:r>
              <a:rPr lang="en-IN" sz="6000" dirty="0">
                <a:solidFill>
                  <a:schemeClr val="accent3">
                    <a:lumMod val="20000"/>
                    <a:lumOff val="80000"/>
                  </a:schemeClr>
                </a:solidFill>
                <a:latin typeface="Baskerville Old Face" panose="02020602080505020303" pitchFamily="18" charset="0"/>
              </a:rPr>
              <a:t>       Recurrent neural networks</a:t>
            </a:r>
          </a:p>
        </p:txBody>
      </p:sp>
      <p:sp>
        <p:nvSpPr>
          <p:cNvPr id="3" name="Content Placeholder 2">
            <a:extLst>
              <a:ext uri="{FF2B5EF4-FFF2-40B4-BE49-F238E27FC236}">
                <a16:creationId xmlns:a16="http://schemas.microsoft.com/office/drawing/2014/main" xmlns="" id="{2C22FB99-AE9A-45D3-93D8-04A010CEDFFA}"/>
              </a:ext>
            </a:extLst>
          </p:cNvPr>
          <p:cNvSpPr>
            <a:spLocks noGrp="1"/>
          </p:cNvSpPr>
          <p:nvPr>
            <p:ph idx="1"/>
          </p:nvPr>
        </p:nvSpPr>
        <p:spPr>
          <a:xfrm>
            <a:off x="246859" y="984992"/>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recurrent neural network</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RNN</a:t>
            </a:r>
            <a:r>
              <a:rPr lang="en-US" sz="1800" dirty="0">
                <a:latin typeface="Times New Roman" panose="02020603050405020304" pitchFamily="18" charset="0"/>
                <a:cs typeface="Times New Roman" panose="02020603050405020304" pitchFamily="18" charset="0"/>
              </a:rPr>
              <a:t>) is a class of </a:t>
            </a:r>
            <a:r>
              <a:rPr lang="en-US" sz="1800" dirty="0">
                <a:latin typeface="Times New Roman" panose="02020603050405020304" pitchFamily="18" charset="0"/>
                <a:cs typeface="Times New Roman" panose="02020603050405020304" pitchFamily="18" charset="0"/>
                <a:hlinkClick r:id="rId2" tooltip="Artificial neural network"/>
              </a:rPr>
              <a:t>artificial neural network</a:t>
            </a:r>
            <a:r>
              <a:rPr lang="en-US" sz="1800" dirty="0">
                <a:latin typeface="Times New Roman" panose="02020603050405020304" pitchFamily="18" charset="0"/>
                <a:cs typeface="Times New Roman" panose="02020603050405020304" pitchFamily="18" charset="0"/>
              </a:rPr>
              <a:t> where connections between nodes form a </a:t>
            </a:r>
            <a:r>
              <a:rPr lang="en-US" sz="1800" dirty="0">
                <a:latin typeface="Times New Roman" panose="02020603050405020304" pitchFamily="18" charset="0"/>
                <a:cs typeface="Times New Roman" panose="02020603050405020304" pitchFamily="18" charset="0"/>
                <a:hlinkClick r:id="rId3" tooltip="Directed graph"/>
              </a:rPr>
              <a:t>directed graph</a:t>
            </a:r>
            <a:r>
              <a:rPr lang="en-US" sz="1800" dirty="0">
                <a:latin typeface="Times New Roman" panose="02020603050405020304" pitchFamily="18" charset="0"/>
                <a:cs typeface="Times New Roman" panose="02020603050405020304" pitchFamily="18" charset="0"/>
              </a:rPr>
              <a:t> along a temporal sequence. This allows it to exhibit temporal dynamic behavior.</a:t>
            </a:r>
          </a:p>
          <a:p>
            <a:r>
              <a:rPr lang="en-US" sz="1800" dirty="0">
                <a:latin typeface="Times New Roman" panose="02020603050405020304" pitchFamily="18" charset="0"/>
                <a:cs typeface="Times New Roman" panose="02020603050405020304" pitchFamily="18" charset="0"/>
              </a:rPr>
              <a:t> </a:t>
            </a:r>
            <a:r>
              <a:rPr lang="en-IN" b="1" u="sng" dirty="0"/>
              <a:t>Limitations of RNNs:-</a:t>
            </a:r>
          </a:p>
          <a:p>
            <a:pPr marL="0" indent="0">
              <a:buNone/>
            </a:pPr>
            <a:r>
              <a:rPr lang="en-IN" sz="1800" dirty="0">
                <a:latin typeface="Times New Roman" panose="02020603050405020304" pitchFamily="18" charset="0"/>
                <a:cs typeface="Times New Roman" panose="02020603050405020304" pitchFamily="18" charset="0"/>
              </a:rPr>
              <a:t> </a:t>
            </a:r>
            <a:r>
              <a:rPr lang="en-IN" sz="2000" dirty="0"/>
              <a:t>Recurrent Neural Networks work just fine when we are dealing with short-term dependencies. That is when applied to problems like:</a:t>
            </a:r>
          </a:p>
          <a:p>
            <a:endParaRPr lang="en-IN" sz="1800" dirty="0">
              <a:latin typeface="Times New Roman" panose="02020603050405020304" pitchFamily="18" charset="0"/>
              <a:cs typeface="Times New Roman" panose="02020603050405020304" pitchFamily="18" charset="0"/>
            </a:endParaRPr>
          </a:p>
        </p:txBody>
      </p:sp>
      <p:pic>
        <p:nvPicPr>
          <p:cNvPr id="1032" name="Picture 8" descr="b2_9">
            <a:extLst>
              <a:ext uri="{FF2B5EF4-FFF2-40B4-BE49-F238E27FC236}">
                <a16:creationId xmlns:a16="http://schemas.microsoft.com/office/drawing/2014/main" xmlns="" id="{F8C3D1E6-17B1-4DB6-A857-2163C85E60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329" y="3159328"/>
            <a:ext cx="4119716" cy="63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xmlns="" id="{F166F9E2-1F75-4E99-BE74-D3010D9CEB74}"/>
              </a:ext>
            </a:extLst>
          </p:cNvPr>
          <p:cNvSpPr/>
          <p:nvPr/>
        </p:nvSpPr>
        <p:spPr>
          <a:xfrm>
            <a:off x="246859" y="4026676"/>
            <a:ext cx="11817322" cy="923330"/>
          </a:xfrm>
          <a:prstGeom prst="rect">
            <a:avLst/>
          </a:prstGeom>
        </p:spPr>
        <p:txBody>
          <a:bodyPr wrap="square">
            <a:spAutoFit/>
          </a:bodyPr>
          <a:lstStyle/>
          <a:p>
            <a:pPr>
              <a:spcAft>
                <a:spcPts val="1575"/>
              </a:spcAft>
            </a:pPr>
            <a:r>
              <a:rPr lang="en-IN" dirty="0">
                <a:latin typeface="Roboto" panose="02000000000000000000" pitchFamily="2" charset="0"/>
                <a:ea typeface="Times New Roman" panose="02020603050405020304" pitchFamily="18" charset="0"/>
              </a:rPr>
              <a:t>RNNs turn out to be quite effective. This is because this problem has nothing to do with the context of the statement. The RNN need not remember what was said before this, or what was its meaning, all they need to know is that in most cases the sky is blue. Thus the prediction would be:</a:t>
            </a:r>
            <a:endParaRPr lang="en-IN" dirty="0">
              <a:latin typeface="Times New Roman" panose="02020603050405020304" pitchFamily="18" charset="0"/>
              <a:ea typeface="Times New Roman" panose="02020603050405020304" pitchFamily="18" charset="0"/>
            </a:endParaRPr>
          </a:p>
        </p:txBody>
      </p:sp>
      <p:pic>
        <p:nvPicPr>
          <p:cNvPr id="1033" name="Picture 9" descr="b2_10">
            <a:extLst>
              <a:ext uri="{FF2B5EF4-FFF2-40B4-BE49-F238E27FC236}">
                <a16:creationId xmlns:a16="http://schemas.microsoft.com/office/drawing/2014/main" xmlns="" id="{D020709F-8D48-43F0-B5AB-8950E59A5E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7045" y="4646998"/>
            <a:ext cx="4301906"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xmlns="" id="{B766677B-EF61-45A3-9BA1-E562A306E5F7}"/>
              </a:ext>
            </a:extLst>
          </p:cNvPr>
          <p:cNvSpPr/>
          <p:nvPr/>
        </p:nvSpPr>
        <p:spPr>
          <a:xfrm>
            <a:off x="127819" y="5336330"/>
            <a:ext cx="12064181" cy="1297599"/>
          </a:xfrm>
          <a:prstGeom prst="rect">
            <a:avLst/>
          </a:prstGeom>
        </p:spPr>
        <p:txBody>
          <a:bodyPr wrap="square">
            <a:spAutoFit/>
          </a:bodyPr>
          <a:lstStyle/>
          <a:p>
            <a:pPr>
              <a:lnSpc>
                <a:spcPct val="107000"/>
              </a:lnSpc>
              <a:spcAft>
                <a:spcPts val="800"/>
              </a:spcAft>
            </a:pPr>
            <a:r>
              <a:rPr lang="en-IN" dirty="0">
                <a:latin typeface="Roboto" panose="02000000000000000000" pitchFamily="2" charset="0"/>
                <a:ea typeface="Times New Roman" panose="02020603050405020304" pitchFamily="18" charset="0"/>
                <a:cs typeface="Times New Roman" panose="02020603050405020304" pitchFamily="18" charset="0"/>
              </a:rPr>
              <a:t>Something that was said long before, cannot be recalled when making predictions in the present</a:t>
            </a:r>
            <a:r>
              <a:rPr lang="en-IN" sz="2000" dirty="0">
                <a:latin typeface="Roboto" panose="02000000000000000000" pitchFamily="2" charset="0"/>
                <a:ea typeface="Times New Roman" panose="02020603050405020304" pitchFamily="18" charset="0"/>
                <a:cs typeface="Times New Roman" panose="02020603050405020304" pitchFamily="18" charset="0"/>
              </a:rPr>
              <a:t>. </a:t>
            </a:r>
            <a:r>
              <a:rPr lang="en-IN" dirty="0">
                <a:latin typeface="Calibri" panose="020F0502020204030204" pitchFamily="34" charset="0"/>
                <a:ea typeface="Times New Roman" panose="02020603050405020304" pitchFamily="18" charset="0"/>
                <a:cs typeface="Times New Roman" panose="02020603050405020304" pitchFamily="18" charset="0"/>
              </a:rPr>
              <a:t>The reason behind this is the problem of </a:t>
            </a:r>
            <a:r>
              <a:rPr lang="en-IN" b="1" dirty="0">
                <a:latin typeface="Calibri" panose="020F0502020204030204" pitchFamily="34" charset="0"/>
                <a:ea typeface="Times New Roman" panose="02020603050405020304" pitchFamily="18" charset="0"/>
                <a:cs typeface="Times New Roman" panose="02020603050405020304" pitchFamily="18" charset="0"/>
              </a:rPr>
              <a:t>Vanishing Gradient.</a:t>
            </a:r>
            <a:r>
              <a:rPr lang="en-IN" dirty="0">
                <a:latin typeface="Calibri" panose="020F0502020204030204" pitchFamily="34" charset="0"/>
                <a:ea typeface="Times New Roman" panose="02020603050405020304" pitchFamily="18" charset="0"/>
                <a:cs typeface="Times New Roman" panose="02020603050405020304" pitchFamily="18" charset="0"/>
              </a:rPr>
              <a:t>  RNN remembers things for just small durations of time, i.e. if we need the information after a small time it may be reproducible, but once a lot of words are fed in, this information gets lost somewhere. This issue can be resolved by applying a slightly tweaked version of RNNs – the Long Short-Term Memory Networks.</a:t>
            </a:r>
          </a:p>
        </p:txBody>
      </p:sp>
    </p:spTree>
    <p:extLst>
      <p:ext uri="{BB962C8B-B14F-4D97-AF65-F5344CB8AC3E}">
        <p14:creationId xmlns:p14="http://schemas.microsoft.com/office/powerpoint/2010/main" val="391360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DCB1A-A24F-4054-9EDA-F8412CCA1F29}"/>
              </a:ext>
            </a:extLst>
          </p:cNvPr>
          <p:cNvSpPr>
            <a:spLocks noGrp="1"/>
          </p:cNvSpPr>
          <p:nvPr>
            <p:ph type="title"/>
          </p:nvPr>
        </p:nvSpPr>
        <p:spPr>
          <a:xfrm>
            <a:off x="838200" y="43916"/>
            <a:ext cx="10515600" cy="1325563"/>
          </a:xfrm>
        </p:spPr>
        <p:txBody>
          <a:bodyPr/>
          <a:lstStyle/>
          <a:p>
            <a:r>
              <a:rPr lang="en-IN" dirty="0"/>
              <a:t>            </a:t>
            </a:r>
            <a:r>
              <a:rPr lang="en-IN" dirty="0">
                <a:latin typeface="Forte" panose="03060902040502070203" pitchFamily="66" charset="0"/>
              </a:rPr>
              <a:t>LONG SHORT-TERM MEMORY</a:t>
            </a:r>
          </a:p>
        </p:txBody>
      </p:sp>
      <p:sp>
        <p:nvSpPr>
          <p:cNvPr id="3" name="Content Placeholder 2">
            <a:extLst>
              <a:ext uri="{FF2B5EF4-FFF2-40B4-BE49-F238E27FC236}">
                <a16:creationId xmlns:a16="http://schemas.microsoft.com/office/drawing/2014/main" xmlns="" id="{4068D85B-36A1-4DD4-BCD7-9E7EE7CBB0A2}"/>
              </a:ext>
            </a:extLst>
          </p:cNvPr>
          <p:cNvSpPr>
            <a:spLocks noGrp="1"/>
          </p:cNvSpPr>
          <p:nvPr>
            <p:ph idx="1"/>
          </p:nvPr>
        </p:nvSpPr>
        <p:spPr>
          <a:xfrm>
            <a:off x="78658" y="1125829"/>
            <a:ext cx="12044516" cy="5383126"/>
          </a:xfrm>
        </p:spPr>
        <p:txBody>
          <a:bodyPr>
            <a:normAutofit/>
          </a:bodyPr>
          <a:lstStyle/>
          <a:p>
            <a:r>
              <a:rPr lang="en-US" sz="2400" dirty="0">
                <a:latin typeface="Times New Roman" panose="02020603050405020304" pitchFamily="18" charset="0"/>
                <a:cs typeface="Times New Roman" panose="02020603050405020304" pitchFamily="18" charset="0"/>
              </a:rPr>
              <a:t>Long Short-Term memory is one of the most successful RNNs architectures.</a:t>
            </a:r>
          </a:p>
          <a:p>
            <a:r>
              <a:rPr lang="en-US" sz="2400" dirty="0">
                <a:latin typeface="Times New Roman" panose="02020603050405020304" pitchFamily="18" charset="0"/>
                <a:cs typeface="Times New Roman" panose="02020603050405020304" pitchFamily="18" charset="0"/>
              </a:rPr>
              <a:t>LSTM introduces the memory cell, a unit of computation that replaces traditional artificial neurons in the hidden layer of the network. With these memory cells, networks are able to effectively associate memories and input remote in time, hence suit to grasp the structure of data dynamically over time with high prediction capacity.</a:t>
            </a:r>
          </a:p>
          <a:p>
            <a:endParaRPr lang="en-US" sz="2400" dirty="0">
              <a:latin typeface="Times New Roman" panose="02020603050405020304" pitchFamily="18" charset="0"/>
              <a:cs typeface="Times New Roman" panose="02020603050405020304" pitchFamily="18" charset="0"/>
            </a:endParaRPr>
          </a:p>
          <a:p>
            <a:pPr marL="0" indent="0">
              <a:buNone/>
            </a:pPr>
            <a:r>
              <a:rPr lang="en-US" sz="3200" b="1" u="sng" dirty="0">
                <a:latin typeface="medium-content-sans-serif-font"/>
              </a:rPr>
              <a:t>Methodology of LSTM:-</a:t>
            </a:r>
          </a:p>
          <a:p>
            <a:r>
              <a:rPr lang="en-US" sz="2400" dirty="0">
                <a:latin typeface="medium-content-serif-font"/>
              </a:rPr>
              <a:t> </a:t>
            </a:r>
            <a:r>
              <a:rPr lang="en-US" b="1" i="1" u="sng" dirty="0">
                <a:latin typeface="medium-content-serif-font"/>
              </a:rPr>
              <a:t>Stage 1:        </a:t>
            </a:r>
          </a:p>
          <a:p>
            <a:pPr marL="0" indent="0">
              <a:buNone/>
            </a:pPr>
            <a:r>
              <a:rPr lang="en-US" sz="2400" dirty="0">
                <a:latin typeface="medium-content-serif-font"/>
              </a:rPr>
              <a:t>         Raw Data: In this stage, the historical stock data is collected from the Google stock price and this historical data is used for the prediction of future stock prices.</a:t>
            </a:r>
          </a:p>
          <a:p>
            <a:pPr marL="0" indent="0">
              <a:buNone/>
            </a:pPr>
            <a:endParaRPr lang="en-US" sz="2400" dirty="0">
              <a:latin typeface="medium-content-serif-font"/>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59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6D345F8-62F4-4739-8882-33214865A7C2}"/>
              </a:ext>
            </a:extLst>
          </p:cNvPr>
          <p:cNvSpPr/>
          <p:nvPr/>
        </p:nvSpPr>
        <p:spPr>
          <a:xfrm>
            <a:off x="311020" y="0"/>
            <a:ext cx="11880980" cy="5693866"/>
          </a:xfrm>
          <a:prstGeom prst="rect">
            <a:avLst/>
          </a:prstGeom>
        </p:spPr>
        <p:txBody>
          <a:bodyPr wrap="square">
            <a:spAutoFit/>
          </a:bodyPr>
          <a:lstStyle/>
          <a:p>
            <a:r>
              <a:rPr lang="en-US" sz="2800" b="1" i="1" u="sng" dirty="0"/>
              <a:t>Stage 2:         </a:t>
            </a:r>
            <a:r>
              <a:rPr lang="en-US" sz="2000" dirty="0"/>
              <a:t> Data Preprocessing: The pre-processing stage involves </a:t>
            </a:r>
          </a:p>
          <a:p>
            <a:pPr marL="457200" indent="-457200">
              <a:buAutoNum type="alphaLcParenR"/>
            </a:pPr>
            <a:r>
              <a:rPr lang="en-US" sz="2000" dirty="0"/>
              <a:t>Data discretization: Part of data reduction but with particular importance, especially for numerical data</a:t>
            </a:r>
          </a:p>
          <a:p>
            <a:pPr marL="457200" indent="-457200">
              <a:buAutoNum type="alphaLcParenR"/>
            </a:pPr>
            <a:r>
              <a:rPr lang="en-US" sz="2000" dirty="0"/>
              <a:t> Data transformation: Normalization. </a:t>
            </a:r>
          </a:p>
          <a:p>
            <a:pPr marL="457200" indent="-457200">
              <a:buAutoNum type="alphaLcParenR"/>
            </a:pPr>
            <a:r>
              <a:rPr lang="en-US" sz="2000" dirty="0"/>
              <a:t>Data cleaning: Fill in missing values. </a:t>
            </a:r>
          </a:p>
          <a:p>
            <a:pPr marL="457200" indent="-457200">
              <a:buAutoNum type="alphaLcParenR"/>
            </a:pPr>
            <a:r>
              <a:rPr lang="en-US" sz="2000" dirty="0"/>
              <a:t> Data integration: Integration of data files. After the dataset is transformed into a clean dataset, the dataset is divided into training and testing sets so as to evaluate. </a:t>
            </a:r>
          </a:p>
          <a:p>
            <a:endParaRPr lang="en-US" sz="2000" dirty="0"/>
          </a:p>
          <a:p>
            <a:endParaRPr lang="en-US" dirty="0"/>
          </a:p>
          <a:p>
            <a:endParaRPr lang="en-US" dirty="0"/>
          </a:p>
          <a:p>
            <a:endParaRPr lang="en-US" b="1" i="1" dirty="0"/>
          </a:p>
          <a:p>
            <a:endParaRPr lang="en-US" b="1" i="1" dirty="0"/>
          </a:p>
          <a:p>
            <a:endParaRPr lang="en-US" b="1" i="1" dirty="0"/>
          </a:p>
          <a:p>
            <a:endParaRPr lang="en-US" b="1" i="1" dirty="0"/>
          </a:p>
          <a:p>
            <a:endParaRPr lang="en-US" b="1" i="1" dirty="0"/>
          </a:p>
          <a:p>
            <a:endParaRPr lang="en-US" b="1" i="1" dirty="0"/>
          </a:p>
          <a:p>
            <a:endParaRPr lang="en-US" b="1" i="1" dirty="0"/>
          </a:p>
          <a:p>
            <a:endParaRPr lang="en-US" b="1" i="1" dirty="0"/>
          </a:p>
          <a:p>
            <a:endParaRPr lang="en-US" b="1" i="1" dirty="0"/>
          </a:p>
          <a:p>
            <a:endParaRPr lang="en-US" b="1" i="1" dirty="0"/>
          </a:p>
        </p:txBody>
      </p:sp>
      <p:pic>
        <p:nvPicPr>
          <p:cNvPr id="4" name="Picture 3">
            <a:extLst>
              <a:ext uri="{FF2B5EF4-FFF2-40B4-BE49-F238E27FC236}">
                <a16:creationId xmlns:a16="http://schemas.microsoft.com/office/drawing/2014/main" xmlns="" id="{5306C4E7-B8A9-438C-B1CB-368927A87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239" y="2256503"/>
            <a:ext cx="10461522" cy="451792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36376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4E18FDF-0F65-4DB0-8A38-53C8AB5CF467}"/>
              </a:ext>
            </a:extLst>
          </p:cNvPr>
          <p:cNvSpPr/>
          <p:nvPr/>
        </p:nvSpPr>
        <p:spPr>
          <a:xfrm>
            <a:off x="285135" y="257529"/>
            <a:ext cx="11189110" cy="5447645"/>
          </a:xfrm>
          <a:prstGeom prst="rect">
            <a:avLst/>
          </a:prstGeom>
        </p:spPr>
        <p:txBody>
          <a:bodyPr wrap="square">
            <a:spAutoFit/>
          </a:bodyPr>
          <a:lstStyle/>
          <a:p>
            <a:r>
              <a:rPr lang="en-US" sz="2800" b="1" i="1" u="sng" dirty="0"/>
              <a:t>Stage 3:</a:t>
            </a:r>
            <a:r>
              <a:rPr lang="en-US" sz="2800" dirty="0"/>
              <a:t>      </a:t>
            </a:r>
          </a:p>
          <a:p>
            <a:r>
              <a:rPr lang="en-US" sz="2000" dirty="0"/>
              <a:t>        Feature Extraction: In this layer, only the features which are to be fed to the neural network are chosen.</a:t>
            </a:r>
          </a:p>
          <a:p>
            <a:r>
              <a:rPr lang="en-US" sz="2800" b="1" u="sng" dirty="0">
                <a:latin typeface="medium-content-serif-font"/>
              </a:rPr>
              <a:t>Stage</a:t>
            </a:r>
            <a:r>
              <a:rPr lang="en-US" sz="2800" u="sng" dirty="0">
                <a:latin typeface="medium-content-serif-font"/>
              </a:rPr>
              <a:t> 4:      </a:t>
            </a:r>
          </a:p>
          <a:p>
            <a:r>
              <a:rPr lang="en-US" sz="2000" dirty="0">
                <a:latin typeface="medium-content-serif-font"/>
              </a:rPr>
              <a:t>          </a:t>
            </a:r>
            <a:r>
              <a:rPr lang="en-IN" sz="2000" dirty="0"/>
              <a:t>After pre-processing is done, we spilt the dataset in to trainset and test set using “minmaxscaler”.</a:t>
            </a:r>
          </a:p>
          <a:p>
            <a:r>
              <a:rPr lang="en-IN" sz="2000" dirty="0"/>
              <a:t>Minmaxscaler goes like this:-</a:t>
            </a:r>
          </a:p>
          <a:p>
            <a:r>
              <a:rPr lang="en-IN" sz="2000" dirty="0"/>
              <a:t>                        Minmaxscaler is probably the most famous scaling algorithm and follows the following       formula:-</a:t>
            </a:r>
          </a:p>
          <a:p>
            <a:r>
              <a:rPr lang="en-GB" sz="2000" i="1" dirty="0">
                <a:solidFill>
                  <a:srgbClr val="00B0F0"/>
                </a:solidFill>
              </a:rPr>
              <a:t>                                                                    </a:t>
            </a:r>
            <a:r>
              <a:rPr lang="en-GB" sz="3200" i="1" dirty="0">
                <a:solidFill>
                  <a:srgbClr val="00B0F0"/>
                </a:solidFill>
              </a:rPr>
              <a:t>(xi</a:t>
            </a:r>
            <a:r>
              <a:rPr lang="en-GB" sz="3200" dirty="0">
                <a:solidFill>
                  <a:srgbClr val="00B0F0"/>
                </a:solidFill>
              </a:rPr>
              <a:t>–</a:t>
            </a:r>
            <a:r>
              <a:rPr lang="en-GB" sz="3200" i="1" dirty="0">
                <a:solidFill>
                  <a:srgbClr val="00B0F0"/>
                </a:solidFill>
              </a:rPr>
              <a:t>min</a:t>
            </a:r>
            <a:r>
              <a:rPr lang="en-GB" sz="3200" dirty="0">
                <a:solidFill>
                  <a:srgbClr val="00B0F0"/>
                </a:solidFill>
              </a:rPr>
              <a:t>(</a:t>
            </a:r>
            <a:r>
              <a:rPr lang="en-GB" sz="3200" i="1" dirty="0">
                <a:solidFill>
                  <a:srgbClr val="00B0F0"/>
                </a:solidFill>
              </a:rPr>
              <a:t>x</a:t>
            </a:r>
            <a:r>
              <a:rPr lang="en-GB" sz="3200" dirty="0">
                <a:solidFill>
                  <a:srgbClr val="00B0F0"/>
                </a:solidFill>
              </a:rPr>
              <a:t>))/(</a:t>
            </a:r>
            <a:r>
              <a:rPr lang="en-GB" sz="3200" i="1" dirty="0">
                <a:solidFill>
                  <a:srgbClr val="00B0F0"/>
                </a:solidFill>
              </a:rPr>
              <a:t>max</a:t>
            </a:r>
            <a:r>
              <a:rPr lang="en-GB" sz="3200" dirty="0">
                <a:solidFill>
                  <a:srgbClr val="00B0F0"/>
                </a:solidFill>
              </a:rPr>
              <a:t>(</a:t>
            </a:r>
            <a:r>
              <a:rPr lang="en-GB" sz="3200" i="1" dirty="0">
                <a:solidFill>
                  <a:srgbClr val="00B0F0"/>
                </a:solidFill>
              </a:rPr>
              <a:t>x</a:t>
            </a:r>
            <a:r>
              <a:rPr lang="en-GB" sz="3200" dirty="0">
                <a:solidFill>
                  <a:srgbClr val="00B0F0"/>
                </a:solidFill>
              </a:rPr>
              <a:t>)–</a:t>
            </a:r>
            <a:r>
              <a:rPr lang="en-GB" sz="3200" i="1" dirty="0">
                <a:solidFill>
                  <a:srgbClr val="00B0F0"/>
                </a:solidFill>
              </a:rPr>
              <a:t>min</a:t>
            </a:r>
            <a:r>
              <a:rPr lang="en-GB" sz="3200" dirty="0">
                <a:solidFill>
                  <a:srgbClr val="00B0F0"/>
                </a:solidFill>
              </a:rPr>
              <a:t>(</a:t>
            </a:r>
            <a:r>
              <a:rPr lang="en-GB" sz="3200" i="1" dirty="0">
                <a:solidFill>
                  <a:srgbClr val="00B0F0"/>
                </a:solidFill>
              </a:rPr>
              <a:t>x</a:t>
            </a:r>
            <a:r>
              <a:rPr lang="en-GB" sz="3200" dirty="0">
                <a:solidFill>
                  <a:srgbClr val="00B0F0"/>
                </a:solidFill>
              </a:rPr>
              <a:t>))</a:t>
            </a:r>
            <a:endParaRPr lang="en-IN" sz="3200" dirty="0">
              <a:solidFill>
                <a:srgbClr val="00B0F0"/>
              </a:solidFill>
            </a:endParaRPr>
          </a:p>
          <a:p>
            <a:r>
              <a:rPr lang="en-GB" sz="2000" dirty="0"/>
              <a:t>It essentially shrinks the range such that the range is now between 0 and 1 (or -1 to 1 if there are negative values).</a:t>
            </a:r>
          </a:p>
          <a:p>
            <a:r>
              <a:rPr lang="en-GB" sz="2000" dirty="0"/>
              <a:t>It essentially shrinks the range such that the range is now between 0 and 1 (or -1 to 1 if there are negative values).This scaler works better for cases in which the standard scaler might not work so well. If the distribution is not Gaussian or the standard deviation is very small, the min-max scaler works better.</a:t>
            </a:r>
            <a:endParaRPr lang="en-IN" sz="2000" dirty="0"/>
          </a:p>
          <a:p>
            <a:r>
              <a:rPr lang="en-GB" sz="2000" dirty="0"/>
              <a:t>Existing system:-was manual</a:t>
            </a:r>
            <a:endParaRPr lang="en-IN" sz="2000" dirty="0"/>
          </a:p>
          <a:p>
            <a:endParaRPr lang="en-IN" sz="2000" dirty="0"/>
          </a:p>
        </p:txBody>
      </p:sp>
    </p:spTree>
    <p:extLst>
      <p:ext uri="{BB962C8B-B14F-4D97-AF65-F5344CB8AC3E}">
        <p14:creationId xmlns:p14="http://schemas.microsoft.com/office/powerpoint/2010/main" val="82049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857769-BD3E-45E5-9FD3-93FAE77106F5}"/>
              </a:ext>
            </a:extLst>
          </p:cNvPr>
          <p:cNvSpPr>
            <a:spLocks noGrp="1"/>
          </p:cNvSpPr>
          <p:nvPr>
            <p:ph type="title"/>
          </p:nvPr>
        </p:nvSpPr>
        <p:spPr>
          <a:xfrm>
            <a:off x="688911" y="-148011"/>
            <a:ext cx="10515600" cy="1325563"/>
          </a:xfrm>
        </p:spPr>
        <p:txBody>
          <a:bodyPr/>
          <a:lstStyle/>
          <a:p>
            <a:r>
              <a:rPr lang="en-IN" dirty="0"/>
              <a:t>                                </a:t>
            </a:r>
            <a:r>
              <a:rPr lang="en-IN" dirty="0">
                <a:latin typeface="Algerian" panose="04020705040A02060702" pitchFamily="82" charset="0"/>
              </a:rPr>
              <a:t>RESULT</a:t>
            </a:r>
          </a:p>
        </p:txBody>
      </p:sp>
      <p:pic>
        <p:nvPicPr>
          <p:cNvPr id="4099" name="Picture 3">
            <a:extLst>
              <a:ext uri="{FF2B5EF4-FFF2-40B4-BE49-F238E27FC236}">
                <a16:creationId xmlns:a16="http://schemas.microsoft.com/office/drawing/2014/main" xmlns="" id="{37DAF5EB-425E-4E26-9FE8-3FC702C9A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73" y="899492"/>
            <a:ext cx="4708186" cy="32398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xmlns="" id="{081DFC93-A9F8-45C3-9E21-444A70B9E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394" y="3233976"/>
            <a:ext cx="3211265" cy="29210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4103" name="Picture 7">
            <a:extLst>
              <a:ext uri="{FF2B5EF4-FFF2-40B4-BE49-F238E27FC236}">
                <a16:creationId xmlns:a16="http://schemas.microsoft.com/office/drawing/2014/main" xmlns="" id="{0D427F2F-F8ED-4151-9FAE-4D8A33C3E3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9594" y="514770"/>
            <a:ext cx="3606133" cy="3859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5090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ircle(in)">
                                      <p:cBhvr>
                                        <p:cTn id="7" dur="20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xit" presetSubtype="0" fill="hold" nodeType="clickEffect">
                                  <p:stCondLst>
                                    <p:cond delay="0"/>
                                  </p:stCondLst>
                                  <p:childTnLst>
                                    <p:animEffect transition="out" filter="fade">
                                      <p:cBhvr>
                                        <p:cTn id="11" dur="2000"/>
                                        <p:tgtEl>
                                          <p:spTgt spid="4100"/>
                                        </p:tgtEl>
                                      </p:cBhvr>
                                    </p:animEffect>
                                    <p:anim calcmode="lin" valueType="num">
                                      <p:cBhvr>
                                        <p:cTn id="12" dur="2000"/>
                                        <p:tgtEl>
                                          <p:spTgt spid="410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 dur="2000"/>
                                        <p:tgtEl>
                                          <p:spTgt spid="4100"/>
                                        </p:tgtEl>
                                        <p:attrNameLst>
                                          <p:attrName>ppt_h</p:attrName>
                                        </p:attrNameLst>
                                      </p:cBhvr>
                                      <p:tavLst>
                                        <p:tav tm="0">
                                          <p:val>
                                            <p:strVal val="ppt_h"/>
                                          </p:val>
                                        </p:tav>
                                        <p:tav tm="100000">
                                          <p:val>
                                            <p:strVal val="ppt_h"/>
                                          </p:val>
                                        </p:tav>
                                      </p:tavLst>
                                    </p:anim>
                                    <p:set>
                                      <p:cBhvr>
                                        <p:cTn id="14" dur="1" fill="hold">
                                          <p:stCondLst>
                                            <p:cond delay="1999"/>
                                          </p:stCondLst>
                                        </p:cTn>
                                        <p:tgtEl>
                                          <p:spTgt spid="410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21600000">
                                      <p:cBhvr>
                                        <p:cTn id="18" dur="2000" fill="hold"/>
                                        <p:tgtEl>
                                          <p:spTgt spid="41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F8F41D7C-1F8C-423F-87E4-E6D82814F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12" name="Title 11">
            <a:extLst>
              <a:ext uri="{FF2B5EF4-FFF2-40B4-BE49-F238E27FC236}">
                <a16:creationId xmlns:a16="http://schemas.microsoft.com/office/drawing/2014/main" xmlns="" id="{9CB2E939-775B-41F4-8448-9D585E8DE3A3}"/>
              </a:ext>
            </a:extLst>
          </p:cNvPr>
          <p:cNvSpPr>
            <a:spLocks noGrp="1"/>
          </p:cNvSpPr>
          <p:nvPr>
            <p:ph type="title"/>
          </p:nvPr>
        </p:nvSpPr>
        <p:spPr>
          <a:xfrm>
            <a:off x="838199" y="168216"/>
            <a:ext cx="10515600" cy="1325563"/>
          </a:xfrm>
        </p:spPr>
        <p:txBody>
          <a:bodyPr/>
          <a:lstStyle/>
          <a:p>
            <a:r>
              <a:rPr lang="en-IN" dirty="0">
                <a:solidFill>
                  <a:schemeClr val="accent4">
                    <a:lumMod val="60000"/>
                    <a:lumOff val="40000"/>
                  </a:schemeClr>
                </a:solidFill>
                <a:latin typeface="Arial Black" panose="020B0A04020102020204" pitchFamily="34" charset="0"/>
              </a:rPr>
              <a:t>                 </a:t>
            </a:r>
            <a:r>
              <a:rPr lang="en-IN" sz="4800" dirty="0">
                <a:latin typeface="Arial Black" panose="020B0A04020102020204" pitchFamily="34" charset="0"/>
              </a:rPr>
              <a:t>Conclusion</a:t>
            </a:r>
          </a:p>
        </p:txBody>
      </p:sp>
      <p:sp>
        <p:nvSpPr>
          <p:cNvPr id="13" name="Rectangle 12">
            <a:extLst>
              <a:ext uri="{FF2B5EF4-FFF2-40B4-BE49-F238E27FC236}">
                <a16:creationId xmlns:a16="http://schemas.microsoft.com/office/drawing/2014/main" xmlns="" id="{CDBA2D31-8C45-4ED8-ABEF-A21FAACA2906}"/>
              </a:ext>
            </a:extLst>
          </p:cNvPr>
          <p:cNvSpPr/>
          <p:nvPr/>
        </p:nvSpPr>
        <p:spPr>
          <a:xfrm>
            <a:off x="111967" y="1859340"/>
            <a:ext cx="11849878" cy="3970318"/>
          </a:xfrm>
          <a:prstGeom prst="rect">
            <a:avLst/>
          </a:prstGeom>
        </p:spPr>
        <p:txBody>
          <a:bodyPr wrap="square">
            <a:spAutoFit/>
          </a:bodyPr>
          <a:lstStyle/>
          <a:p>
            <a:pPr marL="285750" indent="-28575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By doing data pre-processing we can convert raw data into clean, understandable data and standardized data.</a:t>
            </a:r>
          </a:p>
          <a:p>
            <a:pPr marL="285750" indent="-28575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It will help for share Holders to predict the future.</a:t>
            </a:r>
          </a:p>
          <a:p>
            <a:endParaRPr lang="en-IN"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Two of the most widely used methods, Fundamental Analysis and Technical Analysis showed little promise in the experiments carried out.</a:t>
            </a:r>
          </a:p>
          <a:p>
            <a:endParaRPr lang="en-IN"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We can conclude that using this proposed method and technique we can easily and accurately predict the future price of the market.</a:t>
            </a:r>
          </a:p>
        </p:txBody>
      </p:sp>
    </p:spTree>
    <p:extLst>
      <p:ext uri="{BB962C8B-B14F-4D97-AF65-F5344CB8AC3E}">
        <p14:creationId xmlns:p14="http://schemas.microsoft.com/office/powerpoint/2010/main" val="3126671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904" y="214999"/>
            <a:ext cx="10515600" cy="1325563"/>
          </a:xfrm>
        </p:spPr>
        <p:txBody>
          <a:bodyPr/>
          <a:lstStyle/>
          <a:p>
            <a:r>
              <a:rPr lang="en-IN" i="1" u="sng" dirty="0" smtClean="0"/>
              <a:t>REFERENCES</a:t>
            </a:r>
            <a:endParaRPr lang="en-IN" i="1"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20742623">
            <a:off x="7929399" y="868001"/>
            <a:ext cx="3193078" cy="204921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08598">
            <a:off x="7953036" y="3780800"/>
            <a:ext cx="3265481" cy="2173029"/>
          </a:xfrm>
          <a:prstGeom prst="rect">
            <a:avLst/>
          </a:prstGeom>
        </p:spPr>
      </p:pic>
      <p:sp>
        <p:nvSpPr>
          <p:cNvPr id="8" name="Rectangle 7"/>
          <p:cNvSpPr/>
          <p:nvPr/>
        </p:nvSpPr>
        <p:spPr>
          <a:xfrm>
            <a:off x="641446" y="1683841"/>
            <a:ext cx="6741994" cy="4093428"/>
          </a:xfrm>
          <a:prstGeom prst="rect">
            <a:avLst/>
          </a:prstGeom>
        </p:spPr>
        <p:txBody>
          <a:bodyPr wrap="square">
            <a:spAutoFit/>
          </a:bodyPr>
          <a:lstStyle/>
          <a:p>
            <a:pPr>
              <a:spcAft>
                <a:spcPts val="0"/>
              </a:spcAft>
            </a:pPr>
            <a:r>
              <a:rPr lang="en-US" dirty="0">
                <a:latin typeface="Times New Roman" panose="02020603050405020304" pitchFamily="18" charset="0"/>
                <a:ea typeface="SimSun" panose="02010600030101010101" pitchFamily="2" charset="-122"/>
              </a:rPr>
              <a:t>[1</a:t>
            </a:r>
            <a:r>
              <a:rPr lang="en-US" sz="2000" dirty="0">
                <a:latin typeface="Times New Roman" panose="02020603050405020304" pitchFamily="18" charset="0"/>
                <a:ea typeface="SimSun" panose="02010600030101010101" pitchFamily="2" charset="-122"/>
              </a:rPr>
              <a:t>] </a:t>
            </a:r>
            <a:r>
              <a:rPr lang="en-US" sz="2000" u="sng" dirty="0">
                <a:latin typeface="Times New Roman" panose="02020603050405020304" pitchFamily="18" charset="0"/>
                <a:ea typeface="SimSun" panose="02010600030101010101" pitchFamily="2" charset="-122"/>
                <a:hlinkClick r:id="rId4"/>
              </a:rPr>
              <a:t>https://scikit-learn.org/stable/modules/generated/sklearn.preprocessing.MinMaxScaler.html</a:t>
            </a:r>
            <a:endParaRPr lang="en-IN" sz="2000" dirty="0">
              <a:latin typeface="Times New Roman" panose="02020603050405020304" pitchFamily="18" charset="0"/>
              <a:ea typeface="SimSun" panose="02010600030101010101" pitchFamily="2" charset="-122"/>
            </a:endParaRPr>
          </a:p>
          <a:p>
            <a:pPr>
              <a:spcAft>
                <a:spcPts val="0"/>
              </a:spcAft>
            </a:pPr>
            <a:r>
              <a:rPr lang="en-US" sz="2000" dirty="0">
                <a:latin typeface="Times New Roman" panose="02020603050405020304" pitchFamily="18" charset="0"/>
                <a:ea typeface="SimSun" panose="02010600030101010101" pitchFamily="2" charset="-122"/>
              </a:rPr>
              <a:t> </a:t>
            </a:r>
            <a:endParaRPr lang="en-IN" sz="2000" dirty="0">
              <a:latin typeface="Times New Roman" panose="02020603050405020304" pitchFamily="18" charset="0"/>
              <a:ea typeface="SimSun" panose="02010600030101010101" pitchFamily="2" charset="-122"/>
            </a:endParaRPr>
          </a:p>
          <a:p>
            <a:pPr>
              <a:spcAft>
                <a:spcPts val="0"/>
              </a:spcAft>
            </a:pPr>
            <a:r>
              <a:rPr lang="en-US" sz="2000" dirty="0">
                <a:latin typeface="Times New Roman" panose="02020603050405020304" pitchFamily="18" charset="0"/>
                <a:ea typeface="SimSun" panose="02010600030101010101" pitchFamily="2" charset="-122"/>
              </a:rPr>
              <a:t>[2] </a:t>
            </a:r>
            <a:r>
              <a:rPr lang="en-US" sz="2000" u="sng" dirty="0">
                <a:latin typeface="Times New Roman" panose="02020603050405020304" pitchFamily="18" charset="0"/>
                <a:ea typeface="SimSun" panose="02010600030101010101" pitchFamily="2" charset="-122"/>
                <a:hlinkClick r:id="rId5"/>
              </a:rPr>
              <a:t>https://scikit-learn.org/stable/index.html</a:t>
            </a:r>
            <a:endParaRPr lang="en-IN" sz="2000" dirty="0">
              <a:latin typeface="Times New Roman" panose="02020603050405020304" pitchFamily="18" charset="0"/>
              <a:ea typeface="SimSun" panose="02010600030101010101" pitchFamily="2" charset="-122"/>
            </a:endParaRPr>
          </a:p>
          <a:p>
            <a:pPr>
              <a:spcAft>
                <a:spcPts val="0"/>
              </a:spcAft>
            </a:pPr>
            <a:r>
              <a:rPr lang="en-US" sz="2000" dirty="0">
                <a:latin typeface="Times New Roman" panose="02020603050405020304" pitchFamily="18" charset="0"/>
                <a:ea typeface="SimSun" panose="02010600030101010101" pitchFamily="2" charset="-122"/>
              </a:rPr>
              <a:t> </a:t>
            </a:r>
            <a:endParaRPr lang="en-IN" sz="2000" dirty="0">
              <a:latin typeface="Times New Roman" panose="02020603050405020304" pitchFamily="18" charset="0"/>
              <a:ea typeface="SimSun" panose="02010600030101010101" pitchFamily="2" charset="-122"/>
            </a:endParaRPr>
          </a:p>
          <a:p>
            <a:pPr>
              <a:spcAft>
                <a:spcPts val="0"/>
              </a:spcAft>
            </a:pPr>
            <a:r>
              <a:rPr lang="en-US" sz="2000" dirty="0">
                <a:latin typeface="Times New Roman" panose="02020603050405020304" pitchFamily="18" charset="0"/>
                <a:ea typeface="SimSun" panose="02010600030101010101" pitchFamily="2" charset="-122"/>
              </a:rPr>
              <a:t>[3]</a:t>
            </a:r>
            <a:r>
              <a:rPr lang="en-US" sz="2000" u="sng" dirty="0">
                <a:latin typeface="Times New Roman" panose="02020603050405020304" pitchFamily="18" charset="0"/>
                <a:ea typeface="SimSun" panose="02010600030101010101" pitchFamily="2" charset="-122"/>
                <a:hlinkClick r:id="rId6"/>
              </a:rPr>
              <a:t>https://www.doc.ic.ac.uk/~nd/surprise_96/journal/vol4/cs11/report.html#What%20is%20a%20Neural%20Network</a:t>
            </a:r>
            <a:endParaRPr lang="en-IN" sz="2000" dirty="0">
              <a:latin typeface="Times New Roman" panose="02020603050405020304" pitchFamily="18" charset="0"/>
              <a:ea typeface="SimSun" panose="02010600030101010101" pitchFamily="2" charset="-122"/>
            </a:endParaRPr>
          </a:p>
          <a:p>
            <a:pPr>
              <a:spcAft>
                <a:spcPts val="0"/>
              </a:spcAft>
            </a:pPr>
            <a:r>
              <a:rPr lang="en-US" sz="2000" dirty="0">
                <a:latin typeface="Times New Roman" panose="02020603050405020304" pitchFamily="18" charset="0"/>
                <a:ea typeface="SimSun" panose="02010600030101010101" pitchFamily="2" charset="-122"/>
              </a:rPr>
              <a:t> </a:t>
            </a:r>
            <a:endParaRPr lang="en-IN" sz="2000" dirty="0">
              <a:latin typeface="Times New Roman" panose="02020603050405020304" pitchFamily="18" charset="0"/>
              <a:ea typeface="SimSun" panose="02010600030101010101" pitchFamily="2" charset="-122"/>
            </a:endParaRPr>
          </a:p>
          <a:p>
            <a:pPr>
              <a:spcAft>
                <a:spcPts val="0"/>
              </a:spcAft>
            </a:pPr>
            <a:r>
              <a:rPr lang="en-US" sz="2000" dirty="0">
                <a:latin typeface="Times New Roman" panose="02020603050405020304" pitchFamily="18" charset="0"/>
                <a:ea typeface="SimSun" panose="02010600030101010101" pitchFamily="2" charset="-122"/>
              </a:rPr>
              <a:t>[4]</a:t>
            </a:r>
            <a:r>
              <a:rPr lang="en-US" sz="2000" u="sng" dirty="0">
                <a:latin typeface="Times New Roman" panose="02020603050405020304" pitchFamily="18" charset="0"/>
                <a:ea typeface="SimSun" panose="02010600030101010101" pitchFamily="2" charset="-122"/>
                <a:hlinkClick r:id="rId7"/>
              </a:rPr>
              <a:t>https://www.google.com/search?q=data+preprocessing&amp;rlz=1C1GIGM_enIN805IN805&amp;source=lnms&amp;tbm=isch&amp;sa=X&amp;ved=0ahUKEwjAo5ji7tngAhVMRo8KHfCLBPIQ_AUIDigB&amp;biw=1366&amp;bih=65</a:t>
            </a:r>
            <a:endParaRPr lang="en-IN" sz="20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18144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39465B27-95B4-49A5-86DB-875A97DA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2008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3773A89-7F4D-4FF3-B3CF-F80832529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xmlns="" id="{098706C5-140B-41AF-A4DA-1AD14F4D7C7E}"/>
              </a:ext>
            </a:extLst>
          </p:cNvPr>
          <p:cNvSpPr/>
          <p:nvPr/>
        </p:nvSpPr>
        <p:spPr>
          <a:xfrm>
            <a:off x="205273" y="139959"/>
            <a:ext cx="8938727" cy="6678751"/>
          </a:xfrm>
          <a:prstGeom prst="rect">
            <a:avLst/>
          </a:prstGeom>
        </p:spPr>
        <p:txBody>
          <a:bodyPr wrap="square">
            <a:spAutoFit/>
          </a:bodyPr>
          <a:lstStyle/>
          <a:p>
            <a:pPr>
              <a:defRPr/>
            </a:pPr>
            <a:r>
              <a:rPr lang="en-US" altLang="en-US" sz="4000" b="1" u="sng" dirty="0">
                <a:solidFill>
                  <a:schemeClr val="accent1">
                    <a:lumMod val="40000"/>
                    <a:lumOff val="60000"/>
                  </a:schemeClr>
                </a:solidFill>
                <a:latin typeface="Algerian" panose="04020705040A02060702" pitchFamily="82" charset="0"/>
                <a:ea typeface="Segoe UI Black" panose="020B0A02040204020203" pitchFamily="34" charset="0"/>
                <a:cs typeface="Segoe UI Black" panose="020B0A02040204020203" pitchFamily="34" charset="0"/>
              </a:rPr>
              <a:t>Index</a:t>
            </a:r>
          </a:p>
          <a:p>
            <a:pPr>
              <a:defRPr/>
            </a:pPr>
            <a:endParaRPr lang="en-US" altLang="en-US" sz="3600" b="1" u="sng" dirty="0">
              <a:latin typeface="Arial Black" panose="020B0A04020102020204" pitchFamily="34" charset="0"/>
              <a:ea typeface="Segoe UI Black" panose="020B0A02040204020203" pitchFamily="34" charset="0"/>
              <a:cs typeface="Segoe UI Black" panose="020B0A02040204020203" pitchFamily="34" charset="0"/>
            </a:endParaRPr>
          </a:p>
          <a:p>
            <a:pPr>
              <a:buFont typeface="Wingdings" panose="05000000000000000000" pitchFamily="2" charset="2"/>
              <a:buChar char="v"/>
              <a:defRPr/>
            </a:pPr>
            <a:r>
              <a:rPr lang="en-US" alt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v"/>
              <a:defRPr/>
            </a:pPr>
            <a:r>
              <a:rPr lang="en-US" alt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defRPr/>
            </a:pPr>
            <a:r>
              <a:rPr lang="en-US" altLang="en-US" sz="2800" b="1" u="sng" dirty="0" smtClean="0">
                <a:solidFill>
                  <a:schemeClr val="accent5">
                    <a:lumMod val="20000"/>
                    <a:lumOff val="80000"/>
                  </a:schemeClr>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v"/>
              <a:defRPr/>
            </a:pPr>
            <a:r>
              <a:rPr lang="en-US" altLang="en-US" sz="2800" b="1" u="sng" dirty="0" smtClean="0">
                <a:solidFill>
                  <a:schemeClr val="accent5">
                    <a:lumMod val="20000"/>
                    <a:lumOff val="80000"/>
                  </a:schemeClr>
                </a:solidFill>
                <a:latin typeface="Times New Roman" panose="02020603050405020304" pitchFamily="18" charset="0"/>
                <a:cs typeface="Times New Roman" panose="02020603050405020304" pitchFamily="18" charset="0"/>
              </a:rPr>
              <a:t>Stock exchanges in India</a:t>
            </a:r>
          </a:p>
          <a:p>
            <a:pPr>
              <a:buFont typeface="Wingdings" panose="05000000000000000000" pitchFamily="2" charset="2"/>
              <a:buChar char="v"/>
              <a:defRPr/>
            </a:pPr>
            <a:r>
              <a:rPr lang="en-US" altLang="en-US" sz="2800" b="1" u="sng" dirty="0" smtClean="0">
                <a:solidFill>
                  <a:schemeClr val="accent5">
                    <a:lumMod val="20000"/>
                    <a:lumOff val="80000"/>
                  </a:schemeClr>
                </a:solidFill>
                <a:latin typeface="Times New Roman" panose="02020603050405020304" pitchFamily="18" charset="0"/>
                <a:cs typeface="Times New Roman" panose="02020603050405020304" pitchFamily="18" charset="0"/>
              </a:rPr>
              <a:t>BSE</a:t>
            </a:r>
          </a:p>
          <a:p>
            <a:pPr>
              <a:buFont typeface="Wingdings" panose="05000000000000000000" pitchFamily="2" charset="2"/>
              <a:buChar char="v"/>
              <a:defRPr/>
            </a:pPr>
            <a:r>
              <a:rPr lang="en-US" altLang="en-US" sz="2800" b="1" u="sng" dirty="0" smtClean="0">
                <a:solidFill>
                  <a:schemeClr val="accent5">
                    <a:lumMod val="20000"/>
                    <a:lumOff val="80000"/>
                  </a:schemeClr>
                </a:solidFill>
                <a:latin typeface="Times New Roman" panose="02020603050405020304" pitchFamily="18" charset="0"/>
                <a:cs typeface="Times New Roman" panose="02020603050405020304" pitchFamily="18" charset="0"/>
              </a:rPr>
              <a:t>NSE</a:t>
            </a:r>
            <a:endParaRPr lang="en-US" alt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defRPr/>
            </a:pPr>
            <a:r>
              <a:rPr lang="en-US" alt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rPr>
              <a:t>Neural networks</a:t>
            </a:r>
          </a:p>
          <a:p>
            <a:pPr>
              <a:buFont typeface="Wingdings" panose="05000000000000000000" pitchFamily="2" charset="2"/>
              <a:buChar char="v"/>
              <a:defRPr/>
            </a:pPr>
            <a:r>
              <a:rPr lang="en-US" alt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rPr>
              <a:t>Recurrent neural networks</a:t>
            </a:r>
          </a:p>
          <a:p>
            <a:pPr>
              <a:buFont typeface="Wingdings" panose="05000000000000000000" pitchFamily="2" charset="2"/>
              <a:buChar char="v"/>
              <a:defRPr/>
            </a:pPr>
            <a:r>
              <a:rPr lang="en-US" alt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rPr>
              <a:t>LSTM</a:t>
            </a:r>
          </a:p>
          <a:p>
            <a:pPr>
              <a:buFont typeface="Wingdings" panose="05000000000000000000" pitchFamily="2" charset="2"/>
              <a:buChar char="v"/>
              <a:defRPr/>
            </a:pPr>
            <a:r>
              <a:rPr lang="en-US" altLang="en-US" sz="2800" b="1" u="sng" dirty="0" smtClean="0">
                <a:solidFill>
                  <a:schemeClr val="accent5">
                    <a:lumMod val="20000"/>
                    <a:lumOff val="80000"/>
                  </a:schemeClr>
                </a:solidFill>
                <a:latin typeface="Times New Roman" panose="02020603050405020304" pitchFamily="18" charset="0"/>
                <a:cs typeface="Times New Roman" panose="02020603050405020304" pitchFamily="18" charset="0"/>
              </a:rPr>
              <a:t>Results</a:t>
            </a:r>
            <a:endParaRPr lang="en-US" alt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defRPr/>
            </a:pPr>
            <a:r>
              <a:rPr lang="en-US" alt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defRPr/>
            </a:pPr>
            <a:r>
              <a:rPr lang="en-US" alt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04012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xmlns="" id="{4D0A04E9-5673-42DB-89F6-FA2CBAA8ADC8}"/>
              </a:ext>
            </a:extLst>
          </p:cNvPr>
          <p:cNvGraphicFramePr/>
          <p:nvPr>
            <p:extLst>
              <p:ext uri="{D42A27DB-BD31-4B8C-83A1-F6EECF244321}">
                <p14:modId xmlns:p14="http://schemas.microsoft.com/office/powerpoint/2010/main" val="3649847281"/>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a:extLst>
              <a:ext uri="{FF2B5EF4-FFF2-40B4-BE49-F238E27FC236}">
                <a16:creationId xmlns:a16="http://schemas.microsoft.com/office/drawing/2014/main" xmlns="" id="{0360F16F-A283-43EF-ACDC-CCD6B5A0A1A3}"/>
              </a:ext>
            </a:extLst>
          </p:cNvPr>
          <p:cNvGraphicFramePr>
            <a:graphicFrameLocks noGrp="1"/>
          </p:cNvGraphicFramePr>
          <p:nvPr>
            <p:extLst>
              <p:ext uri="{D42A27DB-BD31-4B8C-83A1-F6EECF244321}">
                <p14:modId xmlns:p14="http://schemas.microsoft.com/office/powerpoint/2010/main" val="3174136561"/>
              </p:ext>
            </p:extLst>
          </p:nvPr>
        </p:nvGraphicFramePr>
        <p:xfrm>
          <a:off x="3582955" y="85184"/>
          <a:ext cx="6577044" cy="701040"/>
        </p:xfrm>
        <a:graphic>
          <a:graphicData uri="http://schemas.openxmlformats.org/drawingml/2006/table">
            <a:tbl>
              <a:tblPr firstRow="1" bandRow="1">
                <a:tableStyleId>{5C22544A-7EE6-4342-B048-85BDC9FD1C3A}</a:tableStyleId>
              </a:tblPr>
              <a:tblGrid>
                <a:gridCol w="6577044">
                  <a:extLst>
                    <a:ext uri="{9D8B030D-6E8A-4147-A177-3AD203B41FA5}">
                      <a16:colId xmlns:a16="http://schemas.microsoft.com/office/drawing/2014/main" xmlns="" val="774256920"/>
                    </a:ext>
                  </a:extLst>
                </a:gridCol>
              </a:tblGrid>
              <a:tr h="370840">
                <a:tc>
                  <a:txBody>
                    <a:bodyPr/>
                    <a:lstStyle/>
                    <a:p>
                      <a:r>
                        <a:rPr lang="en-IN" dirty="0"/>
                        <a:t>                          </a:t>
                      </a:r>
                      <a:r>
                        <a:rPr lang="en-IN" sz="4000" dirty="0">
                          <a:solidFill>
                            <a:schemeClr val="tx1"/>
                          </a:solidFill>
                          <a:latin typeface="Constantia" panose="02030602050306030303" pitchFamily="18" charset="0"/>
                        </a:rPr>
                        <a:t>ABSTRACT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473935038"/>
                  </a:ext>
                </a:extLst>
              </a:tr>
            </a:tbl>
          </a:graphicData>
        </a:graphic>
      </p:graphicFrame>
    </p:spTree>
    <p:extLst>
      <p:ext uri="{BB962C8B-B14F-4D97-AF65-F5344CB8AC3E}">
        <p14:creationId xmlns:p14="http://schemas.microsoft.com/office/powerpoint/2010/main" val="3026890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301056-AB34-433F-BDAE-48FB2826D57B}"/>
              </a:ext>
            </a:extLst>
          </p:cNvPr>
          <p:cNvSpPr>
            <a:spLocks noGrp="1"/>
          </p:cNvSpPr>
          <p:nvPr>
            <p:ph type="title"/>
          </p:nvPr>
        </p:nvSpPr>
        <p:spPr/>
        <p:txBody>
          <a:bodyPr/>
          <a:lstStyle/>
          <a:p>
            <a:r>
              <a:rPr lang="en-IN" dirty="0"/>
              <a:t>                     </a:t>
            </a:r>
            <a:r>
              <a:rPr lang="en-IN" b="1" dirty="0">
                <a:solidFill>
                  <a:schemeClr val="accent4">
                    <a:lumMod val="60000"/>
                    <a:lumOff val="40000"/>
                  </a:schemeClr>
                </a:solidFill>
                <a:latin typeface="Castellar" panose="020A0402060406010301" pitchFamily="18" charset="0"/>
              </a:rPr>
              <a:t>INTRODUCTION</a:t>
            </a:r>
            <a:br>
              <a:rPr lang="en-IN" b="1" dirty="0">
                <a:solidFill>
                  <a:schemeClr val="accent4">
                    <a:lumMod val="60000"/>
                    <a:lumOff val="40000"/>
                  </a:schemeClr>
                </a:solidFill>
                <a:latin typeface="Castellar" panose="020A0402060406010301" pitchFamily="18" charset="0"/>
              </a:rPr>
            </a:br>
            <a:endParaRPr lang="en-IN" b="1" dirty="0">
              <a:solidFill>
                <a:schemeClr val="accent4">
                  <a:lumMod val="60000"/>
                  <a:lumOff val="40000"/>
                </a:schemeClr>
              </a:solidFill>
              <a:latin typeface="Castellar" panose="020A0402060406010301" pitchFamily="18" charset="0"/>
            </a:endParaRPr>
          </a:p>
        </p:txBody>
      </p:sp>
      <p:sp>
        <p:nvSpPr>
          <p:cNvPr id="3" name="Content Placeholder 2">
            <a:extLst>
              <a:ext uri="{FF2B5EF4-FFF2-40B4-BE49-F238E27FC236}">
                <a16:creationId xmlns:a16="http://schemas.microsoft.com/office/drawing/2014/main" xmlns="" id="{9465EE9D-E22D-47DA-941D-5DCF72CDD2C3}"/>
              </a:ext>
            </a:extLst>
          </p:cNvPr>
          <p:cNvSpPr>
            <a:spLocks noGrp="1"/>
          </p:cNvSpPr>
          <p:nvPr>
            <p:ph idx="1"/>
          </p:nvPr>
        </p:nvSpPr>
        <p:spPr>
          <a:xfrm>
            <a:off x="270588" y="1253331"/>
            <a:ext cx="11793894" cy="4351338"/>
          </a:xfrm>
        </p:spPr>
        <p:txBody>
          <a:bodyPr>
            <a:normAutofit/>
          </a:bodyPr>
          <a:lstStyle/>
          <a:p>
            <a:r>
              <a:rPr lang="en-US" sz="2000" dirty="0">
                <a:latin typeface="Times New Roman" panose="02020603050405020304" pitchFamily="18" charset="0"/>
                <a:cs typeface="Times New Roman" panose="02020603050405020304" pitchFamily="18" charset="0"/>
              </a:rPr>
              <a:t>Data pre-processing is a technique that is used </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convert the raw data into a clean data set. In other words,        whenever the data is collected from different</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sources it is in the raw format which is not feasible for the analysis. By using this technique transform the raw data into an understanding format. Real world data is often incomplete, inconsistent and having many errors. </a:t>
            </a:r>
          </a:p>
          <a:p>
            <a:r>
              <a:rPr lang="en-IN" sz="2000" dirty="0">
                <a:solidFill>
                  <a:srgbClr val="FF0000"/>
                </a:solidFill>
                <a:latin typeface="Times New Roman" panose="02020603050405020304" pitchFamily="18" charset="0"/>
                <a:cs typeface="Times New Roman" panose="02020603050405020304" pitchFamily="18" charset="0"/>
              </a:rPr>
              <a:t>LSTM(LONG SHORT-TERM MEMORY) </a:t>
            </a:r>
            <a:r>
              <a:rPr lang="en-IN" sz="2000" dirty="0">
                <a:latin typeface="Times New Roman" panose="02020603050405020304" pitchFamily="18" charset="0"/>
                <a:cs typeface="Times New Roman" panose="02020603050405020304" pitchFamily="18" charset="0"/>
              </a:rPr>
              <a:t>is an artificial recurrent neural network(RNN)  architecture.LSTM networks are well suited to classifying, processing and making predictions based on time series data, since there can be lags of unknown duration between important events in the time series.</a:t>
            </a:r>
          </a:p>
          <a:p>
            <a:r>
              <a:rPr lang="en-IN" sz="2000" dirty="0">
                <a:latin typeface="Times New Roman" panose="02020603050405020304" pitchFamily="18" charset="0"/>
                <a:cs typeface="Times New Roman" panose="02020603050405020304" pitchFamily="18" charset="0"/>
              </a:rPr>
              <a:t>Artificial neural networks(ANN) are computing systems inspired by biological neural networks that constitute animal brains. The neural network itself is not an algorithm, but rather an framework for many machine learning algorithms to work together and process complex data inputs.</a:t>
            </a:r>
          </a:p>
        </p:txBody>
      </p:sp>
      <p:pic>
        <p:nvPicPr>
          <p:cNvPr id="5" name="Picture 4">
            <a:extLst>
              <a:ext uri="{FF2B5EF4-FFF2-40B4-BE49-F238E27FC236}">
                <a16:creationId xmlns:a16="http://schemas.microsoft.com/office/drawing/2014/main" xmlns="" id="{E1183576-A135-4E70-9185-C866341A5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9" y="4469363"/>
            <a:ext cx="3203510" cy="1847461"/>
          </a:xfrm>
          <a:prstGeom prst="rect">
            <a:avLst/>
          </a:prstGeom>
          <a:ln>
            <a:noFill/>
          </a:ln>
          <a:effectLst>
            <a:softEdge rad="112500"/>
          </a:effectLst>
        </p:spPr>
      </p:pic>
      <p:pic>
        <p:nvPicPr>
          <p:cNvPr id="7" name="Picture 6">
            <a:extLst>
              <a:ext uri="{FF2B5EF4-FFF2-40B4-BE49-F238E27FC236}">
                <a16:creationId xmlns:a16="http://schemas.microsoft.com/office/drawing/2014/main" xmlns="" id="{107929F3-D42F-4725-A304-5D7F1DD7D8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2792" y="4404907"/>
            <a:ext cx="3090182" cy="22851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xmlns="" id="{9B2D3806-9710-4E03-80F5-102CF8769E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1315" y="4321230"/>
            <a:ext cx="3954826" cy="19700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0898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ircle(in)">
                                      <p:cBhvr>
                                        <p:cTn id="28" dur="2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heel(1)">
                                      <p:cBhvr>
                                        <p:cTn id="33" dur="20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EF4E0E-C5DA-45A0-8581-EFAE5CB7219A}"/>
              </a:ext>
            </a:extLst>
          </p:cNvPr>
          <p:cNvSpPr>
            <a:spLocks noGrp="1"/>
          </p:cNvSpPr>
          <p:nvPr>
            <p:ph type="title"/>
          </p:nvPr>
        </p:nvSpPr>
        <p:spPr>
          <a:xfrm>
            <a:off x="726232" y="18255"/>
            <a:ext cx="10515600" cy="1325563"/>
          </a:xfrm>
        </p:spPr>
        <p:txBody>
          <a:bodyPr>
            <a:normAutofit/>
          </a:bodyPr>
          <a:lstStyle/>
          <a:p>
            <a:r>
              <a:rPr lang="en-IN" dirty="0">
                <a:latin typeface="Arial Black" panose="020B0A04020102020204" pitchFamily="34" charset="0"/>
              </a:rPr>
              <a:t>                    </a:t>
            </a:r>
            <a:r>
              <a:rPr lang="en-IN" dirty="0">
                <a:solidFill>
                  <a:schemeClr val="accent6"/>
                </a:solidFill>
                <a:latin typeface="Algerian" panose="04020705040A02060702" pitchFamily="82" charset="0"/>
              </a:rPr>
              <a:t>OBJECTIVE</a:t>
            </a:r>
          </a:p>
        </p:txBody>
      </p:sp>
      <p:sp>
        <p:nvSpPr>
          <p:cNvPr id="3" name="Content Placeholder 2">
            <a:extLst>
              <a:ext uri="{FF2B5EF4-FFF2-40B4-BE49-F238E27FC236}">
                <a16:creationId xmlns:a16="http://schemas.microsoft.com/office/drawing/2014/main" xmlns="" id="{A205541C-C0F7-497F-BABE-F0A00DDF073E}"/>
              </a:ext>
            </a:extLst>
          </p:cNvPr>
          <p:cNvSpPr>
            <a:spLocks noGrp="1"/>
          </p:cNvSpPr>
          <p:nvPr>
            <p:ph idx="1"/>
          </p:nvPr>
        </p:nvSpPr>
        <p:spPr>
          <a:xfrm>
            <a:off x="642257" y="1125829"/>
            <a:ext cx="10515600" cy="4351338"/>
          </a:xfrm>
        </p:spPr>
        <p:txBody>
          <a:bodyPr/>
          <a:lstStyle/>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main objective to reduce the investment cost unnecessarily.</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In those days, people used to invest money of the product and the outcome may not be as expected. So this leads to major drop in the company, whole share will drop down.</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To  overcome this, we predict the future stock market price and then invest accordingly ,which reduces the cost, time and more over enhances the growth of the company.</a:t>
            </a:r>
          </a:p>
          <a:p>
            <a:pPr marL="0" indent="0">
              <a:buNone/>
            </a:pPr>
            <a:endParaRPr lang="en-IN" dirty="0"/>
          </a:p>
        </p:txBody>
      </p:sp>
      <p:pic>
        <p:nvPicPr>
          <p:cNvPr id="5" name="Picture 4">
            <a:extLst>
              <a:ext uri="{FF2B5EF4-FFF2-40B4-BE49-F238E27FC236}">
                <a16:creationId xmlns:a16="http://schemas.microsoft.com/office/drawing/2014/main" xmlns="" id="{B3F1BA9D-11E3-4EB1-A975-B6C31149F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8612" y="3899575"/>
            <a:ext cx="3371131" cy="237992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xmlns="" id="{A61D86E8-FED5-4675-A9C0-7ED359C63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377" y="3899574"/>
            <a:ext cx="3333246" cy="18325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a:extLst>
              <a:ext uri="{FF2B5EF4-FFF2-40B4-BE49-F238E27FC236}">
                <a16:creationId xmlns:a16="http://schemas.microsoft.com/office/drawing/2014/main" xmlns="" id="{A7FA2BCA-C66C-44BD-B740-9DE926F03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286" y="3899575"/>
            <a:ext cx="3859102" cy="2109340"/>
          </a:xfrm>
          <a:prstGeom prst="ellipse">
            <a:avLst/>
          </a:prstGeom>
          <a:ln>
            <a:noFill/>
          </a:ln>
          <a:effectLst>
            <a:softEdge rad="112500"/>
          </a:effectLst>
        </p:spPr>
      </p:pic>
    </p:spTree>
    <p:extLst>
      <p:ext uri="{BB962C8B-B14F-4D97-AF65-F5344CB8AC3E}">
        <p14:creationId xmlns:p14="http://schemas.microsoft.com/office/powerpoint/2010/main" val="199390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9"/>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STOCK EXCHANGES IN INDIA</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fontScale="70000" lnSpcReduction="20000"/>
          </a:bodyPr>
          <a:lstStyle/>
          <a:p>
            <a:r>
              <a:rPr lang="en-IN" dirty="0" smtClean="0"/>
              <a:t>There are </a:t>
            </a:r>
            <a:r>
              <a:rPr lang="en-IN" u="sng" dirty="0" smtClean="0"/>
              <a:t>22</a:t>
            </a:r>
            <a:r>
              <a:rPr lang="en-IN" dirty="0" smtClean="0"/>
              <a:t> stock exchanges in </a:t>
            </a:r>
            <a:r>
              <a:rPr lang="en-IN" dirty="0" err="1" smtClean="0"/>
              <a:t>India.But</a:t>
            </a:r>
            <a:r>
              <a:rPr lang="en-IN" dirty="0" smtClean="0"/>
              <a:t> two of them are biggest.</a:t>
            </a:r>
          </a:p>
          <a:p>
            <a:r>
              <a:rPr lang="en-IN" sz="4100" u="sng" dirty="0">
                <a:solidFill>
                  <a:schemeClr val="accent5">
                    <a:lumMod val="75000"/>
                  </a:schemeClr>
                </a:solidFill>
              </a:rPr>
              <a:t>BSE(BOMBAY STOCK EXCHANGE)-</a:t>
            </a:r>
            <a:r>
              <a:rPr lang="en-IN" dirty="0"/>
              <a:t>The </a:t>
            </a:r>
            <a:r>
              <a:rPr lang="en-IN" dirty="0" err="1"/>
              <a:t>asia’s</a:t>
            </a:r>
            <a:r>
              <a:rPr lang="en-IN" dirty="0"/>
              <a:t> first stock exchange and world’s </a:t>
            </a:r>
            <a:r>
              <a:rPr lang="en-IN" dirty="0" smtClean="0"/>
              <a:t> </a:t>
            </a:r>
            <a:r>
              <a:rPr lang="en-IN" dirty="0"/>
              <a:t>tenth largest stock exchange</a:t>
            </a:r>
            <a:endParaRPr lang="en-IN" dirty="0" smtClean="0"/>
          </a:p>
          <a:p>
            <a:r>
              <a:rPr lang="en-IN" sz="4100" u="sng" dirty="0">
                <a:solidFill>
                  <a:schemeClr val="accent5">
                    <a:lumMod val="75000"/>
                  </a:schemeClr>
                </a:solidFill>
              </a:rPr>
              <a:t>NSE(NATIONAL STOCK EXCHANGE)-</a:t>
            </a:r>
            <a:r>
              <a:rPr lang="en-IN" sz="4100" dirty="0"/>
              <a:t> </a:t>
            </a:r>
            <a:r>
              <a:rPr lang="en-IN" dirty="0"/>
              <a:t>The first exchange in </a:t>
            </a:r>
          </a:p>
          <a:p>
            <a:pPr marL="0" indent="0">
              <a:buNone/>
            </a:pPr>
            <a:r>
              <a:rPr lang="en-IN" dirty="0" smtClean="0"/>
              <a:t>    the </a:t>
            </a:r>
            <a:r>
              <a:rPr lang="en-IN" dirty="0"/>
              <a:t>country to provide modern fully automated screen based </a:t>
            </a:r>
          </a:p>
          <a:p>
            <a:pPr marL="0" indent="0">
              <a:buNone/>
            </a:pPr>
            <a:r>
              <a:rPr lang="en-IN" dirty="0" smtClean="0"/>
              <a:t>    electronic </a:t>
            </a:r>
            <a:r>
              <a:rPr lang="en-IN" dirty="0"/>
              <a:t>trading system</a:t>
            </a:r>
            <a:r>
              <a:rPr lang="en-IN" dirty="0" smtClean="0"/>
              <a:t>.</a:t>
            </a:r>
          </a:p>
          <a:p>
            <a:pPr marL="0" indent="0">
              <a:buNone/>
            </a:pPr>
            <a:r>
              <a:rPr lang="en-IN" dirty="0" smtClean="0"/>
              <a:t>.</a:t>
            </a:r>
            <a:endParaRPr lang="en-IN" u="sng" dirty="0">
              <a:solidFill>
                <a:schemeClr val="accent5">
                  <a:lumMod val="75000"/>
                </a:schemeClr>
              </a:solidFill>
            </a:endParaRPr>
          </a:p>
          <a:p>
            <a:endParaRPr lang="en-IN" dirty="0"/>
          </a:p>
          <a:p>
            <a:pPr marL="0" indent="0">
              <a:buNone/>
            </a:pPr>
            <a:endParaRPr lang="en-IN" dirty="0"/>
          </a:p>
          <a:p>
            <a:pPr marL="0" indent="0">
              <a:buNone/>
            </a:pPr>
            <a:r>
              <a:rPr lang="en-IN" dirty="0"/>
              <a:t> </a:t>
            </a:r>
            <a:r>
              <a:rPr lang="en-IN" dirty="0" smtClean="0"/>
              <a:t>  </a:t>
            </a:r>
          </a:p>
          <a:p>
            <a:endParaRPr lang="en-IN" u="sng" dirty="0" smtClean="0">
              <a:solidFill>
                <a:schemeClr val="accent5">
                  <a:lumMod val="75000"/>
                </a:schemeClr>
              </a:solidFill>
            </a:endParaRPr>
          </a:p>
          <a:p>
            <a:pPr marL="0" indent="0">
              <a:buNone/>
            </a:pPr>
            <a:r>
              <a:rPr lang="en-IN" dirty="0" smtClean="0"/>
              <a:t>   </a:t>
            </a:r>
            <a:endParaRPr lang="en-IN" u="sng" dirty="0">
              <a:solidFill>
                <a:schemeClr val="accent5">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19" y="3741253"/>
            <a:ext cx="6019881" cy="2966620"/>
          </a:xfrm>
          <a:prstGeom prst="rect">
            <a:avLst/>
          </a:prstGeom>
        </p:spPr>
      </p:pic>
    </p:spTree>
    <p:extLst>
      <p:ext uri="{BB962C8B-B14F-4D97-AF65-F5344CB8AC3E}">
        <p14:creationId xmlns:p14="http://schemas.microsoft.com/office/powerpoint/2010/main" val="1911077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BOMBAY STOCK EXCHANGE</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Location		:Mumbai</a:t>
            </a:r>
          </a:p>
          <a:p>
            <a:r>
              <a:rPr lang="en-IN" dirty="0" smtClean="0"/>
              <a:t>Index		:Sensex(SENSITIVE INDEX)</a:t>
            </a:r>
          </a:p>
          <a:p>
            <a:r>
              <a:rPr lang="en-IN" dirty="0" smtClean="0"/>
              <a:t>Group of 30 stocks</a:t>
            </a:r>
          </a:p>
          <a:p>
            <a:r>
              <a:rPr lang="en-IN" dirty="0" smtClean="0"/>
              <a:t>Members		:852</a:t>
            </a:r>
          </a:p>
          <a:p>
            <a:r>
              <a:rPr lang="en-IN" dirty="0" smtClean="0"/>
              <a:t>Date of launch     :03 </a:t>
            </a:r>
            <a:r>
              <a:rPr lang="en-IN" dirty="0" err="1" smtClean="0"/>
              <a:t>jan</a:t>
            </a:r>
            <a:r>
              <a:rPr lang="en-IN" dirty="0" smtClean="0"/>
              <a:t> 1986</a:t>
            </a:r>
          </a:p>
          <a:p>
            <a:r>
              <a:rPr lang="en-IN" dirty="0" smtClean="0"/>
              <a:t>No of listings	:5439</a:t>
            </a:r>
          </a:p>
          <a:p>
            <a:r>
              <a:rPr lang="en-IN" dirty="0"/>
              <a:t>M</a:t>
            </a:r>
            <a:r>
              <a:rPr lang="en-IN" dirty="0" smtClean="0"/>
              <a:t>arket cap           :Rs1,50,184 billion</a:t>
            </a:r>
          </a:p>
          <a:p>
            <a:endParaRPr lang="en-IN" dirty="0" smtClean="0"/>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483" y="2060813"/>
            <a:ext cx="3837580" cy="3289110"/>
          </a:xfrm>
          <a:prstGeom prst="rect">
            <a:avLst/>
          </a:prstGeom>
        </p:spPr>
      </p:pic>
    </p:spTree>
    <p:extLst>
      <p:ext uri="{BB962C8B-B14F-4D97-AF65-F5344CB8AC3E}">
        <p14:creationId xmlns:p14="http://schemas.microsoft.com/office/powerpoint/2010/main" val="91450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smtClean="0">
                <a:solidFill>
                  <a:schemeClr val="accent5">
                    <a:lumMod val="75000"/>
                  </a:schemeClr>
                </a:solidFill>
              </a:rPr>
              <a:t>NATIONAL </a:t>
            </a:r>
            <a:r>
              <a:rPr lang="en-IN" dirty="0">
                <a:solidFill>
                  <a:schemeClr val="accent5">
                    <a:lumMod val="75000"/>
                  </a:schemeClr>
                </a:solidFill>
              </a:rPr>
              <a:t>STOCK </a:t>
            </a:r>
            <a:r>
              <a:rPr lang="en-IN" dirty="0" smtClean="0">
                <a:solidFill>
                  <a:schemeClr val="accent5">
                    <a:lumMod val="75000"/>
                  </a:schemeClr>
                </a:solidFill>
              </a:rPr>
              <a:t>EXCHANGE</a:t>
            </a:r>
            <a:r>
              <a:rPr lang="en-IN" u="sng" dirty="0">
                <a:solidFill>
                  <a:schemeClr val="accent5">
                    <a:lumMod val="75000"/>
                  </a:schemeClr>
                </a:solidFill>
              </a:rPr>
              <a:t/>
            </a:r>
            <a:br>
              <a:rPr lang="en-IN" u="sng" dirty="0">
                <a:solidFill>
                  <a:schemeClr val="accent5">
                    <a:lumMod val="75000"/>
                  </a:schemeClr>
                </a:solidFill>
              </a:rPr>
            </a:br>
            <a:endParaRPr lang="en-IN" dirty="0"/>
          </a:p>
        </p:txBody>
      </p:sp>
      <p:sp>
        <p:nvSpPr>
          <p:cNvPr id="3" name="Content Placeholder 2"/>
          <p:cNvSpPr>
            <a:spLocks noGrp="1"/>
          </p:cNvSpPr>
          <p:nvPr>
            <p:ph idx="1"/>
          </p:nvPr>
        </p:nvSpPr>
        <p:spPr/>
        <p:txBody>
          <a:bodyPr/>
          <a:lstStyle/>
          <a:p>
            <a:r>
              <a:rPr lang="en-IN" dirty="0" smtClean="0"/>
              <a:t>Location	       	 :Mumbai</a:t>
            </a:r>
          </a:p>
          <a:p>
            <a:r>
              <a:rPr lang="en-IN" dirty="0" smtClean="0"/>
              <a:t>Index	      	 :Nifty(NATIONAL STOCK EXCHANGE FIFTY)</a:t>
            </a:r>
          </a:p>
          <a:p>
            <a:r>
              <a:rPr lang="en-IN" dirty="0" smtClean="0"/>
              <a:t>Consists of group of 50 stocks</a:t>
            </a:r>
          </a:p>
          <a:p>
            <a:r>
              <a:rPr lang="en-IN" dirty="0" smtClean="0"/>
              <a:t>Date of launch 	:April 1994</a:t>
            </a:r>
          </a:p>
          <a:p>
            <a:r>
              <a:rPr lang="en-IN" dirty="0" smtClean="0"/>
              <a:t>No of Listings    	:2000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701" y="2997745"/>
            <a:ext cx="4244420" cy="3179218"/>
          </a:xfrm>
          <a:prstGeom prst="rect">
            <a:avLst/>
          </a:prstGeom>
        </p:spPr>
      </p:pic>
    </p:spTree>
    <p:extLst>
      <p:ext uri="{BB962C8B-B14F-4D97-AF65-F5344CB8AC3E}">
        <p14:creationId xmlns:p14="http://schemas.microsoft.com/office/powerpoint/2010/main" val="194331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FAAE9-929F-448B-BE2B-9189BF45E6EB}"/>
              </a:ext>
            </a:extLst>
          </p:cNvPr>
          <p:cNvSpPr>
            <a:spLocks noGrp="1"/>
          </p:cNvSpPr>
          <p:nvPr>
            <p:ph type="title"/>
          </p:nvPr>
        </p:nvSpPr>
        <p:spPr>
          <a:xfrm>
            <a:off x="258096" y="0"/>
            <a:ext cx="10515600" cy="1325563"/>
          </a:xfrm>
        </p:spPr>
        <p:txBody>
          <a:bodyPr/>
          <a:lstStyle/>
          <a:p>
            <a:r>
              <a:rPr lang="en-IN" dirty="0"/>
              <a:t>               </a:t>
            </a:r>
            <a:r>
              <a:rPr lang="en-US" b="1" dirty="0">
                <a:solidFill>
                  <a:schemeClr val="accent4">
                    <a:lumMod val="40000"/>
                    <a:lumOff val="60000"/>
                  </a:schemeClr>
                </a:solidFill>
                <a:latin typeface="Times New Roman" panose="02020603050405020304" pitchFamily="18" charset="0"/>
                <a:cs typeface="Times New Roman" panose="02020603050405020304" pitchFamily="18" charset="0"/>
              </a:rPr>
              <a:t>Artificial neural networks</a:t>
            </a:r>
            <a:r>
              <a:rPr lang="en-US"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b="1" dirty="0">
                <a:solidFill>
                  <a:schemeClr val="accent4">
                    <a:lumMod val="40000"/>
                    <a:lumOff val="60000"/>
                  </a:schemeClr>
                </a:solidFill>
                <a:latin typeface="Times New Roman" panose="02020603050405020304" pitchFamily="18" charset="0"/>
                <a:cs typeface="Times New Roman" panose="02020603050405020304" pitchFamily="18" charset="0"/>
              </a:rPr>
              <a:t>ANN</a:t>
            </a:r>
            <a:r>
              <a:rPr lang="en-US" dirty="0">
                <a:solidFill>
                  <a:schemeClr val="accent4">
                    <a:lumMod val="40000"/>
                    <a:lumOff val="60000"/>
                  </a:schemeClr>
                </a:solidFill>
                <a:latin typeface="Times New Roman" panose="02020603050405020304" pitchFamily="18" charset="0"/>
                <a:cs typeface="Times New Roman" panose="02020603050405020304" pitchFamily="18" charset="0"/>
              </a:rPr>
              <a:t>)</a:t>
            </a:r>
            <a:endParaRPr lang="en-IN" dirty="0">
              <a:solidFill>
                <a:schemeClr val="accent4">
                  <a:lumMod val="40000"/>
                  <a:lumOff val="60000"/>
                </a:schemeClr>
              </a:solidFill>
            </a:endParaRPr>
          </a:p>
        </p:txBody>
      </p:sp>
      <p:sp>
        <p:nvSpPr>
          <p:cNvPr id="3" name="Content Placeholder 2">
            <a:extLst>
              <a:ext uri="{FF2B5EF4-FFF2-40B4-BE49-F238E27FC236}">
                <a16:creationId xmlns:a16="http://schemas.microsoft.com/office/drawing/2014/main" xmlns="" id="{F000EEAE-F88F-4585-9CB7-37A35845D157}"/>
              </a:ext>
            </a:extLst>
          </p:cNvPr>
          <p:cNvSpPr>
            <a:spLocks noGrp="1"/>
          </p:cNvSpPr>
          <p:nvPr>
            <p:ph idx="1"/>
          </p:nvPr>
        </p:nvSpPr>
        <p:spPr>
          <a:xfrm>
            <a:off x="0" y="875071"/>
            <a:ext cx="11353800" cy="5301892"/>
          </a:xfrm>
        </p:spPr>
        <p:txBody>
          <a:bodyPr>
            <a:normAutofit/>
          </a:bodyPr>
          <a:lstStyle/>
          <a:p>
            <a:r>
              <a:rPr lang="en-US" sz="2000" b="1" dirty="0">
                <a:solidFill>
                  <a:schemeClr val="tx1">
                    <a:lumMod val="85000"/>
                  </a:schemeClr>
                </a:solidFill>
                <a:latin typeface="Times New Roman" panose="02020603050405020304" pitchFamily="18" charset="0"/>
                <a:cs typeface="Times New Roman" panose="02020603050405020304" pitchFamily="18" charset="0"/>
              </a:rPr>
              <a:t>Artificial neural networks</a:t>
            </a:r>
            <a:r>
              <a:rPr lang="en-US" sz="2000" dirty="0">
                <a:solidFill>
                  <a:schemeClr val="tx1">
                    <a:lumMod val="85000"/>
                  </a:schemeClr>
                </a:solidFill>
                <a:latin typeface="Times New Roman" panose="02020603050405020304" pitchFamily="18" charset="0"/>
                <a:cs typeface="Times New Roman" panose="02020603050405020304" pitchFamily="18" charset="0"/>
              </a:rPr>
              <a:t> (</a:t>
            </a:r>
            <a:r>
              <a:rPr lang="en-US" sz="2000" b="1" dirty="0">
                <a:solidFill>
                  <a:schemeClr val="tx1">
                    <a:lumMod val="85000"/>
                  </a:schemeClr>
                </a:solidFill>
                <a:latin typeface="Times New Roman" panose="02020603050405020304" pitchFamily="18" charset="0"/>
                <a:cs typeface="Times New Roman" panose="02020603050405020304" pitchFamily="18" charset="0"/>
              </a:rPr>
              <a:t>ANN</a:t>
            </a:r>
            <a:r>
              <a:rPr lang="en-US" sz="2000" dirty="0">
                <a:solidFill>
                  <a:schemeClr val="tx1">
                    <a:lumMod val="85000"/>
                  </a:schemeClr>
                </a:solidFill>
                <a:latin typeface="Times New Roman" panose="02020603050405020304" pitchFamily="18" charset="0"/>
                <a:cs typeface="Times New Roman" panose="02020603050405020304" pitchFamily="18" charset="0"/>
              </a:rPr>
              <a:t>) or </a:t>
            </a:r>
            <a:r>
              <a:rPr lang="en-US" sz="2000" b="1" dirty="0">
                <a:solidFill>
                  <a:schemeClr val="tx1">
                    <a:lumMod val="85000"/>
                  </a:schemeClr>
                </a:solidFill>
                <a:latin typeface="Times New Roman" panose="02020603050405020304" pitchFamily="18" charset="0"/>
                <a:cs typeface="Times New Roman" panose="02020603050405020304" pitchFamily="18" charset="0"/>
              </a:rPr>
              <a:t>connectionist systems</a:t>
            </a:r>
            <a:r>
              <a:rPr lang="en-US" sz="2000" dirty="0">
                <a:solidFill>
                  <a:schemeClr val="tx1">
                    <a:lumMod val="85000"/>
                  </a:schemeClr>
                </a:solidFill>
                <a:latin typeface="Times New Roman" panose="02020603050405020304" pitchFamily="18" charset="0"/>
                <a:cs typeface="Times New Roman" panose="02020603050405020304" pitchFamily="18" charset="0"/>
              </a:rPr>
              <a:t> are computing systems inspired by the </a:t>
            </a:r>
            <a:r>
              <a:rPr lang="en-US" sz="2000" u="sng" dirty="0">
                <a:latin typeface="Times New Roman" panose="02020603050405020304" pitchFamily="18" charset="0"/>
                <a:cs typeface="Times New Roman" panose="02020603050405020304" pitchFamily="18" charset="0"/>
                <a:hlinkClick r:id="rId2" tooltip="Biological neural network">
                  <a:extLst>
                    <a:ext uri="{A12FA001-AC4F-418D-AE19-62706E023703}">
                      <ahyp:hlinkClr xmlns:ahyp="http://schemas.microsoft.com/office/drawing/2018/hyperlinkcolor" xmlns="" val="tx"/>
                    </a:ext>
                  </a:extLst>
                </a:hlinkClick>
              </a:rPr>
              <a:t>biological neural networks</a:t>
            </a:r>
            <a:r>
              <a:rPr lang="en-US" sz="2000" dirty="0">
                <a:solidFill>
                  <a:schemeClr val="tx1">
                    <a:lumMod val="85000"/>
                  </a:schemeClr>
                </a:solidFill>
                <a:latin typeface="Times New Roman" panose="02020603050405020304" pitchFamily="18" charset="0"/>
                <a:cs typeface="Times New Roman" panose="02020603050405020304" pitchFamily="18" charset="0"/>
              </a:rPr>
              <a:t> that constitute animal </a:t>
            </a:r>
            <a:r>
              <a:rPr lang="en-US" sz="2000" dirty="0">
                <a:solidFill>
                  <a:schemeClr val="tx1">
                    <a:lumMod val="85000"/>
                  </a:schemeClr>
                </a:solidFill>
                <a:latin typeface="Times New Roman" panose="02020603050405020304" pitchFamily="18" charset="0"/>
                <a:cs typeface="Times New Roman" panose="02020603050405020304" pitchFamily="18" charset="0"/>
                <a:hlinkClick r:id="rId3" tooltip="Brain">
                  <a:extLst>
                    <a:ext uri="{A12FA001-AC4F-418D-AE19-62706E023703}">
                      <ahyp:hlinkClr xmlns:ahyp="http://schemas.microsoft.com/office/drawing/2018/hyperlinkcolor" xmlns="" val="tx"/>
                    </a:ext>
                  </a:extLst>
                </a:hlinkClick>
              </a:rPr>
              <a:t>brains</a:t>
            </a:r>
            <a:r>
              <a:rPr lang="en-US" sz="2000" dirty="0" smtClean="0">
                <a:solidFill>
                  <a:schemeClr val="tx1">
                    <a:lumMod val="85000"/>
                  </a:schemeClr>
                </a:solidFill>
                <a:latin typeface="Times New Roman" panose="02020603050405020304" pitchFamily="18" charset="0"/>
                <a:cs typeface="Times New Roman" panose="02020603050405020304" pitchFamily="18" charset="0"/>
              </a:rPr>
              <a:t>.</a:t>
            </a:r>
          </a:p>
          <a:p>
            <a:r>
              <a:rPr lang="en-US" sz="2000" dirty="0" smtClean="0">
                <a:solidFill>
                  <a:schemeClr val="tx1">
                    <a:lumMod val="85000"/>
                  </a:schemeClr>
                </a:solidFill>
                <a:latin typeface="Times New Roman" panose="02020603050405020304" pitchFamily="18" charset="0"/>
                <a:cs typeface="Times New Roman" panose="02020603050405020304" pitchFamily="18" charset="0"/>
              </a:rPr>
              <a:t>The </a:t>
            </a:r>
            <a:r>
              <a:rPr lang="en-US" sz="2000" dirty="0">
                <a:solidFill>
                  <a:schemeClr val="tx1">
                    <a:lumMod val="85000"/>
                  </a:schemeClr>
                </a:solidFill>
                <a:latin typeface="Times New Roman" panose="02020603050405020304" pitchFamily="18" charset="0"/>
                <a:cs typeface="Times New Roman" panose="02020603050405020304" pitchFamily="18" charset="0"/>
              </a:rPr>
              <a:t>neural network itself is not an algorithm, but rather a framework for many different </a:t>
            </a:r>
            <a:r>
              <a:rPr lang="en-US" sz="2000" dirty="0">
                <a:solidFill>
                  <a:schemeClr val="tx1">
                    <a:lumMod val="85000"/>
                  </a:schemeClr>
                </a:solidFill>
                <a:latin typeface="Times New Roman" panose="02020603050405020304" pitchFamily="18" charset="0"/>
                <a:cs typeface="Times New Roman" panose="02020603050405020304" pitchFamily="18" charset="0"/>
                <a:hlinkClick r:id="rId4" tooltip="Machine learning">
                  <a:extLst>
                    <a:ext uri="{A12FA001-AC4F-418D-AE19-62706E023703}">
                      <ahyp:hlinkClr xmlns:ahyp="http://schemas.microsoft.com/office/drawing/2018/hyperlinkcolor" xmlns="" val="tx"/>
                    </a:ext>
                  </a:extLst>
                </a:hlinkClick>
              </a:rPr>
              <a:t>machine learning</a:t>
            </a:r>
            <a:r>
              <a:rPr lang="en-US" sz="2000" dirty="0">
                <a:solidFill>
                  <a:schemeClr val="tx1">
                    <a:lumMod val="85000"/>
                  </a:schemeClr>
                </a:solidFill>
                <a:latin typeface="Times New Roman" panose="02020603050405020304" pitchFamily="18" charset="0"/>
                <a:cs typeface="Times New Roman" panose="02020603050405020304" pitchFamily="18" charset="0"/>
              </a:rPr>
              <a:t> algorithms to work together and process complex data inputs</a:t>
            </a:r>
            <a:r>
              <a:rPr lang="en-US" sz="2000" dirty="0" smtClean="0">
                <a:solidFill>
                  <a:schemeClr val="tx1">
                    <a:lumMod val="85000"/>
                  </a:schemeClr>
                </a:solidFill>
                <a:latin typeface="Times New Roman" panose="02020603050405020304" pitchFamily="18" charset="0"/>
                <a:cs typeface="Times New Roman" panose="02020603050405020304" pitchFamily="18" charset="0"/>
              </a:rPr>
              <a:t>.</a:t>
            </a:r>
            <a:r>
              <a:rPr lang="en-US" sz="2000" dirty="0">
                <a:solidFill>
                  <a:schemeClr val="tx1">
                    <a:lumMod val="85000"/>
                  </a:schemeClr>
                </a:solidFill>
                <a:latin typeface="Times New Roman" panose="02020603050405020304" pitchFamily="18" charset="0"/>
                <a:cs typeface="Times New Roman" panose="02020603050405020304" pitchFamily="18" charset="0"/>
              </a:rPr>
              <a:t> Such systems "learn" to perform tasks by considering examples, generally without being programmed with any task-specific rules. </a:t>
            </a:r>
          </a:p>
          <a:p>
            <a:r>
              <a:rPr lang="en-US" sz="2000" dirty="0">
                <a:solidFill>
                  <a:schemeClr val="tx1">
                    <a:lumMod val="85000"/>
                  </a:schemeClr>
                </a:solidFill>
                <a:latin typeface="Times New Roman" panose="02020603050405020304" pitchFamily="18" charset="0"/>
                <a:cs typeface="Times New Roman" panose="02020603050405020304" pitchFamily="18" charset="0"/>
              </a:rPr>
              <a:t>For example, in </a:t>
            </a:r>
            <a:r>
              <a:rPr lang="en-US" sz="2000" dirty="0">
                <a:latin typeface="Times New Roman" panose="02020603050405020304" pitchFamily="18" charset="0"/>
                <a:cs typeface="Times New Roman" panose="02020603050405020304" pitchFamily="18" charset="0"/>
                <a:hlinkClick r:id="rId5" tooltip="Image recognition">
                  <a:extLst>
                    <a:ext uri="{A12FA001-AC4F-418D-AE19-62706E023703}">
                      <ahyp:hlinkClr xmlns:ahyp="http://schemas.microsoft.com/office/drawing/2018/hyperlinkcolor" xmlns="" val="tx"/>
                    </a:ext>
                  </a:extLst>
                </a:hlinkClick>
              </a:rPr>
              <a:t>image recognition</a:t>
            </a:r>
            <a:r>
              <a:rPr lang="en-US" sz="2000" dirty="0">
                <a:solidFill>
                  <a:schemeClr val="tx1">
                    <a:lumMod val="85000"/>
                  </a:schemeClr>
                </a:solidFill>
                <a:latin typeface="Times New Roman" panose="02020603050405020304" pitchFamily="18" charset="0"/>
                <a:cs typeface="Times New Roman" panose="02020603050405020304" pitchFamily="18" charset="0"/>
              </a:rPr>
              <a:t>, they might learn to identify images that contain cats by analyzing example images that have been manually </a:t>
            </a:r>
            <a:r>
              <a:rPr lang="en-US" sz="2000" dirty="0">
                <a:solidFill>
                  <a:schemeClr val="tx1">
                    <a:lumMod val="85000"/>
                  </a:schemeClr>
                </a:solidFill>
                <a:latin typeface="Times New Roman" panose="02020603050405020304" pitchFamily="18" charset="0"/>
                <a:cs typeface="Times New Roman" panose="02020603050405020304" pitchFamily="18" charset="0"/>
                <a:hlinkClick r:id="rId6" tooltip="Labeled data">
                  <a:extLst>
                    <a:ext uri="{A12FA001-AC4F-418D-AE19-62706E023703}">
                      <ahyp:hlinkClr xmlns:ahyp="http://schemas.microsoft.com/office/drawing/2018/hyperlinkcolor" xmlns="" val="tx"/>
                    </a:ext>
                  </a:extLst>
                </a:hlinkClick>
              </a:rPr>
              <a:t>labeled</a:t>
            </a:r>
            <a:r>
              <a:rPr lang="en-US" sz="2000" dirty="0">
                <a:solidFill>
                  <a:schemeClr val="tx1">
                    <a:lumMod val="85000"/>
                  </a:schemeClr>
                </a:solidFill>
                <a:latin typeface="Times New Roman" panose="02020603050405020304" pitchFamily="18" charset="0"/>
                <a:cs typeface="Times New Roman" panose="02020603050405020304" pitchFamily="18" charset="0"/>
              </a:rPr>
              <a:t> as "cat" or "no cat" and using the results to identify cats in other images.</a:t>
            </a:r>
          </a:p>
          <a:p>
            <a:r>
              <a:rPr lang="en-US" b="1" dirty="0">
                <a:solidFill>
                  <a:schemeClr val="tx1">
                    <a:lumMod val="85000"/>
                  </a:schemeClr>
                </a:solidFill>
                <a:latin typeface="Times New Roman" panose="02020603050405020304" pitchFamily="18" charset="0"/>
                <a:cs typeface="Times New Roman" panose="02020603050405020304" pitchFamily="18" charset="0"/>
              </a:rPr>
              <a:t>ADVANTAGES:-</a:t>
            </a:r>
          </a:p>
          <a:p>
            <a:pPr marL="342900" indent="-342900">
              <a:buFont typeface="+mj-lt"/>
              <a:buAutoNum type="arabicPeriod"/>
            </a:pPr>
            <a:r>
              <a:rPr lang="en-US" sz="2400" b="1" dirty="0">
                <a:solidFill>
                  <a:schemeClr val="tx1">
                    <a:lumMod val="85000"/>
                  </a:schemeClr>
                </a:solidFill>
                <a:latin typeface="Times New Roman" panose="02020603050405020304" pitchFamily="18" charset="0"/>
                <a:cs typeface="Times New Roman" panose="02020603050405020304" pitchFamily="18" charset="0"/>
              </a:rPr>
              <a:t>Adaptive learning</a:t>
            </a:r>
            <a:endParaRPr lang="en-US" sz="2400" dirty="0">
              <a:solidFill>
                <a:schemeClr val="tx1">
                  <a:lumMod val="8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b="1" dirty="0">
                <a:solidFill>
                  <a:schemeClr val="tx1">
                    <a:lumMod val="85000"/>
                  </a:schemeClr>
                </a:solidFill>
                <a:latin typeface="Times New Roman" panose="02020603050405020304" pitchFamily="18" charset="0"/>
                <a:cs typeface="Times New Roman" panose="02020603050405020304" pitchFamily="18" charset="0"/>
              </a:rPr>
              <a:t>Self-organization </a:t>
            </a:r>
          </a:p>
          <a:p>
            <a:pPr marL="342900" indent="-342900">
              <a:buFont typeface="+mj-lt"/>
              <a:buAutoNum type="arabicPeriod"/>
            </a:pPr>
            <a:r>
              <a:rPr lang="en-US" sz="2400" b="1" dirty="0">
                <a:solidFill>
                  <a:schemeClr val="tx1">
                    <a:lumMod val="85000"/>
                  </a:schemeClr>
                </a:solidFill>
                <a:latin typeface="Times New Roman" panose="02020603050405020304" pitchFamily="18" charset="0"/>
                <a:cs typeface="Times New Roman" panose="02020603050405020304" pitchFamily="18" charset="0"/>
              </a:rPr>
              <a:t>Real time operating</a:t>
            </a:r>
            <a:endParaRPr lang="en-US" sz="2400" dirty="0">
              <a:solidFill>
                <a:schemeClr val="tx1">
                  <a:lumMod val="85000"/>
                </a:schemeClr>
              </a:solidFill>
              <a:latin typeface="Times New Roman" panose="02020603050405020304" pitchFamily="18" charset="0"/>
              <a:cs typeface="Times New Roman" panose="02020603050405020304" pitchFamily="18" charset="0"/>
            </a:endParaRPr>
          </a:p>
          <a:p>
            <a:endParaRPr lang="en-IN" sz="1800"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C5D3E00-9F45-463C-AF06-98D67C92A6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0607" y="3191685"/>
            <a:ext cx="4366777" cy="32783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xmlns="" id="{3FEC66F9-8037-4E61-9B20-2E4A6EA3CE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64035" y="3356613"/>
            <a:ext cx="3806888" cy="294847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9951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heel(1)">
                                      <p:cBhvr>
                                        <p:cTn id="44" dur="2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TotalTime>
  <Words>674</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SimSun</vt:lpstr>
      <vt:lpstr>Algerian</vt:lpstr>
      <vt:lpstr>Arial</vt:lpstr>
      <vt:lpstr>Arial Black</vt:lpstr>
      <vt:lpstr>Baskerville Old Face</vt:lpstr>
      <vt:lpstr>Calibri</vt:lpstr>
      <vt:lpstr>Calibri Light</vt:lpstr>
      <vt:lpstr>Castellar</vt:lpstr>
      <vt:lpstr>Constantia</vt:lpstr>
      <vt:lpstr>Forte</vt:lpstr>
      <vt:lpstr>medium-content-sans-serif-font</vt:lpstr>
      <vt:lpstr>medium-content-serif-font</vt:lpstr>
      <vt:lpstr>Roboto</vt:lpstr>
      <vt:lpstr>Segoe UI Black</vt:lpstr>
      <vt:lpstr>Times New Roman</vt:lpstr>
      <vt:lpstr>Wingdings</vt:lpstr>
      <vt:lpstr>Office Theme</vt:lpstr>
      <vt:lpstr>PowerPoint Presentation</vt:lpstr>
      <vt:lpstr>PowerPoint Presentation</vt:lpstr>
      <vt:lpstr>PowerPoint Presentation</vt:lpstr>
      <vt:lpstr>                     INTRODUCTION </vt:lpstr>
      <vt:lpstr>                    OBJECTIVE</vt:lpstr>
      <vt:lpstr>STOCK EXCHANGES IN INDIA</vt:lpstr>
      <vt:lpstr>BOMBAY STOCK EXCHANGE</vt:lpstr>
      <vt:lpstr> NATIONAL STOCK EXCHANGE </vt:lpstr>
      <vt:lpstr>               Artificial neural networks (ANN)</vt:lpstr>
      <vt:lpstr>       Recurrent neural networks</vt:lpstr>
      <vt:lpstr>            LONG SHORT-TERM MEMORY</vt:lpstr>
      <vt:lpstr>PowerPoint Presentation</vt:lpstr>
      <vt:lpstr>PowerPoint Presentation</vt:lpstr>
      <vt:lpstr>                                RESULT</vt:lpstr>
      <vt:lpstr>                 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AKHILA T</dc:creator>
  <cp:lastModifiedBy>USER</cp:lastModifiedBy>
  <cp:revision>68</cp:revision>
  <dcterms:created xsi:type="dcterms:W3CDTF">2019-02-24T08:19:18Z</dcterms:created>
  <dcterms:modified xsi:type="dcterms:W3CDTF">2019-02-27T17:04:19Z</dcterms:modified>
</cp:coreProperties>
</file>