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4" r:id="rId10"/>
    <p:sldId id="269" r:id="rId11"/>
    <p:sldId id="265" r:id="rId12"/>
    <p:sldId id="266" r:id="rId13"/>
    <p:sldId id="268" r:id="rId14"/>
    <p:sldId id="270" r:id="rId15"/>
    <p:sldId id="267" r:id="rId16"/>
    <p:sldId id="275" r:id="rId17"/>
    <p:sldId id="276" r:id="rId18"/>
    <p:sldId id="271" r:id="rId19"/>
    <p:sldId id="277"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701B864-6E25-4375-BABE-533C6E3F2D73}" type="datetimeFigureOut">
              <a:rPr lang="en-US" smtClean="0"/>
              <a:pPr/>
              <a:t>4/10/2019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D3186F5-8E26-485A-82F8-32FB15FFD5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01B864-6E25-4375-BABE-533C6E3F2D73}"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186F5-8E26-485A-82F8-32FB15FFD5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01B864-6E25-4375-BABE-533C6E3F2D73}"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186F5-8E26-485A-82F8-32FB15FFD5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701B864-6E25-4375-BABE-533C6E3F2D73}" type="datetimeFigureOut">
              <a:rPr lang="en-US" smtClean="0"/>
              <a:pPr/>
              <a:t>4/10/2019</a:t>
            </a:fld>
            <a:endParaRPr lang="en-US"/>
          </a:p>
        </p:txBody>
      </p:sp>
      <p:sp>
        <p:nvSpPr>
          <p:cNvPr id="9" name="Slide Number Placeholder 8"/>
          <p:cNvSpPr>
            <a:spLocks noGrp="1"/>
          </p:cNvSpPr>
          <p:nvPr>
            <p:ph type="sldNum" sz="quarter" idx="15"/>
          </p:nvPr>
        </p:nvSpPr>
        <p:spPr/>
        <p:txBody>
          <a:bodyPr rtlCol="0"/>
          <a:lstStyle/>
          <a:p>
            <a:fld id="{4D3186F5-8E26-485A-82F8-32FB15FFD56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01B864-6E25-4375-BABE-533C6E3F2D73}" type="datetimeFigureOut">
              <a:rPr lang="en-US" smtClean="0"/>
              <a:pPr/>
              <a:t>4/10/2019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D3186F5-8E26-485A-82F8-32FB15FFD5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01B864-6E25-4375-BABE-533C6E3F2D73}"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186F5-8E26-485A-82F8-32FB15FFD56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01B864-6E25-4375-BABE-533C6E3F2D73}" type="datetimeFigureOut">
              <a:rPr lang="en-US" smtClean="0"/>
              <a:pPr/>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186F5-8E26-485A-82F8-32FB15FFD56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701B864-6E25-4375-BABE-533C6E3F2D73}" type="datetimeFigureOut">
              <a:rPr lang="en-US" smtClean="0"/>
              <a:pPr/>
              <a:t>4/10/2019</a:t>
            </a:fld>
            <a:endParaRPr lang="en-US"/>
          </a:p>
        </p:txBody>
      </p:sp>
      <p:sp>
        <p:nvSpPr>
          <p:cNvPr id="7" name="Slide Number Placeholder 6"/>
          <p:cNvSpPr>
            <a:spLocks noGrp="1"/>
          </p:cNvSpPr>
          <p:nvPr>
            <p:ph type="sldNum" sz="quarter" idx="11"/>
          </p:nvPr>
        </p:nvSpPr>
        <p:spPr/>
        <p:txBody>
          <a:bodyPr rtlCol="0"/>
          <a:lstStyle/>
          <a:p>
            <a:fld id="{4D3186F5-8E26-485A-82F8-32FB15FFD56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1B864-6E25-4375-BABE-533C6E3F2D73}" type="datetimeFigureOut">
              <a:rPr lang="en-US" smtClean="0"/>
              <a:pPr/>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186F5-8E26-485A-82F8-32FB15FFD5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701B864-6E25-4375-BABE-533C6E3F2D73}" type="datetimeFigureOut">
              <a:rPr lang="en-US" smtClean="0"/>
              <a:pPr/>
              <a:t>4/10/2019</a:t>
            </a:fld>
            <a:endParaRPr lang="en-US"/>
          </a:p>
        </p:txBody>
      </p:sp>
      <p:sp>
        <p:nvSpPr>
          <p:cNvPr id="22" name="Slide Number Placeholder 21"/>
          <p:cNvSpPr>
            <a:spLocks noGrp="1"/>
          </p:cNvSpPr>
          <p:nvPr>
            <p:ph type="sldNum" sz="quarter" idx="15"/>
          </p:nvPr>
        </p:nvSpPr>
        <p:spPr/>
        <p:txBody>
          <a:bodyPr rtlCol="0"/>
          <a:lstStyle/>
          <a:p>
            <a:fld id="{4D3186F5-8E26-485A-82F8-32FB15FFD56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701B864-6E25-4375-BABE-533C6E3F2D73}" type="datetimeFigureOut">
              <a:rPr lang="en-US" smtClean="0"/>
              <a:pPr/>
              <a:t>4/10/2019</a:t>
            </a:fld>
            <a:endParaRPr lang="en-US"/>
          </a:p>
        </p:txBody>
      </p:sp>
      <p:sp>
        <p:nvSpPr>
          <p:cNvPr id="18" name="Slide Number Placeholder 17"/>
          <p:cNvSpPr>
            <a:spLocks noGrp="1"/>
          </p:cNvSpPr>
          <p:nvPr>
            <p:ph type="sldNum" sz="quarter" idx="11"/>
          </p:nvPr>
        </p:nvSpPr>
        <p:spPr/>
        <p:txBody>
          <a:bodyPr rtlCol="0"/>
          <a:lstStyle/>
          <a:p>
            <a:fld id="{4D3186F5-8E26-485A-82F8-32FB15FFD56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701B864-6E25-4375-BABE-533C6E3F2D73}" type="datetimeFigureOut">
              <a:rPr lang="en-US" smtClean="0"/>
              <a:pPr/>
              <a:t>4/10/2019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D3186F5-8E26-485A-82F8-32FB15FFD5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VINAY KUMAR\Desktop\AGV_IEEE\logo.jpg"/>
          <p:cNvPicPr/>
          <p:nvPr/>
        </p:nvPicPr>
        <p:blipFill>
          <a:blip r:embed="rId2"/>
          <a:srcRect/>
          <a:stretch>
            <a:fillRect/>
          </a:stretch>
        </p:blipFill>
        <p:spPr bwMode="auto">
          <a:xfrm>
            <a:off x="304800" y="228600"/>
            <a:ext cx="1600200" cy="1371601"/>
          </a:xfrm>
          <a:prstGeom prst="rect">
            <a:avLst/>
          </a:prstGeom>
          <a:noFill/>
          <a:ln w="9525">
            <a:noFill/>
            <a:miter lim="800000"/>
            <a:headEnd/>
            <a:tailEnd/>
          </a:ln>
        </p:spPr>
      </p:pic>
      <p:sp>
        <p:nvSpPr>
          <p:cNvPr id="8" name="Rectangle 7"/>
          <p:cNvSpPr/>
          <p:nvPr/>
        </p:nvSpPr>
        <p:spPr>
          <a:xfrm>
            <a:off x="533400" y="304800"/>
            <a:ext cx="7924800" cy="861774"/>
          </a:xfrm>
          <a:prstGeom prst="rect">
            <a:avLst/>
          </a:prstGeom>
        </p:spPr>
        <p:txBody>
          <a:bodyPr wrap="square">
            <a:spAutoFit/>
          </a:bodyPr>
          <a:lstStyle/>
          <a:p>
            <a:pPr algn="ctr"/>
            <a:r>
              <a:rPr lang="en-IN" b="1" dirty="0" smtClean="0">
                <a:latin typeface="Times New Roman" pitchFamily="18" charset="0"/>
                <a:cs typeface="Times New Roman" pitchFamily="18" charset="0"/>
              </a:rPr>
              <a:t>BANGALORE INSTITUTE OF TECHNOLOGY</a:t>
            </a:r>
            <a:endParaRPr lang="en-US" b="1" dirty="0" smtClean="0">
              <a:latin typeface="Times New Roman" pitchFamily="18" charset="0"/>
              <a:cs typeface="Times New Roman" pitchFamily="18" charset="0"/>
            </a:endParaRPr>
          </a:p>
          <a:p>
            <a:pPr algn="ctr"/>
            <a:r>
              <a:rPr lang="en-IN" sz="1400" b="1" dirty="0" smtClean="0">
                <a:latin typeface="Times New Roman" pitchFamily="18" charset="0"/>
                <a:cs typeface="Times New Roman" pitchFamily="18" charset="0"/>
              </a:rPr>
              <a:t>K.R ROAD, BENGALURU-560074</a:t>
            </a:r>
            <a:endParaRPr lang="en-US" sz="1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9" name="Rectangle 8"/>
          <p:cNvSpPr/>
          <p:nvPr/>
        </p:nvSpPr>
        <p:spPr>
          <a:xfrm>
            <a:off x="533400" y="2057400"/>
            <a:ext cx="7620000" cy="646331"/>
          </a:xfrm>
          <a:prstGeom prst="rect">
            <a:avLst/>
          </a:prstGeom>
        </p:spPr>
        <p:txBody>
          <a:bodyPr wrap="square">
            <a:spAutoFit/>
          </a:bodyPr>
          <a:lstStyle/>
          <a:p>
            <a:r>
              <a:rPr lang="en-IN" b="1" dirty="0" smtClean="0"/>
              <a:t> </a:t>
            </a:r>
            <a:r>
              <a:rPr lang="en-IN" b="1" dirty="0" smtClean="0">
                <a:latin typeface="Times New Roman" pitchFamily="18" charset="0"/>
                <a:cs typeface="Times New Roman" pitchFamily="18" charset="0"/>
              </a:rPr>
              <a:t>DEPARTMENT OF INFORMATION SCIENCE AND ENGINEERING</a:t>
            </a:r>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2018-2019</a:t>
            </a:r>
            <a:endParaRPr lang="en-US" dirty="0">
              <a:latin typeface="Times New Roman" pitchFamily="18" charset="0"/>
              <a:cs typeface="Times New Roman" pitchFamily="18" charset="0"/>
            </a:endParaRPr>
          </a:p>
        </p:txBody>
      </p:sp>
      <p:sp>
        <p:nvSpPr>
          <p:cNvPr id="10" name="Rectangle 9"/>
          <p:cNvSpPr/>
          <p:nvPr/>
        </p:nvSpPr>
        <p:spPr>
          <a:xfrm>
            <a:off x="3200400" y="3048000"/>
            <a:ext cx="2287869" cy="369332"/>
          </a:xfrm>
          <a:prstGeom prst="rect">
            <a:avLst/>
          </a:prstGeom>
        </p:spPr>
        <p:txBody>
          <a:bodyPr wrap="none">
            <a:spAutoFit/>
          </a:bodyPr>
          <a:lstStyle/>
          <a:p>
            <a:pPr algn="ctr"/>
            <a:r>
              <a:rPr lang="en-US" dirty="0" smtClean="0"/>
              <a:t> </a:t>
            </a:r>
            <a:r>
              <a:rPr lang="en-US" dirty="0" smtClean="0">
                <a:latin typeface="Times New Roman" pitchFamily="18" charset="0"/>
                <a:cs typeface="Times New Roman" pitchFamily="18" charset="0"/>
              </a:rPr>
              <a:t>A Project Seminar on</a:t>
            </a:r>
            <a:endParaRPr lang="en-US" dirty="0">
              <a:latin typeface="Times New Roman" pitchFamily="18" charset="0"/>
              <a:cs typeface="Times New Roman" pitchFamily="18" charset="0"/>
            </a:endParaRPr>
          </a:p>
        </p:txBody>
      </p:sp>
      <p:sp>
        <p:nvSpPr>
          <p:cNvPr id="11" name="Rectangle 10"/>
          <p:cNvSpPr/>
          <p:nvPr/>
        </p:nvSpPr>
        <p:spPr>
          <a:xfrm>
            <a:off x="304800" y="3505200"/>
            <a:ext cx="7848600" cy="646331"/>
          </a:xfrm>
          <a:prstGeom prst="rect">
            <a:avLst/>
          </a:prstGeom>
        </p:spPr>
        <p:txBody>
          <a:bodyPr wrap="square">
            <a:spAutoFit/>
          </a:bodyPr>
          <a:lstStyle/>
          <a:p>
            <a:pPr algn="ct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“LSTM </a:t>
            </a:r>
            <a:r>
              <a:rPr lang="en-IN" b="1" dirty="0" smtClean="0">
                <a:latin typeface="Times New Roman" pitchFamily="18" charset="0"/>
                <a:cs typeface="Times New Roman" pitchFamily="18" charset="0"/>
              </a:rPr>
              <a:t>A</a:t>
            </a:r>
            <a:r>
              <a:rPr lang="en-IN" b="1" dirty="0" smtClean="0">
                <a:latin typeface="Times New Roman" pitchFamily="18" charset="0"/>
                <a:cs typeface="Times New Roman" pitchFamily="18" charset="0"/>
              </a:rPr>
              <a:t>rtificial </a:t>
            </a:r>
            <a:r>
              <a:rPr lang="en-IN" b="1" dirty="0" smtClean="0">
                <a:latin typeface="Times New Roman" pitchFamily="18" charset="0"/>
                <a:cs typeface="Times New Roman" pitchFamily="18" charset="0"/>
              </a:rPr>
              <a:t>N</a:t>
            </a:r>
            <a:r>
              <a:rPr lang="en-IN" b="1" dirty="0" smtClean="0">
                <a:latin typeface="Times New Roman" pitchFamily="18" charset="0"/>
                <a:cs typeface="Times New Roman" pitchFamily="18" charset="0"/>
              </a:rPr>
              <a:t>eural </a:t>
            </a:r>
            <a:r>
              <a:rPr lang="en-IN" b="1" dirty="0" smtClean="0">
                <a:latin typeface="Times New Roman" pitchFamily="18" charset="0"/>
                <a:cs typeface="Times New Roman" pitchFamily="18" charset="0"/>
              </a:rPr>
              <a:t>N</a:t>
            </a:r>
            <a:r>
              <a:rPr lang="en-IN" b="1" dirty="0" smtClean="0">
                <a:latin typeface="Times New Roman" pitchFamily="18" charset="0"/>
                <a:cs typeface="Times New Roman" pitchFamily="18" charset="0"/>
              </a:rPr>
              <a:t>etwork </a:t>
            </a:r>
            <a:r>
              <a:rPr lang="en-IN" b="1" dirty="0" smtClean="0">
                <a:latin typeface="Times New Roman" pitchFamily="18" charset="0"/>
                <a:cs typeface="Times New Roman" pitchFamily="18" charset="0"/>
              </a:rPr>
              <a:t>M</a:t>
            </a:r>
            <a:r>
              <a:rPr lang="en-IN" b="1" dirty="0" smtClean="0">
                <a:latin typeface="Times New Roman" pitchFamily="18" charset="0"/>
                <a:cs typeface="Times New Roman" pitchFamily="18" charset="0"/>
              </a:rPr>
              <a:t>odel </a:t>
            </a:r>
            <a:r>
              <a:rPr lang="en-IN" b="1" dirty="0" smtClean="0">
                <a:latin typeface="Times New Roman" pitchFamily="18" charset="0"/>
                <a:cs typeface="Times New Roman" pitchFamily="18" charset="0"/>
              </a:rPr>
              <a:t>to </a:t>
            </a:r>
            <a:r>
              <a:rPr lang="en-IN" b="1" dirty="0" smtClean="0">
                <a:latin typeface="Times New Roman" pitchFamily="18" charset="0"/>
                <a:cs typeface="Times New Roman" pitchFamily="18" charset="0"/>
              </a:rPr>
              <a:t>Predict </a:t>
            </a:r>
            <a:r>
              <a:rPr lang="en-IN" b="1" dirty="0" smtClean="0">
                <a:latin typeface="Times New Roman" pitchFamily="18" charset="0"/>
                <a:cs typeface="Times New Roman" pitchFamily="18" charset="0"/>
              </a:rPr>
              <a:t>Stock </a:t>
            </a:r>
            <a:r>
              <a:rPr lang="en-IN" b="1" dirty="0" smtClean="0">
                <a:latin typeface="Times New Roman" pitchFamily="18" charset="0"/>
                <a:cs typeface="Times New Roman" pitchFamily="18" charset="0"/>
              </a:rPr>
              <a:t>Market </a:t>
            </a:r>
            <a:r>
              <a:rPr lang="en-IN" b="1" dirty="0" smtClean="0">
                <a:latin typeface="Times New Roman" pitchFamily="18" charset="0"/>
                <a:cs typeface="Times New Roman" pitchFamily="18" charset="0"/>
              </a:rPr>
              <a:t>I</a:t>
            </a:r>
            <a:r>
              <a:rPr lang="en-IN" b="1" dirty="0" smtClean="0">
                <a:latin typeface="Times New Roman" pitchFamily="18" charset="0"/>
                <a:cs typeface="Times New Roman" pitchFamily="18" charset="0"/>
              </a:rPr>
              <a:t>nvestments</a:t>
            </a:r>
            <a:r>
              <a:rPr lang="en-IN" b="1" dirty="0" smtClean="0"/>
              <a:t>”</a:t>
            </a:r>
            <a:endParaRPr lang="en-US" dirty="0"/>
          </a:p>
        </p:txBody>
      </p:sp>
      <p:sp>
        <p:nvSpPr>
          <p:cNvPr id="12" name="Rectangle 11"/>
          <p:cNvSpPr/>
          <p:nvPr/>
        </p:nvSpPr>
        <p:spPr>
          <a:xfrm>
            <a:off x="533400" y="4648200"/>
            <a:ext cx="2590800" cy="1231106"/>
          </a:xfrm>
          <a:prstGeom prst="rect">
            <a:avLst/>
          </a:prstGeom>
        </p:spPr>
        <p:txBody>
          <a:bodyPr wrap="square">
            <a:spAutoFit/>
          </a:bodyPr>
          <a:lstStyle/>
          <a:p>
            <a:r>
              <a:rPr lang="en-US" sz="2000" dirty="0" smtClean="0">
                <a:latin typeface="Times New Roman" pitchFamily="18" charset="0"/>
                <a:cs typeface="Times New Roman" pitchFamily="18" charset="0"/>
              </a:rPr>
              <a:t>Presented by:</a:t>
            </a:r>
          </a:p>
          <a:p>
            <a:r>
              <a:rPr lang="en-US" dirty="0" err="1" smtClean="0">
                <a:latin typeface="Times New Roman" pitchFamily="18" charset="0"/>
                <a:cs typeface="Times New Roman" pitchFamily="18" charset="0"/>
              </a:rPr>
              <a:t>Harshitha.M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4</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M.Tech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Computer Network </a:t>
            </a:r>
            <a:r>
              <a:rPr lang="en-US" dirty="0" err="1" smtClean="0">
                <a:latin typeface="Times New Roman" pitchFamily="18" charset="0"/>
                <a:cs typeface="Times New Roman" pitchFamily="18" charset="0"/>
              </a:rPr>
              <a:t>Engg</a:t>
            </a:r>
            <a:endParaRPr lang="en-US" dirty="0" smtClean="0">
              <a:latin typeface="Times New Roman" pitchFamily="18" charset="0"/>
              <a:cs typeface="Times New Roman" pitchFamily="18" charset="0"/>
            </a:endParaRPr>
          </a:p>
        </p:txBody>
      </p:sp>
      <p:sp>
        <p:nvSpPr>
          <p:cNvPr id="13" name="Rectangle 12"/>
          <p:cNvSpPr/>
          <p:nvPr/>
        </p:nvSpPr>
        <p:spPr>
          <a:xfrm>
            <a:off x="5486400" y="4572000"/>
            <a:ext cx="3429000" cy="1508105"/>
          </a:xfrm>
          <a:prstGeom prst="rect">
            <a:avLst/>
          </a:prstGeom>
        </p:spPr>
        <p:txBody>
          <a:bodyPr wrap="square">
            <a:spAutoFit/>
          </a:bodyPr>
          <a:lstStyle/>
          <a:p>
            <a:r>
              <a:rPr lang="en-US" sz="2000" dirty="0" smtClean="0">
                <a:latin typeface="Times New Roman" pitchFamily="18" charset="0"/>
                <a:cs typeface="Times New Roman" pitchFamily="18" charset="0"/>
              </a:rPr>
              <a:t>Under the Guidance of</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Mrs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Prameela.R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Asst. Professor,</a:t>
            </a:r>
          </a:p>
          <a:p>
            <a:r>
              <a:rPr lang="en-US" dirty="0" smtClean="0">
                <a:latin typeface="Times New Roman" pitchFamily="18" charset="0"/>
                <a:cs typeface="Times New Roman" pitchFamily="18" charset="0"/>
              </a:rPr>
              <a:t>Dept. of  ISE,B.I.T</a:t>
            </a:r>
          </a:p>
          <a:p>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sz="1800" dirty="0" smtClean="0">
                <a:latin typeface="Times New Roman" pitchFamily="18" charset="0"/>
                <a:cs typeface="Times New Roman" pitchFamily="18" charset="0"/>
              </a:rPr>
              <a:t>Stage 1:        </a:t>
            </a:r>
          </a:p>
          <a:p>
            <a:pPr marL="0" indent="0" algn="just">
              <a:lnSpc>
                <a:spcPct val="150000"/>
              </a:lnSpc>
              <a:buNone/>
            </a:pPr>
            <a:r>
              <a:rPr lang="en-US" sz="1800" dirty="0" smtClean="0">
                <a:latin typeface="Times New Roman" pitchFamily="18" charset="0"/>
                <a:cs typeface="Times New Roman" pitchFamily="18" charset="0"/>
              </a:rPr>
              <a:t>         Raw Data: In this stage, the historical stock data is collected from the </a:t>
            </a:r>
            <a:r>
              <a:rPr lang="en-US" sz="1800" dirty="0" smtClean="0">
                <a:latin typeface="Times New Roman" pitchFamily="18" charset="0"/>
                <a:cs typeface="Times New Roman" pitchFamily="18" charset="0"/>
              </a:rPr>
              <a:t>Google </a:t>
            </a:r>
            <a:r>
              <a:rPr lang="en-US" sz="1800" dirty="0" smtClean="0">
                <a:latin typeface="Times New Roman" pitchFamily="18" charset="0"/>
                <a:cs typeface="Times New Roman" pitchFamily="18" charset="0"/>
              </a:rPr>
              <a:t>stock price and this historical data is used for the prediction of future stock prices.</a:t>
            </a:r>
          </a:p>
          <a:p>
            <a:pPr>
              <a:lnSpc>
                <a:spcPct val="150000"/>
              </a:lnSpc>
            </a:pPr>
            <a:r>
              <a:rPr lang="en-US" sz="1800" dirty="0" smtClean="0">
                <a:latin typeface="Times New Roman" pitchFamily="18" charset="0"/>
                <a:cs typeface="Times New Roman" pitchFamily="18" charset="0"/>
              </a:rPr>
              <a:t>Features </a:t>
            </a:r>
          </a:p>
          <a:p>
            <a:pPr>
              <a:lnSpc>
                <a:spcPct val="150000"/>
              </a:lnSpc>
              <a:buFont typeface="Wingdings" pitchFamily="2" charset="2"/>
              <a:buChar char="Ø"/>
            </a:pPr>
            <a:r>
              <a:rPr lang="en-US" sz="1800" dirty="0" smtClean="0">
                <a:latin typeface="Times New Roman" pitchFamily="18" charset="0"/>
                <a:cs typeface="Times New Roman" pitchFamily="18" charset="0"/>
              </a:rPr>
              <a:t>TV: Advertising dollars spent on TV for a single product in a given market (in thousands of dollars)</a:t>
            </a:r>
          </a:p>
          <a:p>
            <a:pPr>
              <a:lnSpc>
                <a:spcPct val="150000"/>
              </a:lnSpc>
              <a:buFont typeface="Wingdings" pitchFamily="2" charset="2"/>
              <a:buChar char="Ø"/>
            </a:pPr>
            <a:r>
              <a:rPr lang="en-US" sz="1800" dirty="0" smtClean="0">
                <a:latin typeface="Times New Roman" pitchFamily="18" charset="0"/>
                <a:cs typeface="Times New Roman" pitchFamily="18" charset="0"/>
              </a:rPr>
              <a:t>Radio: Advertising dollars spent on Radio</a:t>
            </a:r>
          </a:p>
          <a:p>
            <a:pPr>
              <a:lnSpc>
                <a:spcPct val="150000"/>
              </a:lnSpc>
              <a:buFont typeface="Wingdings" pitchFamily="2" charset="2"/>
              <a:buChar char="Ø"/>
            </a:pPr>
            <a:r>
              <a:rPr lang="en-US" sz="1800" dirty="0" smtClean="0">
                <a:latin typeface="Times New Roman" pitchFamily="18" charset="0"/>
                <a:cs typeface="Times New Roman" pitchFamily="18" charset="0"/>
              </a:rPr>
              <a:t>Newspaper: Advertising dollars spent on Newspaper</a:t>
            </a:r>
          </a:p>
          <a:p>
            <a:pPr>
              <a:lnSpc>
                <a:spcPct val="150000"/>
              </a:lnSpc>
              <a:buFont typeface="Wingdings" pitchFamily="2" charset="2"/>
              <a:buChar char="Ø"/>
            </a:pPr>
            <a:r>
              <a:rPr lang="en-US" sz="1800" dirty="0" smtClean="0">
                <a:latin typeface="Times New Roman" pitchFamily="18" charset="0"/>
                <a:cs typeface="Times New Roman" pitchFamily="18" charset="0"/>
              </a:rPr>
              <a:t>Sales: Sales of a single product in a given market (in thousands of widgets)</a:t>
            </a:r>
          </a:p>
          <a:p>
            <a:pPr>
              <a:lnSpc>
                <a:spcPct val="150000"/>
              </a:lnSpc>
              <a:buNone/>
            </a:pPr>
            <a:r>
              <a:rPr lang="en-US" sz="1800" dirty="0" smtClean="0">
                <a:latin typeface="Times New Roman" pitchFamily="18" charset="0"/>
                <a:cs typeface="Times New Roman" pitchFamily="18" charset="0"/>
              </a:rPr>
              <a:t>(There are 200 observations, and thus 200 markets in the dataset.)</a:t>
            </a:r>
          </a:p>
          <a:p>
            <a:pPr>
              <a:lnSpc>
                <a:spcPct val="150000"/>
              </a:lnSpc>
              <a:buFont typeface="Wingdings" pitchFamily="2" charset="2"/>
              <a:buChar char="Ø"/>
            </a:pPr>
            <a:endParaRPr lang="en-US" sz="18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Picture 4"/>
          <p:cNvPicPr>
            <a:picLocks noGrp="1" noChangeAspect="1" noChangeArrowheads="1"/>
          </p:cNvPicPr>
          <p:nvPr>
            <p:ph sz="quarter" idx="1"/>
          </p:nvPr>
        </p:nvPicPr>
        <p:blipFill>
          <a:blip r:embed="rId2"/>
          <a:srcRect/>
          <a:stretch>
            <a:fillRect/>
          </a:stretch>
        </p:blipFill>
        <p:spPr bwMode="auto">
          <a:xfrm>
            <a:off x="2590800" y="1676400"/>
            <a:ext cx="2971800" cy="1752600"/>
          </a:xfrm>
          <a:prstGeom prst="rect">
            <a:avLst/>
          </a:prstGeom>
          <a:noFill/>
          <a:ln w="9525">
            <a:noFill/>
            <a:miter lim="800000"/>
            <a:headEnd/>
            <a:tailEnd/>
          </a:ln>
          <a:effectLst/>
        </p:spPr>
      </p:pic>
      <p:sp>
        <p:nvSpPr>
          <p:cNvPr id="6" name="Rectangle 5"/>
          <p:cNvSpPr/>
          <p:nvPr/>
        </p:nvSpPr>
        <p:spPr>
          <a:xfrm>
            <a:off x="381000" y="3657600"/>
            <a:ext cx="8305800" cy="2031325"/>
          </a:xfrm>
          <a:prstGeom prst="rect">
            <a:avLst/>
          </a:prstGeom>
        </p:spPr>
        <p:txBody>
          <a:bodyPr wrap="square">
            <a:spAutoFit/>
          </a:bodyPr>
          <a:lstStyle/>
          <a:p>
            <a:pPr algn="just">
              <a:lnSpc>
                <a:spcPct val="150000"/>
              </a:lnSpc>
              <a:buClr>
                <a:schemeClr val="accent1"/>
              </a:buClr>
              <a:buFont typeface="Wingdings" pitchFamily="2" charset="2"/>
              <a:buChar char="Ø"/>
            </a:pPr>
            <a:r>
              <a:rPr lang="en-US" dirty="0" smtClean="0">
                <a:latin typeface="Times New Roman" pitchFamily="18" charset="0"/>
                <a:cs typeface="Times New Roman" pitchFamily="18" charset="0"/>
              </a:rPr>
              <a:t>There are four variables in dataset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Open, High, Low, Last and Close</a:t>
            </a:r>
            <a:r>
              <a:rPr lang="en-US" dirty="0" smtClean="0">
                <a:latin typeface="Times New Roman" pitchFamily="18" charset="0"/>
                <a:cs typeface="Times New Roman" pitchFamily="18" charset="0"/>
              </a:rPr>
              <a:t>.</a:t>
            </a:r>
          </a:p>
          <a:p>
            <a:pPr>
              <a:buClr>
                <a:schemeClr val="accent1"/>
              </a:buClr>
              <a:buFont typeface="Wingdings" pitchFamily="2" charset="2"/>
              <a:buChar char="Ø"/>
            </a:pPr>
            <a:r>
              <a:rPr lang="en-IN" dirty="0" smtClean="0"/>
              <a:t>Open</a:t>
            </a:r>
            <a:r>
              <a:rPr lang="en-IN" dirty="0" smtClean="0"/>
              <a:t>: Opening stock price of the day</a:t>
            </a:r>
          </a:p>
          <a:p>
            <a:pPr>
              <a:buClr>
                <a:schemeClr val="accent1"/>
              </a:buClr>
              <a:buFont typeface="Wingdings" pitchFamily="2" charset="2"/>
              <a:buChar char="Ø"/>
            </a:pPr>
            <a:r>
              <a:rPr lang="en-IN" dirty="0" smtClean="0"/>
              <a:t>Close: Closing stock price of the day</a:t>
            </a:r>
          </a:p>
          <a:p>
            <a:pPr>
              <a:buClr>
                <a:schemeClr val="accent1"/>
              </a:buClr>
              <a:buFont typeface="Wingdings" pitchFamily="2" charset="2"/>
              <a:buChar char="Ø"/>
            </a:pPr>
            <a:r>
              <a:rPr lang="en-IN" dirty="0" smtClean="0"/>
              <a:t>High: Highest stock price of the data</a:t>
            </a:r>
          </a:p>
          <a:p>
            <a:pPr>
              <a:buClr>
                <a:schemeClr val="accent1"/>
              </a:buClr>
              <a:buFont typeface="Wingdings" pitchFamily="2" charset="2"/>
              <a:buChar char="Ø"/>
            </a:pPr>
            <a:r>
              <a:rPr lang="en-IN" dirty="0" smtClean="0"/>
              <a:t>Low: Lowest stock price of the day</a:t>
            </a:r>
          </a:p>
          <a:p>
            <a:pPr algn="just">
              <a:lnSpc>
                <a:spcPct val="150000"/>
              </a:lnSpc>
              <a:buClr>
                <a:schemeClr val="accent1"/>
              </a:buCl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pPr algn="just">
              <a:lnSpc>
                <a:spcPct val="150000"/>
              </a:lnSpc>
            </a:pPr>
            <a:r>
              <a:rPr lang="en-US" sz="1800" dirty="0" smtClean="0">
                <a:latin typeface="Times New Roman" pitchFamily="18" charset="0"/>
                <a:cs typeface="Times New Roman" pitchFamily="18" charset="0"/>
              </a:rPr>
              <a:t>Stage 2: Data Preprocessing: The pre-processing stage involves </a:t>
            </a:r>
          </a:p>
          <a:p>
            <a:pPr marL="457200" indent="-457200" algn="just">
              <a:lnSpc>
                <a:spcPct val="150000"/>
              </a:lnSpc>
              <a:buFont typeface="Wingdings" pitchFamily="2" charset="2"/>
              <a:buChar char="Ø"/>
            </a:pPr>
            <a:r>
              <a:rPr lang="en-US" sz="1800" dirty="0" smtClean="0">
                <a:latin typeface="Times New Roman" pitchFamily="18" charset="0"/>
                <a:cs typeface="Times New Roman" pitchFamily="18" charset="0"/>
              </a:rPr>
              <a:t>Data </a:t>
            </a:r>
            <a:r>
              <a:rPr lang="en-US" sz="1800" dirty="0" err="1" smtClean="0">
                <a:latin typeface="Times New Roman" pitchFamily="18" charset="0"/>
                <a:cs typeface="Times New Roman" pitchFamily="18" charset="0"/>
              </a:rPr>
              <a:t>discretization</a:t>
            </a:r>
            <a:r>
              <a:rPr lang="en-US" sz="1800" dirty="0" smtClean="0">
                <a:latin typeface="Times New Roman" pitchFamily="18" charset="0"/>
                <a:cs typeface="Times New Roman" pitchFamily="18" charset="0"/>
              </a:rPr>
              <a:t>: Part of data reduction but with particular importance, especially for numerical data</a:t>
            </a:r>
          </a:p>
          <a:p>
            <a:pPr marL="457200" indent="-457200" algn="just">
              <a:lnSpc>
                <a:spcPct val="150000"/>
              </a:lnSpc>
              <a:buFont typeface="Wingdings" pitchFamily="2" charset="2"/>
              <a:buChar char="Ø"/>
            </a:pPr>
            <a:r>
              <a:rPr lang="en-US" sz="1800" dirty="0" smtClean="0">
                <a:latin typeface="Times New Roman" pitchFamily="18" charset="0"/>
                <a:cs typeface="Times New Roman" pitchFamily="18" charset="0"/>
              </a:rPr>
              <a:t>Data transformation: Normalization. </a:t>
            </a:r>
          </a:p>
          <a:p>
            <a:pPr marL="457200" indent="-457200" algn="just">
              <a:lnSpc>
                <a:spcPct val="150000"/>
              </a:lnSpc>
              <a:buFont typeface="Wingdings" pitchFamily="2" charset="2"/>
              <a:buChar char="Ø"/>
            </a:pPr>
            <a:r>
              <a:rPr lang="en-US" sz="1800" dirty="0" smtClean="0">
                <a:latin typeface="Times New Roman" pitchFamily="18" charset="0"/>
                <a:cs typeface="Times New Roman" pitchFamily="18" charset="0"/>
              </a:rPr>
              <a:t>Data cleaning: Fill in missing values. </a:t>
            </a:r>
          </a:p>
          <a:p>
            <a:pPr marL="457200" indent="-457200" algn="just">
              <a:lnSpc>
                <a:spcPct val="150000"/>
              </a:lnSpc>
              <a:buFont typeface="Wingdings" pitchFamily="2" charset="2"/>
              <a:buChar char="Ø"/>
            </a:pPr>
            <a:r>
              <a:rPr lang="en-US" sz="1800" dirty="0" smtClean="0">
                <a:latin typeface="Times New Roman" pitchFamily="18" charset="0"/>
                <a:cs typeface="Times New Roman" pitchFamily="18" charset="0"/>
              </a:rPr>
              <a:t> Data integration: Integration of data files. After the dataset is transformed into a clean dataset, the dataset is divided into training and testing sets so as to evaluate. </a:t>
            </a:r>
          </a:p>
          <a:p>
            <a:endParaRPr lang="en-US" dirty="0"/>
          </a:p>
        </p:txBody>
      </p:sp>
      <p:pic>
        <p:nvPicPr>
          <p:cNvPr id="4" name="Picture 3">
            <a:extLst>
              <a:ext uri="{FF2B5EF4-FFF2-40B4-BE49-F238E27FC236}">
                <a16:creationId xmlns="" xmlns:a16="http://schemas.microsoft.com/office/drawing/2014/main" id="{E1183576-A135-4E70-9185-C866341A5F5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800" y="4876800"/>
            <a:ext cx="3203510" cy="184746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lnSpcReduction="10000"/>
          </a:bodyPr>
          <a:lstStyle/>
          <a:p>
            <a:pPr>
              <a:lnSpc>
                <a:spcPct val="150000"/>
              </a:lnSpc>
            </a:pPr>
            <a:r>
              <a:rPr lang="en-US" sz="1800" dirty="0" smtClean="0">
                <a:latin typeface="Times New Roman" pitchFamily="18" charset="0"/>
                <a:cs typeface="Times New Roman" pitchFamily="18" charset="0"/>
              </a:rPr>
              <a:t>Stage 3:      </a:t>
            </a:r>
          </a:p>
          <a:p>
            <a:pPr>
              <a:lnSpc>
                <a:spcPct val="150000"/>
              </a:lnSpc>
              <a:buFont typeface="Wingdings" pitchFamily="2" charset="2"/>
              <a:buChar char="Ø"/>
            </a:pPr>
            <a:r>
              <a:rPr lang="en-US" sz="1800" dirty="0" smtClean="0">
                <a:latin typeface="Times New Roman" pitchFamily="18" charset="0"/>
                <a:cs typeface="Times New Roman" pitchFamily="18" charset="0"/>
              </a:rPr>
              <a:t> Feature Extraction: In this layer, only the features which are to be fed to the neural network are chosen.</a:t>
            </a:r>
            <a:endParaRPr lang="en-IN" sz="1800" dirty="0" smtClean="0">
              <a:latin typeface="Times New Roman" pitchFamily="18" charset="0"/>
              <a:cs typeface="Times New Roman" pitchFamily="18" charset="0"/>
            </a:endParaRPr>
          </a:p>
          <a:p>
            <a:pPr algn="just">
              <a:lnSpc>
                <a:spcPct val="150000"/>
              </a:lnSpc>
              <a:buFont typeface="Wingdings" pitchFamily="2" charset="2"/>
              <a:buChar char="Ø"/>
            </a:pPr>
            <a:r>
              <a:rPr lang="en-IN" sz="1800" dirty="0" smtClean="0">
                <a:latin typeface="Times New Roman" pitchFamily="18" charset="0"/>
                <a:cs typeface="Times New Roman" pitchFamily="18" charset="0"/>
              </a:rPr>
              <a:t>The most basic machine learning algorithm that can be implemented on this data is linear regression. The linear regression model returns an equation that determines the relationship between the independent variables and the dependent variable.</a:t>
            </a:r>
          </a:p>
          <a:p>
            <a:pPr algn="just">
              <a:lnSpc>
                <a:spcPct val="150000"/>
              </a:lnSpc>
              <a:buFont typeface="Wingdings" pitchFamily="2" charset="2"/>
              <a:buChar char="Ø"/>
            </a:pPr>
            <a:r>
              <a:rPr lang="en-IN" sz="1800" dirty="0" smtClean="0">
                <a:latin typeface="Times New Roman" pitchFamily="18" charset="0"/>
                <a:cs typeface="Times New Roman" pitchFamily="18" charset="0"/>
              </a:rPr>
              <a:t>Linear regression formula is Y=a + </a:t>
            </a:r>
            <a:r>
              <a:rPr lang="en-IN" sz="1800" dirty="0" err="1" smtClean="0">
                <a:latin typeface="Times New Roman" pitchFamily="18" charset="0"/>
                <a:cs typeface="Times New Roman" pitchFamily="18" charset="0"/>
              </a:rPr>
              <a:t>bX</a:t>
            </a:r>
            <a:endParaRPr lang="en-IN" sz="1800" dirty="0" smtClean="0">
              <a:latin typeface="Times New Roman" pitchFamily="18" charset="0"/>
              <a:cs typeface="Times New Roman" pitchFamily="18" charset="0"/>
            </a:endParaRPr>
          </a:p>
          <a:p>
            <a:pPr algn="just">
              <a:lnSpc>
                <a:spcPct val="150000"/>
              </a:lnSpc>
              <a:buFont typeface="Wingdings" pitchFamily="2" charset="2"/>
              <a:buChar char="Ø"/>
            </a:pPr>
            <a:r>
              <a:rPr lang="en-IN" sz="1800" dirty="0" smtClean="0">
                <a:latin typeface="Times New Roman" pitchFamily="18" charset="0"/>
                <a:cs typeface="Times New Roman" pitchFamily="18" charset="0"/>
              </a:rPr>
              <a:t>Where  X-Explanatory variable(AD features)</a:t>
            </a:r>
          </a:p>
          <a:p>
            <a:pPr algn="just">
              <a:lnSpc>
                <a:spcPct val="150000"/>
              </a:lnSpc>
              <a:buNone/>
            </a:pPr>
            <a:r>
              <a:rPr lang="en-IN" sz="1800" dirty="0" smtClean="0">
                <a:latin typeface="Times New Roman" pitchFamily="18" charset="0"/>
                <a:cs typeface="Times New Roman" pitchFamily="18" charset="0"/>
              </a:rPr>
              <a:t>		Y-Dependent variable(Sales),The slope of the line is b</a:t>
            </a:r>
          </a:p>
          <a:p>
            <a:pPr algn="just">
              <a:lnSpc>
                <a:spcPct val="150000"/>
              </a:lnSpc>
              <a:buNone/>
            </a:pPr>
            <a:r>
              <a:rPr lang="en-IN" sz="1800" dirty="0" smtClean="0">
                <a:latin typeface="Times New Roman" pitchFamily="18" charset="0"/>
                <a:cs typeface="Times New Roman" pitchFamily="18" charset="0"/>
              </a:rPr>
              <a:t>		a- Is the intercept (the value of y when x = 0).</a:t>
            </a:r>
          </a:p>
          <a:p>
            <a:pPr>
              <a:lnSpc>
                <a:spcPct val="15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fontScale="92500" lnSpcReduction="10000"/>
          </a:bodyPr>
          <a:lstStyle/>
          <a:p>
            <a:pPr algn="just">
              <a:lnSpc>
                <a:spcPct val="170000"/>
              </a:lnSpc>
            </a:pPr>
            <a:r>
              <a:rPr lang="en-US" sz="1800" dirty="0" smtClean="0">
                <a:latin typeface="Times New Roman" pitchFamily="18" charset="0"/>
                <a:cs typeface="Times New Roman" pitchFamily="18" charset="0"/>
              </a:rPr>
              <a:t>Stage 4:      </a:t>
            </a:r>
          </a:p>
          <a:p>
            <a:pPr algn="just">
              <a:lnSpc>
                <a:spcPct val="170000"/>
              </a:lnSpc>
              <a:buFont typeface="Wingdings" pitchFamily="2" charset="2"/>
              <a:buChar char="Ø"/>
            </a:pPr>
            <a:r>
              <a:rPr lang="en-IN" sz="1800" dirty="0" smtClean="0">
                <a:latin typeface="Times New Roman" pitchFamily="18" charset="0"/>
                <a:cs typeface="Times New Roman" pitchFamily="18" charset="0"/>
              </a:rPr>
              <a:t>After pre-processing is done, will spilt the dataset in to train set and test set using “</a:t>
            </a:r>
            <a:r>
              <a:rPr lang="en-IN" sz="1800" dirty="0" err="1" smtClean="0">
                <a:latin typeface="Times New Roman" pitchFamily="18" charset="0"/>
                <a:cs typeface="Times New Roman" pitchFamily="18" charset="0"/>
              </a:rPr>
              <a:t>minmaxscaler</a:t>
            </a:r>
            <a:r>
              <a:rPr lang="en-IN" sz="1800" dirty="0" smtClean="0">
                <a:latin typeface="Times New Roman" pitchFamily="18" charset="0"/>
                <a:cs typeface="Times New Roman" pitchFamily="18" charset="0"/>
              </a:rPr>
              <a:t>”.</a:t>
            </a:r>
          </a:p>
          <a:p>
            <a:pPr algn="just">
              <a:lnSpc>
                <a:spcPct val="170000"/>
              </a:lnSpc>
              <a:buFont typeface="Wingdings" pitchFamily="2" charset="2"/>
              <a:buChar char="Ø"/>
            </a:pPr>
            <a:r>
              <a:rPr lang="en-IN" sz="1800" dirty="0" err="1" smtClean="0">
                <a:latin typeface="Times New Roman" pitchFamily="18" charset="0"/>
                <a:cs typeface="Times New Roman" pitchFamily="18" charset="0"/>
              </a:rPr>
              <a:t>Minmaxscaler</a:t>
            </a:r>
            <a:r>
              <a:rPr lang="en-IN" sz="1800" dirty="0" smtClean="0">
                <a:latin typeface="Times New Roman" pitchFamily="18" charset="0"/>
                <a:cs typeface="Times New Roman" pitchFamily="18" charset="0"/>
              </a:rPr>
              <a:t> goes like this:-</a:t>
            </a:r>
          </a:p>
          <a:p>
            <a:pPr algn="just">
              <a:lnSpc>
                <a:spcPct val="170000"/>
              </a:lnSpc>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Minmaxscaler</a:t>
            </a:r>
            <a:r>
              <a:rPr lang="en-IN" sz="1800" dirty="0" smtClean="0">
                <a:latin typeface="Times New Roman" pitchFamily="18" charset="0"/>
                <a:cs typeface="Times New Roman" pitchFamily="18" charset="0"/>
              </a:rPr>
              <a:t> is probably the most famous scaling algorithm and follows the following formula:-</a:t>
            </a:r>
          </a:p>
          <a:p>
            <a:pPr algn="just">
              <a:lnSpc>
                <a:spcPct val="170000"/>
              </a:lnSpc>
              <a:buNone/>
            </a:pPr>
            <a:r>
              <a:rPr lang="en-GB" sz="1800" dirty="0" smtClean="0">
                <a:latin typeface="Times New Roman" pitchFamily="18" charset="0"/>
                <a:cs typeface="Times New Roman" pitchFamily="18" charset="0"/>
              </a:rPr>
              <a:t>                   (xi–min(x))/(max(x)–min(x</a:t>
            </a:r>
            <a:r>
              <a:rPr lang="en-GB" sz="1800" dirty="0" smtClean="0">
                <a:latin typeface="Times New Roman" pitchFamily="18" charset="0"/>
                <a:cs typeface="Times New Roman" pitchFamily="18" charset="0"/>
              </a:rPr>
              <a:t>))</a:t>
            </a:r>
            <a:endParaRPr lang="en-GB" sz="1800" dirty="0" smtClean="0">
              <a:latin typeface="Times New Roman" pitchFamily="18" charset="0"/>
              <a:cs typeface="Times New Roman" pitchFamily="18" charset="0"/>
            </a:endParaRPr>
          </a:p>
          <a:p>
            <a:pPr algn="just">
              <a:lnSpc>
                <a:spcPct val="170000"/>
              </a:lnSpc>
              <a:buFont typeface="Wingdings" pitchFamily="2" charset="2"/>
              <a:buChar char="Ø"/>
            </a:pPr>
            <a:r>
              <a:rPr lang="en-GB" sz="1800" dirty="0" smtClean="0">
                <a:latin typeface="Times New Roman" pitchFamily="18" charset="0"/>
                <a:cs typeface="Times New Roman" pitchFamily="18" charset="0"/>
              </a:rPr>
              <a:t>It essentially shrinks the range such that the range is now between 0 and 1 (or -1 to 1 if there are negative values).This </a:t>
            </a:r>
            <a:r>
              <a:rPr lang="en-GB" sz="1800" dirty="0" err="1" smtClean="0">
                <a:latin typeface="Times New Roman" pitchFamily="18" charset="0"/>
                <a:cs typeface="Times New Roman" pitchFamily="18" charset="0"/>
              </a:rPr>
              <a:t>scaler</a:t>
            </a:r>
            <a:r>
              <a:rPr lang="en-GB" sz="1800" dirty="0" smtClean="0">
                <a:latin typeface="Times New Roman" pitchFamily="18" charset="0"/>
                <a:cs typeface="Times New Roman" pitchFamily="18" charset="0"/>
              </a:rPr>
              <a:t> works better for cases in which the standard </a:t>
            </a:r>
            <a:r>
              <a:rPr lang="en-GB" sz="1800" dirty="0" err="1" smtClean="0">
                <a:latin typeface="Times New Roman" pitchFamily="18" charset="0"/>
                <a:cs typeface="Times New Roman" pitchFamily="18" charset="0"/>
              </a:rPr>
              <a:t>scaler</a:t>
            </a:r>
            <a:r>
              <a:rPr lang="en-GB" sz="1800" dirty="0" smtClean="0">
                <a:latin typeface="Times New Roman" pitchFamily="18" charset="0"/>
                <a:cs typeface="Times New Roman" pitchFamily="18" charset="0"/>
              </a:rPr>
              <a:t> might not work so well.</a:t>
            </a:r>
            <a:endParaRPr lang="en-IN"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a:extLst>
              <a:ext uri="{FF2B5EF4-FFF2-40B4-BE49-F238E27FC236}">
                <a16:creationId xmlns="" xmlns:a16="http://schemas.microsoft.com/office/drawing/2014/main" id="{5306C4E7-B8A9-438C-B1CB-368927A874AA}"/>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41917" y="1600200"/>
            <a:ext cx="6498166" cy="487362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IN" sz="1600" dirty="0" smtClean="0">
                <a:latin typeface="Times New Roman" pitchFamily="18" charset="0"/>
                <a:cs typeface="Times New Roman" pitchFamily="18" charset="0"/>
              </a:rPr>
              <a:t>Long Short-Term </a:t>
            </a:r>
            <a:r>
              <a:rPr lang="en-IN" sz="1600" dirty="0" smtClean="0">
                <a:latin typeface="Times New Roman" pitchFamily="18" charset="0"/>
                <a:cs typeface="Times New Roman" pitchFamily="18" charset="0"/>
              </a:rPr>
              <a:t>Memory(LSTM) </a:t>
            </a:r>
            <a:r>
              <a:rPr lang="en-IN" sz="1600" dirty="0" smtClean="0">
                <a:latin typeface="Times New Roman" pitchFamily="18" charset="0"/>
                <a:cs typeface="Times New Roman" pitchFamily="18" charset="0"/>
              </a:rPr>
              <a:t>models are extremely powerful time-series models. They can predict an arbitrary number of steps into the future. An LSTM module (or cell) has 5 essential components which allows it to model both long-term and short-term data.</a:t>
            </a:r>
          </a:p>
          <a:p>
            <a:pPr algn="just">
              <a:lnSpc>
                <a:spcPct val="150000"/>
              </a:lnSpc>
            </a:pPr>
            <a:r>
              <a:rPr lang="en-IN" sz="1600" dirty="0" smtClean="0">
                <a:latin typeface="Times New Roman" pitchFamily="18" charset="0"/>
                <a:cs typeface="Times New Roman" pitchFamily="18" charset="0"/>
              </a:rPr>
              <a:t>Cell state (</a:t>
            </a:r>
            <a:r>
              <a:rPr lang="en-IN" sz="1600" i="1" dirty="0" smtClean="0">
                <a:latin typeface="Times New Roman" pitchFamily="18" charset="0"/>
                <a:cs typeface="Times New Roman" pitchFamily="18" charset="0"/>
              </a:rPr>
              <a:t>ct</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 This represents the internal memory of the cell which stores both short term memory and long-term </a:t>
            </a:r>
            <a:r>
              <a:rPr lang="en-IN" sz="1600" dirty="0" smtClean="0">
                <a:latin typeface="Times New Roman" pitchFamily="18" charset="0"/>
                <a:cs typeface="Times New Roman" pitchFamily="18" charset="0"/>
              </a:rPr>
              <a:t>memories</a:t>
            </a:r>
          </a:p>
          <a:p>
            <a:pPr algn="just">
              <a:lnSpc>
                <a:spcPct val="150000"/>
              </a:lnSpc>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Hidden state (</a:t>
            </a:r>
            <a:r>
              <a:rPr lang="en-IN" sz="1600" i="1" dirty="0" smtClean="0">
                <a:latin typeface="Times New Roman" pitchFamily="18" charset="0"/>
                <a:cs typeface="Times New Roman" pitchFamily="18" charset="0"/>
              </a:rPr>
              <a:t>ht</a:t>
            </a:r>
            <a:r>
              <a:rPr lang="en-IN" sz="1600" dirty="0" smtClean="0">
                <a:latin typeface="Times New Roman" pitchFamily="18" charset="0"/>
                <a:cs typeface="Times New Roman" pitchFamily="18" charset="0"/>
              </a:rPr>
              <a:t>) - This is output state information calculated </a:t>
            </a:r>
            <a:r>
              <a:rPr lang="en-IN" sz="1600" dirty="0" err="1" smtClean="0">
                <a:latin typeface="Times New Roman" pitchFamily="18" charset="0"/>
                <a:cs typeface="Times New Roman" pitchFamily="18" charset="0"/>
              </a:rPr>
              <a:t>w.r.t</a:t>
            </a:r>
            <a:r>
              <a:rPr lang="en-IN" sz="1600" dirty="0" smtClean="0">
                <a:latin typeface="Times New Roman" pitchFamily="18" charset="0"/>
                <a:cs typeface="Times New Roman" pitchFamily="18" charset="0"/>
              </a:rPr>
              <a:t>. current input, previous hidden state and current cell input which </a:t>
            </a:r>
            <a:r>
              <a:rPr lang="en-IN" sz="1600" dirty="0" smtClean="0">
                <a:latin typeface="Times New Roman" pitchFamily="18" charset="0"/>
                <a:cs typeface="Times New Roman" pitchFamily="18" charset="0"/>
              </a:rPr>
              <a:t>eventually </a:t>
            </a:r>
            <a:r>
              <a:rPr lang="en-IN" sz="1600" dirty="0" smtClean="0">
                <a:latin typeface="Times New Roman" pitchFamily="18" charset="0"/>
                <a:cs typeface="Times New Roman" pitchFamily="18" charset="0"/>
              </a:rPr>
              <a:t>use to predict the future stock market prices. Additionally, the hidden state can decide to only </a:t>
            </a:r>
            <a:r>
              <a:rPr lang="en-IN" sz="1600" dirty="0" err="1" smtClean="0">
                <a:latin typeface="Times New Roman" pitchFamily="18" charset="0"/>
                <a:cs typeface="Times New Roman" pitchFamily="18" charset="0"/>
              </a:rPr>
              <a:t>retrive</a:t>
            </a:r>
            <a:r>
              <a:rPr lang="en-IN" sz="1600" dirty="0" smtClean="0">
                <a:latin typeface="Times New Roman" pitchFamily="18" charset="0"/>
                <a:cs typeface="Times New Roman" pitchFamily="18" charset="0"/>
              </a:rPr>
              <a:t> the short or long-term or both types of memory stored in the cell state to make the next prediction</a:t>
            </a:r>
            <a:r>
              <a:rPr lang="en-IN" sz="1600" dirty="0" smtClean="0">
                <a:latin typeface="Times New Roman" pitchFamily="18" charset="0"/>
                <a:cs typeface="Times New Roman" pitchFamily="18" charset="0"/>
              </a:rPr>
              <a:t>.</a:t>
            </a:r>
          </a:p>
          <a:p>
            <a:pPr algn="just">
              <a:lnSpc>
                <a:spcPct val="150000"/>
              </a:lnSpc>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Input gate (</a:t>
            </a:r>
            <a:r>
              <a:rPr lang="en-IN" sz="1600" i="1" dirty="0" smtClean="0">
                <a:latin typeface="Times New Roman" pitchFamily="18" charset="0"/>
                <a:cs typeface="Times New Roman" pitchFamily="18" charset="0"/>
              </a:rPr>
              <a:t>it</a:t>
            </a:r>
            <a:r>
              <a:rPr lang="en-IN" sz="1600" dirty="0" smtClean="0">
                <a:latin typeface="Times New Roman" pitchFamily="18" charset="0"/>
                <a:cs typeface="Times New Roman" pitchFamily="18" charset="0"/>
              </a:rPr>
              <a:t>) - Decides how much information from current input flows to the cell </a:t>
            </a:r>
            <a:r>
              <a:rPr lang="en-IN" sz="1600" dirty="0" smtClean="0">
                <a:latin typeface="Times New Roman" pitchFamily="18" charset="0"/>
                <a:cs typeface="Times New Roman" pitchFamily="18" charset="0"/>
              </a:rPr>
              <a:t>state</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a:xfrm>
            <a:off x="457200" y="1600200"/>
            <a:ext cx="7467600" cy="1676400"/>
          </a:xfrm>
        </p:spPr>
        <p:txBody>
          <a:bodyPr>
            <a:normAutofit fontScale="85000" lnSpcReduction="20000"/>
          </a:bodyPr>
          <a:lstStyle/>
          <a:p>
            <a:pPr algn="just">
              <a:lnSpc>
                <a:spcPct val="150000"/>
              </a:lnSpc>
            </a:pPr>
            <a:r>
              <a:rPr lang="en-IN"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Forget gate (</a:t>
            </a:r>
            <a:r>
              <a:rPr lang="en-IN" sz="1600" i="1" dirty="0" smtClean="0">
                <a:latin typeface="Times New Roman" pitchFamily="18" charset="0"/>
                <a:cs typeface="Times New Roman" pitchFamily="18" charset="0"/>
              </a:rPr>
              <a:t>ft</a:t>
            </a:r>
            <a:r>
              <a:rPr lang="en-IN" sz="1600" dirty="0" smtClean="0">
                <a:latin typeface="Times New Roman" pitchFamily="18" charset="0"/>
                <a:cs typeface="Times New Roman" pitchFamily="18" charset="0"/>
              </a:rPr>
              <a:t>) - Decides how much information from the current input and the previous cell state flows into the current cell </a:t>
            </a:r>
            <a:r>
              <a:rPr lang="en-IN" sz="1600" dirty="0" smtClean="0">
                <a:latin typeface="Times New Roman" pitchFamily="18" charset="0"/>
                <a:cs typeface="Times New Roman" pitchFamily="18" charset="0"/>
              </a:rPr>
              <a:t>state</a:t>
            </a:r>
          </a:p>
          <a:p>
            <a:pPr algn="just">
              <a:lnSpc>
                <a:spcPct val="150000"/>
              </a:lnSpc>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Output gate (</a:t>
            </a:r>
            <a:r>
              <a:rPr lang="en-IN" sz="1600" i="1" dirty="0" err="1" smtClean="0">
                <a:latin typeface="Times New Roman" pitchFamily="18" charset="0"/>
                <a:cs typeface="Times New Roman" pitchFamily="18" charset="0"/>
              </a:rPr>
              <a:t>ot</a:t>
            </a:r>
            <a:r>
              <a:rPr lang="en-IN" sz="1600" dirty="0" smtClean="0">
                <a:latin typeface="Times New Roman" pitchFamily="18" charset="0"/>
                <a:cs typeface="Times New Roman" pitchFamily="18" charset="0"/>
              </a:rPr>
              <a:t>) - Decides how much information from the current cell state flows into the hidden state, so that if needed LSTM can only pick the long-term memories or short-term memories and long-term </a:t>
            </a:r>
            <a:r>
              <a:rPr lang="en-IN" sz="1600" dirty="0" smtClean="0">
                <a:latin typeface="Times New Roman" pitchFamily="18" charset="0"/>
                <a:cs typeface="Times New Roman" pitchFamily="18" charset="0"/>
              </a:rPr>
              <a:t>memories.</a:t>
            </a:r>
          </a:p>
          <a:p>
            <a:pPr algn="just">
              <a:lnSpc>
                <a:spcPct val="150000"/>
              </a:lnSpc>
              <a:buNone/>
            </a:pPr>
            <a:endParaRPr lang="en-IN"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dirty="0"/>
          </a:p>
        </p:txBody>
      </p:sp>
      <p:pic>
        <p:nvPicPr>
          <p:cNvPr id="33796" name="Picture 4"/>
          <p:cNvPicPr>
            <a:picLocks noChangeAspect="1" noChangeArrowheads="1"/>
          </p:cNvPicPr>
          <p:nvPr/>
        </p:nvPicPr>
        <p:blipFill>
          <a:blip r:embed="rId2"/>
          <a:srcRect/>
          <a:stretch>
            <a:fillRect/>
          </a:stretch>
        </p:blipFill>
        <p:spPr bwMode="auto">
          <a:xfrm>
            <a:off x="2438400" y="2971800"/>
            <a:ext cx="4000500" cy="3276600"/>
          </a:xfrm>
          <a:prstGeom prst="rect">
            <a:avLst/>
          </a:prstGeom>
          <a:noFill/>
          <a:ln w="9525">
            <a:noFill/>
            <a:miter lim="800000"/>
            <a:headEnd/>
            <a:tailEnd/>
          </a:ln>
          <a:effectLst/>
        </p:spPr>
      </p:pic>
      <p:sp>
        <p:nvSpPr>
          <p:cNvPr id="8" name="TextBox 7"/>
          <p:cNvSpPr txBox="1"/>
          <p:nvPr/>
        </p:nvSpPr>
        <p:spPr>
          <a:xfrm>
            <a:off x="3200400" y="6324600"/>
            <a:ext cx="2819400" cy="369332"/>
          </a:xfrm>
          <a:prstGeom prst="rect">
            <a:avLst/>
          </a:prstGeom>
          <a:noFill/>
        </p:spPr>
        <p:txBody>
          <a:bodyPr wrap="square" rtlCol="0">
            <a:spAutoFit/>
          </a:bodyPr>
          <a:lstStyle/>
          <a:p>
            <a:r>
              <a:rPr lang="en-US" dirty="0" smtClean="0"/>
              <a:t>Figure: A cell is pictured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smtClean="0"/>
              <a:t>Expected outputs</a:t>
            </a:r>
            <a:endParaRPr lang="en-US" dirty="0"/>
          </a:p>
        </p:txBody>
      </p:sp>
      <p:sp>
        <p:nvSpPr>
          <p:cNvPr id="7" name="Content Placeholder 6"/>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143000" y="2057400"/>
            <a:ext cx="6229350" cy="3486150"/>
          </a:xfrm>
          <a:prstGeom prst="rect">
            <a:avLst/>
          </a:prstGeom>
          <a:noFill/>
          <a:ln w="9525">
            <a:noFill/>
            <a:miter lim="800000"/>
            <a:headEnd/>
            <a:tailEnd/>
          </a:ln>
          <a:effectLst/>
        </p:spPr>
      </p:pic>
      <p:sp>
        <p:nvSpPr>
          <p:cNvPr id="9" name="TextBox 8"/>
          <p:cNvSpPr txBox="1"/>
          <p:nvPr/>
        </p:nvSpPr>
        <p:spPr>
          <a:xfrm>
            <a:off x="2590800" y="5562600"/>
            <a:ext cx="3581400" cy="369332"/>
          </a:xfrm>
          <a:prstGeom prst="rect">
            <a:avLst/>
          </a:prstGeom>
          <a:noFill/>
        </p:spPr>
        <p:txBody>
          <a:bodyPr wrap="square" rtlCol="0">
            <a:spAutoFit/>
          </a:bodyPr>
          <a:lstStyle/>
          <a:p>
            <a:pPr algn="ctr"/>
            <a:r>
              <a:rPr lang="en-US" dirty="0" err="1" smtClean="0"/>
              <a:t>Figure:Data</a:t>
            </a:r>
            <a:r>
              <a:rPr lang="en-US" dirty="0" smtClean="0"/>
              <a:t> visualization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noChangeArrowheads="1"/>
          </p:cNvPicPr>
          <p:nvPr>
            <p:ph sz="quarter" idx="1"/>
          </p:nvPr>
        </p:nvPicPr>
        <p:blipFill>
          <a:blip r:embed="rId2"/>
          <a:srcRect/>
          <a:stretch>
            <a:fillRect/>
          </a:stretch>
        </p:blipFill>
        <p:spPr bwMode="auto">
          <a:xfrm>
            <a:off x="914400" y="1503362"/>
            <a:ext cx="6553200" cy="4152900"/>
          </a:xfrm>
          <a:prstGeom prst="rect">
            <a:avLst/>
          </a:prstGeom>
          <a:noFill/>
          <a:ln w="9525">
            <a:noFill/>
            <a:miter lim="800000"/>
            <a:headEnd/>
            <a:tailEnd/>
          </a:ln>
          <a:effectLst/>
        </p:spPr>
      </p:pic>
      <p:sp>
        <p:nvSpPr>
          <p:cNvPr id="5" name="TextBox 4"/>
          <p:cNvSpPr txBox="1"/>
          <p:nvPr/>
        </p:nvSpPr>
        <p:spPr>
          <a:xfrm>
            <a:off x="2514600" y="5791200"/>
            <a:ext cx="3505200" cy="369332"/>
          </a:xfrm>
          <a:prstGeom prst="rect">
            <a:avLst/>
          </a:prstGeom>
          <a:noFill/>
        </p:spPr>
        <p:txBody>
          <a:bodyPr wrap="square" rtlCol="0">
            <a:spAutoFit/>
          </a:bodyPr>
          <a:lstStyle/>
          <a:p>
            <a:pPr algn="ctr"/>
            <a:r>
              <a:rPr lang="en-US" dirty="0" smtClean="0"/>
              <a:t>Figure: Final Output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sz="quarter" idx="1"/>
          </p:nvPr>
        </p:nvSpPr>
        <p:spPr/>
        <p:txBody>
          <a:bodyPr/>
          <a:lstStyle/>
          <a:p>
            <a:r>
              <a:rPr lang="en-US" dirty="0" smtClean="0"/>
              <a:t>ABSTRACT</a:t>
            </a:r>
          </a:p>
          <a:p>
            <a:r>
              <a:rPr lang="en-US" dirty="0" smtClean="0"/>
              <a:t>INTRODUCTION</a:t>
            </a:r>
          </a:p>
          <a:p>
            <a:r>
              <a:rPr lang="en-US" dirty="0" smtClean="0"/>
              <a:t>OBEJECTIVE</a:t>
            </a:r>
          </a:p>
          <a:p>
            <a:r>
              <a:rPr lang="en-US" dirty="0" smtClean="0"/>
              <a:t>EXISTING SYSTEM</a:t>
            </a:r>
          </a:p>
          <a:p>
            <a:r>
              <a:rPr lang="en-US" dirty="0" smtClean="0"/>
              <a:t>PROPOSED SYSTEM</a:t>
            </a:r>
          </a:p>
          <a:p>
            <a:r>
              <a:rPr lang="en-US" dirty="0" smtClean="0"/>
              <a:t>METHODOLOGIES</a:t>
            </a:r>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pPr marL="285750" indent="-285750" algn="just">
              <a:lnSpc>
                <a:spcPct val="150000"/>
              </a:lnSpc>
              <a:buFont typeface="Wingdings" pitchFamily="2" charset="2"/>
              <a:buChar char="Ø"/>
            </a:pPr>
            <a:r>
              <a:rPr lang="en-IN" sz="1800" dirty="0" smtClean="0">
                <a:latin typeface="Times New Roman" pitchFamily="18" charset="0"/>
                <a:cs typeface="Times New Roman" pitchFamily="18" charset="0"/>
              </a:rPr>
              <a:t>By doing data pre-processing we can convert raw data into clean, understandable data and standardized data. It will help for share Holders to predict the future.</a:t>
            </a:r>
          </a:p>
          <a:p>
            <a:pPr marL="285750" indent="-285750" algn="just">
              <a:lnSpc>
                <a:spcPct val="150000"/>
              </a:lnSpc>
              <a:buFont typeface="Wingdings" pitchFamily="2" charset="2"/>
              <a:buChar char="Ø"/>
            </a:pPr>
            <a:r>
              <a:rPr lang="en-IN" sz="1800" dirty="0" smtClean="0">
                <a:latin typeface="Times New Roman" pitchFamily="18" charset="0"/>
                <a:cs typeface="Times New Roman" pitchFamily="18" charset="0"/>
              </a:rPr>
              <a:t>We can conclude that using this proposed method and technique </a:t>
            </a:r>
            <a:r>
              <a:rPr lang="en-IN" sz="1800" dirty="0" smtClean="0">
                <a:latin typeface="Times New Roman" pitchFamily="18" charset="0"/>
                <a:cs typeface="Times New Roman" pitchFamily="18" charset="0"/>
              </a:rPr>
              <a:t>can </a:t>
            </a:r>
            <a:r>
              <a:rPr lang="en-IN" sz="1800" dirty="0" smtClean="0">
                <a:latin typeface="Times New Roman" pitchFamily="18" charset="0"/>
                <a:cs typeface="Times New Roman" pitchFamily="18" charset="0"/>
              </a:rPr>
              <a:t>easily and accurately predict the future price of the market with minimizing the human intervention.</a:t>
            </a:r>
            <a:endParaRPr lang="en-US" sz="1800" dirty="0" smtClean="0">
              <a:latin typeface="Times New Roman" pitchFamily="18" charset="0"/>
              <a:cs typeface="Times New Roman" pitchFamily="18" charset="0"/>
            </a:endParaRPr>
          </a:p>
          <a:p>
            <a:pPr marL="285750" indent="-285750">
              <a:buFont typeface="Arial" panose="020B0604020202020204" pitchFamily="34" charset="0"/>
              <a:buChar char="•"/>
            </a:pPr>
            <a:endParaRPr lang="en-IN"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590800"/>
            <a:ext cx="74676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lvl="0" algn="just">
              <a:lnSpc>
                <a:spcPct val="150000"/>
              </a:lnSpc>
            </a:pPr>
            <a:r>
              <a:rPr lang="en-US" sz="1800" dirty="0" smtClean="0">
                <a:latin typeface="Times New Roman" pitchFamily="18" charset="0"/>
                <a:cs typeface="Times New Roman" pitchFamily="18" charset="0"/>
              </a:rPr>
              <a:t>Stock market prediction is the act of trying to determine the future value of a company stock or other financial instrument traded on a financial exchange</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successful prediction of a stock's future price will maximize investor’s </a:t>
            </a:r>
            <a:r>
              <a:rPr lang="en-US" sz="1800" dirty="0" err="1" smtClean="0">
                <a:latin typeface="Times New Roman" pitchFamily="18" charset="0"/>
                <a:cs typeface="Times New Roman" pitchFamily="18" charset="0"/>
              </a:rPr>
              <a:t>gains.A</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neural networks based model have been used in predicting of the stock market.</a:t>
            </a:r>
          </a:p>
          <a:p>
            <a:pPr lvl="0" algn="just">
              <a:lnSpc>
                <a:spcPct val="150000"/>
              </a:lnSpc>
            </a:pPr>
            <a:r>
              <a:rPr lang="en-US" sz="1800" dirty="0" smtClean="0">
                <a:latin typeface="Times New Roman" pitchFamily="18" charset="0"/>
                <a:cs typeface="Times New Roman" pitchFamily="18" charset="0"/>
              </a:rPr>
              <a:t> Machine learning algorithms will work together and process complex data inputs. A machine learning model to predict Future stock market price of “Apple</a:t>
            </a:r>
            <a:r>
              <a:rPr lang="en-US" sz="1800"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Will </a:t>
            </a:r>
            <a:r>
              <a:rPr lang="en-IN" sz="1800" dirty="0" smtClean="0">
                <a:latin typeface="Times New Roman" pitchFamily="18" charset="0"/>
                <a:cs typeface="Times New Roman" pitchFamily="18" charset="0"/>
              </a:rPr>
              <a:t>use LSTM technique and neural networks to predict the future stock market price of “Apple company”.   </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sz="2100" dirty="0" smtClean="0">
                <a:latin typeface="Times New Roman" panose="02020603050405020304" pitchFamily="18" charset="0"/>
                <a:cs typeface="Times New Roman" panose="02020603050405020304" pitchFamily="18" charset="0"/>
              </a:rPr>
              <a:t>Data pre-processing is a technique that is used </a:t>
            </a:r>
            <a:r>
              <a:rPr lang="en-IN" sz="2100"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to convert the raw data into a clean data set. In other words, whenever the data is collected from different</a:t>
            </a:r>
            <a:r>
              <a:rPr lang="en-IN" sz="2100"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sources it is in the raw format which is not feasible for the analysis. By using this technique transform the raw data into an understanding format. Real world data is often incomplete, inconsistent and having many errors. </a:t>
            </a:r>
          </a:p>
          <a:p>
            <a:pPr algn="just"/>
            <a:r>
              <a:rPr lang="en-IN" sz="2100" dirty="0" smtClean="0">
                <a:latin typeface="Times New Roman" panose="02020603050405020304" pitchFamily="18" charset="0"/>
                <a:cs typeface="Times New Roman" panose="02020603050405020304" pitchFamily="18" charset="0"/>
              </a:rPr>
              <a:t>LSTM(LONG SHORT-TERM MEMORY) is an artificial recurrent neural network(RNN)  architecture. LSTM networks are well suited to classifying, processing and making predictions based on time series data, since there can be lags of unknown duration between important events in the time series.</a:t>
            </a:r>
          </a:p>
          <a:p>
            <a:pPr algn="just"/>
            <a:r>
              <a:rPr lang="en-IN" sz="2100" dirty="0" smtClean="0">
                <a:latin typeface="Times New Roman" panose="02020603050405020304" pitchFamily="18" charset="0"/>
                <a:cs typeface="Times New Roman" panose="02020603050405020304" pitchFamily="18" charset="0"/>
              </a:rPr>
              <a:t>Artificial neural networks(ANN) are computing systems inspired by biological neural networks that constitute animal brains. The neural network itself is not an algorithm, but rather an framework for many machine learning algorithms to work together and process complex data inputs.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normAutofit/>
          </a:bodyPr>
          <a:lstStyle/>
          <a:p>
            <a:pPr algn="just">
              <a:lnSpc>
                <a:spcPct val="150000"/>
              </a:lnSpc>
              <a:buFont typeface="Courier New" pitchFamily="49" charset="0"/>
              <a:buChar char="o"/>
            </a:pPr>
            <a:r>
              <a:rPr lang="en-IN" sz="1800" dirty="0" smtClean="0">
                <a:latin typeface="Times New Roman" panose="02020603050405020304" pitchFamily="18" charset="0"/>
                <a:cs typeface="Times New Roman" panose="02020603050405020304" pitchFamily="18" charset="0"/>
              </a:rPr>
              <a:t>The main objective to reduce the investment cost unnecessarily.</a:t>
            </a:r>
          </a:p>
          <a:p>
            <a:pPr algn="just">
              <a:lnSpc>
                <a:spcPct val="150000"/>
              </a:lnSpc>
              <a:buFont typeface="Courier New" pitchFamily="49" charset="0"/>
              <a:buChar char="o"/>
            </a:pPr>
            <a:r>
              <a:rPr lang="en-IN" sz="1800" dirty="0" smtClean="0">
                <a:latin typeface="Times New Roman" panose="02020603050405020304" pitchFamily="18" charset="0"/>
                <a:cs typeface="Times New Roman" panose="02020603050405020304" pitchFamily="18" charset="0"/>
              </a:rPr>
              <a:t>In those days, people used to invest money of the product and the outcome may not be as expected. So this leads to major drop in the company, whole share will drop down.</a:t>
            </a:r>
          </a:p>
          <a:p>
            <a:pPr algn="just">
              <a:lnSpc>
                <a:spcPct val="150000"/>
              </a:lnSpc>
              <a:buFont typeface="Courier New" pitchFamily="49" charset="0"/>
              <a:buChar char="o"/>
            </a:pPr>
            <a:r>
              <a:rPr lang="en-IN" sz="1800" dirty="0" smtClean="0">
                <a:latin typeface="Times New Roman" panose="02020603050405020304" pitchFamily="18" charset="0"/>
                <a:cs typeface="Times New Roman" panose="02020603050405020304" pitchFamily="18" charset="0"/>
              </a:rPr>
              <a:t>To  overcome this,  predict the future stock market price and then invest accordingly ,which reduces the cost, time and more over enhances the growth of the company.</a:t>
            </a:r>
          </a:p>
          <a:p>
            <a:pPr algn="just">
              <a:lnSpc>
                <a:spcPct val="150000"/>
              </a:lnSpc>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IN" sz="1800" b="1" dirty="0" smtClean="0">
                <a:latin typeface="Times New Roman" pitchFamily="18" charset="0"/>
                <a:cs typeface="Times New Roman" pitchFamily="18" charset="0"/>
              </a:rPr>
              <a:t>Fundamental analysis</a:t>
            </a:r>
          </a:p>
          <a:p>
            <a:pPr algn="just">
              <a:lnSpc>
                <a:spcPct val="150000"/>
              </a:lnSpc>
              <a:buNone/>
            </a:pP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Fundamental Analysts are concerned with the company that underlies the stock itself. They evaluate a company's past performance as well as the credibility of its accounts.</a:t>
            </a:r>
          </a:p>
          <a:p>
            <a:pPr algn="just">
              <a:lnSpc>
                <a:spcPct val="150000"/>
              </a:lnSpc>
            </a:pPr>
            <a:r>
              <a:rPr lang="en-IN" sz="1800" b="1" dirty="0" smtClean="0">
                <a:latin typeface="Times New Roman" pitchFamily="18" charset="0"/>
                <a:cs typeface="Times New Roman" pitchFamily="18" charset="0"/>
              </a:rPr>
              <a:t>Technical analysis</a:t>
            </a:r>
          </a:p>
          <a:p>
            <a:pPr algn="just">
              <a:lnSpc>
                <a:spcPct val="150000"/>
              </a:lnSpc>
              <a:buNone/>
            </a:pPr>
            <a:r>
              <a:rPr lang="en-IN" sz="1800" dirty="0" smtClean="0">
                <a:latin typeface="Times New Roman" pitchFamily="18" charset="0"/>
                <a:cs typeface="Times New Roman" pitchFamily="18" charset="0"/>
              </a:rPr>
              <a:t>	Technical analysts or chartists are not concerned with any of the company's fundamentals. They seek to determine the future price of a stock based solely on the trends of the past price (a form of time series analysis).</a:t>
            </a:r>
            <a:endParaRPr lang="en-US" sz="1800"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	DISADVANTAGES</a:t>
            </a:r>
          </a:p>
          <a:p>
            <a:pPr algn="just">
              <a:lnSpc>
                <a:spcPct val="150000"/>
              </a:lnSpc>
              <a:buNone/>
            </a:pPr>
            <a:r>
              <a:rPr lang="en-US" sz="1800" b="1" dirty="0" smtClean="0">
                <a:latin typeface="Times New Roman" pitchFamily="18" charset="0"/>
                <a:cs typeface="Times New Roman" pitchFamily="18" charset="0"/>
              </a:rPr>
              <a:t>	</a:t>
            </a:r>
            <a:r>
              <a:rPr lang="en-IN" sz="1800" dirty="0" smtClean="0">
                <a:latin typeface="Times New Roman" panose="02020603050405020304" pitchFamily="18" charset="0"/>
                <a:cs typeface="Times New Roman" panose="02020603050405020304" pitchFamily="18" charset="0"/>
              </a:rPr>
              <a:t>In those days, people using fundamental and technical analysis to invest money of the product and the outcome may not be as expected . So this leads to major drop in the company, whole share will drop down.</a:t>
            </a:r>
          </a:p>
          <a:p>
            <a:pPr>
              <a:buNone/>
            </a:pPr>
            <a:endParaRPr lang="en-US" sz="18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Propoed</a:t>
            </a:r>
            <a:r>
              <a:rPr lang="en-US" dirty="0" smtClean="0"/>
              <a:t> system</a:t>
            </a:r>
            <a:endParaRPr lang="en-US" dirty="0"/>
          </a:p>
        </p:txBody>
      </p:sp>
      <p:sp>
        <p:nvSpPr>
          <p:cNvPr id="3" name="Content Placeholder 2"/>
          <p:cNvSpPr>
            <a:spLocks noGrp="1"/>
          </p:cNvSpPr>
          <p:nvPr>
            <p:ph sz="quarter" idx="1"/>
          </p:nvPr>
        </p:nvSpPr>
        <p:spPr/>
        <p:txBody>
          <a:bodyPr>
            <a:normAutofit fontScale="92500" lnSpcReduction="20000"/>
          </a:bodyPr>
          <a:lstStyle/>
          <a:p>
            <a:pPr algn="just">
              <a:lnSpc>
                <a:spcPct val="160000"/>
              </a:lnSpc>
            </a:pPr>
            <a:r>
              <a:rPr lang="en-GB" sz="1800" dirty="0" smtClean="0"/>
              <a:t>Everything is automated once programmed with combining </a:t>
            </a:r>
            <a:r>
              <a:rPr lang="en-GB" sz="1800" dirty="0" err="1" smtClean="0"/>
              <a:t>statitics</a:t>
            </a:r>
            <a:r>
              <a:rPr lang="en-GB" sz="1800" dirty="0" smtClean="0"/>
              <a:t> probability using machine learning. </a:t>
            </a:r>
          </a:p>
          <a:p>
            <a:pPr algn="just">
              <a:lnSpc>
                <a:spcPct val="160000"/>
              </a:lnSpc>
            </a:pPr>
            <a:r>
              <a:rPr lang="en-IN" sz="1800" dirty="0" smtClean="0">
                <a:latin typeface="Times New Roman" pitchFamily="18" charset="0"/>
                <a:cs typeface="Times New Roman" pitchFamily="18" charset="0"/>
              </a:rPr>
              <a:t>To predict future development of the profit of the company is totally based on prediction using past </a:t>
            </a:r>
            <a:r>
              <a:rPr lang="en-IN" sz="1800" dirty="0" err="1" smtClean="0">
                <a:latin typeface="Times New Roman" pitchFamily="18" charset="0"/>
                <a:cs typeface="Times New Roman" pitchFamily="18" charset="0"/>
              </a:rPr>
              <a:t>data.The</a:t>
            </a:r>
            <a:r>
              <a:rPr lang="en-IN" sz="1800" dirty="0" smtClean="0">
                <a:latin typeface="Times New Roman" pitchFamily="18" charset="0"/>
                <a:cs typeface="Times New Roman" pitchFamily="18" charset="0"/>
              </a:rPr>
              <a:t> data required to input by the company is amount to be invested, minimum </a:t>
            </a:r>
            <a:r>
              <a:rPr lang="en-IN" sz="1800" dirty="0" err="1" smtClean="0">
                <a:latin typeface="Times New Roman" pitchFamily="18" charset="0"/>
                <a:cs typeface="Times New Roman" pitchFamily="18" charset="0"/>
              </a:rPr>
              <a:t>proﬁt</a:t>
            </a:r>
            <a:r>
              <a:rPr lang="en-IN" sz="1800" dirty="0" smtClean="0">
                <a:latin typeface="Times New Roman" pitchFamily="18" charset="0"/>
                <a:cs typeface="Times New Roman" pitchFamily="18" charset="0"/>
              </a:rPr>
              <a:t>, maximum </a:t>
            </a:r>
            <a:r>
              <a:rPr lang="en-IN" sz="1800" dirty="0" err="1" smtClean="0">
                <a:latin typeface="Times New Roman" pitchFamily="18" charset="0"/>
                <a:cs typeface="Times New Roman" pitchFamily="18" charset="0"/>
              </a:rPr>
              <a:t>proﬁt</a:t>
            </a:r>
            <a:r>
              <a:rPr lang="en-IN" sz="1800" dirty="0" smtClean="0">
                <a:latin typeface="Times New Roman" pitchFamily="18" charset="0"/>
                <a:cs typeface="Times New Roman" pitchFamily="18" charset="0"/>
              </a:rPr>
              <a:t>, maximum loss, and maximum time duration for investment.</a:t>
            </a:r>
          </a:p>
          <a:p>
            <a:pPr algn="just">
              <a:lnSpc>
                <a:spcPct val="160000"/>
              </a:lnSpc>
            </a:pPr>
            <a:r>
              <a:rPr lang="en-IN" sz="1800" dirty="0" smtClean="0"/>
              <a:t>From these input parameters and past data set, system designs the strategy for an individual  feature.</a:t>
            </a:r>
          </a:p>
          <a:p>
            <a:pPr algn="just">
              <a:lnSpc>
                <a:spcPct val="160000"/>
              </a:lnSpc>
            </a:pPr>
            <a:r>
              <a:rPr lang="en-IN" sz="1800" dirty="0" smtClean="0"/>
              <a:t>It uses linear regression and the Long Short Term Memory (LSTM).</a:t>
            </a:r>
          </a:p>
          <a:p>
            <a:pPr algn="just">
              <a:lnSpc>
                <a:spcPct val="160000"/>
              </a:lnSpc>
              <a:buNone/>
            </a:pPr>
            <a:r>
              <a:rPr lang="en-IN" sz="1800" b="1" dirty="0" smtClean="0">
                <a:latin typeface="Times New Roman" pitchFamily="18" charset="0"/>
                <a:cs typeface="Times New Roman" pitchFamily="18" charset="0"/>
              </a:rPr>
              <a:t>ADVANTAGES:</a:t>
            </a:r>
          </a:p>
          <a:p>
            <a:pPr algn="just">
              <a:lnSpc>
                <a:spcPct val="160000"/>
              </a:lnSpc>
            </a:pPr>
            <a:r>
              <a:rPr lang="en-IN" sz="1800" dirty="0" smtClean="0"/>
              <a:t> So, by this  method using LSTM works to make maximum </a:t>
            </a:r>
            <a:r>
              <a:rPr lang="en-IN" sz="1800" dirty="0" err="1" smtClean="0"/>
              <a:t>proﬁt</a:t>
            </a:r>
            <a:r>
              <a:rPr lang="en-IN" sz="1800" dirty="0" smtClean="0"/>
              <a:t> prediction by minimum human intervention</a:t>
            </a:r>
          </a:p>
          <a:p>
            <a:pPr algn="just">
              <a:lnSpc>
                <a:spcPct val="150000"/>
              </a:lnSpc>
            </a:pPr>
            <a:endParaRPr lang="en-IN" sz="1800" dirty="0" smtClean="0">
              <a:latin typeface="Times New Roman" pitchFamily="18" charset="0"/>
              <a:cs typeface="Times New Roman" pitchFamily="18" charset="0"/>
            </a:endParaRP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r>
              <a:rPr lang="en-US" sz="1800" dirty="0" smtClean="0">
                <a:latin typeface="Times New Roman" pitchFamily="18" charset="0"/>
                <a:cs typeface="Times New Roman" pitchFamily="18" charset="0"/>
              </a:rPr>
              <a:t>SOFTWARE</a:t>
            </a:r>
          </a:p>
          <a:p>
            <a:pPr lvl="0">
              <a:lnSpc>
                <a:spcPct val="150000"/>
              </a:lnSpc>
              <a:buFont typeface="Wingdings" pitchFamily="2" charset="2"/>
              <a:buChar char="Ø"/>
            </a:pPr>
            <a:r>
              <a:rPr lang="en-US" sz="1800" dirty="0" smtClean="0">
                <a:latin typeface="Times New Roman" pitchFamily="18" charset="0"/>
                <a:cs typeface="Times New Roman" pitchFamily="18" charset="0"/>
              </a:rPr>
              <a:t>Anaconda navigator as an applications wrapper hub</a:t>
            </a:r>
          </a:p>
          <a:p>
            <a:pPr lvl="0">
              <a:lnSpc>
                <a:spcPct val="150000"/>
              </a:lnSpc>
              <a:buFont typeface="Wingdings" pitchFamily="2" charset="2"/>
              <a:buChar char="Ø"/>
            </a:pPr>
            <a:r>
              <a:rPr lang="en-US" sz="1800" dirty="0" err="1" smtClean="0">
                <a:latin typeface="Times New Roman" pitchFamily="18" charset="0"/>
                <a:cs typeface="Times New Roman" pitchFamily="18" charset="0"/>
              </a:rPr>
              <a:t>Spyder</a:t>
            </a:r>
            <a:r>
              <a:rPr lang="en-US" sz="1800" dirty="0" smtClean="0">
                <a:latin typeface="Times New Roman" pitchFamily="18" charset="0"/>
                <a:cs typeface="Times New Roman" pitchFamily="18" charset="0"/>
              </a:rPr>
              <a:t> as GUI interface for coding </a:t>
            </a:r>
          </a:p>
          <a:p>
            <a:pPr>
              <a:lnSpc>
                <a:spcPct val="150000"/>
              </a:lnSpc>
            </a:pPr>
            <a:r>
              <a:rPr lang="en-US" sz="1800" dirty="0" smtClean="0">
                <a:latin typeface="Times New Roman" pitchFamily="18" charset="0"/>
                <a:cs typeface="Times New Roman" pitchFamily="18" charset="0"/>
              </a:rPr>
              <a:t>HARDWARE</a:t>
            </a:r>
          </a:p>
          <a:p>
            <a:pPr lvl="0" algn="just">
              <a:lnSpc>
                <a:spcPct val="150000"/>
              </a:lnSpc>
              <a:buFont typeface="Wingdings" pitchFamily="2" charset="2"/>
              <a:buChar char="Ø"/>
            </a:pPr>
            <a:r>
              <a:rPr lang="en-US" sz="1800" dirty="0" smtClean="0">
                <a:latin typeface="Times New Roman" pitchFamily="18" charset="0"/>
                <a:cs typeface="Times New Roman" pitchFamily="18" charset="0"/>
              </a:rPr>
              <a:t>Processor i3 and above</a:t>
            </a:r>
          </a:p>
          <a:p>
            <a:pPr lvl="0" algn="just">
              <a:lnSpc>
                <a:spcPct val="150000"/>
              </a:lnSpc>
              <a:buFont typeface="Wingdings" pitchFamily="2" charset="2"/>
              <a:buChar char="Ø"/>
            </a:pPr>
            <a:r>
              <a:rPr lang="en-US" sz="1800" dirty="0" smtClean="0">
                <a:latin typeface="Times New Roman" pitchFamily="18" charset="0"/>
                <a:cs typeface="Times New Roman" pitchFamily="18" charset="0"/>
              </a:rPr>
              <a:t>Ram 4gb and above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SYSTEM DESIGN</a:t>
            </a:r>
            <a:endParaRPr lang="en-US" dirty="0"/>
          </a:p>
        </p:txBody>
      </p:sp>
      <p:sp>
        <p:nvSpPr>
          <p:cNvPr id="3" name="Content Placeholder 2"/>
          <p:cNvSpPr>
            <a:spLocks noGrp="1"/>
          </p:cNvSpPr>
          <p:nvPr>
            <p:ph sz="quarter" idx="1"/>
          </p:nvPr>
        </p:nvSpPr>
        <p:spPr>
          <a:xfrm>
            <a:off x="457200" y="838200"/>
            <a:ext cx="7467600" cy="5635752"/>
          </a:xfrm>
        </p:spPr>
        <p:txBody>
          <a:bodyPr/>
          <a:lstStyle/>
          <a:p>
            <a:endParaRPr lang="en-US" dirty="0"/>
          </a:p>
        </p:txBody>
      </p:sp>
      <p:sp>
        <p:nvSpPr>
          <p:cNvPr id="4" name="Rectangle 3"/>
          <p:cNvSpPr/>
          <p:nvPr/>
        </p:nvSpPr>
        <p:spPr>
          <a:xfrm>
            <a:off x="2895600" y="10668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 with training and dataset</a:t>
            </a:r>
            <a:endParaRPr lang="en-US" dirty="0"/>
          </a:p>
        </p:txBody>
      </p:sp>
      <p:cxnSp>
        <p:nvCxnSpPr>
          <p:cNvPr id="15" name="Straight Arrow Connector 14"/>
          <p:cNvCxnSpPr/>
          <p:nvPr/>
        </p:nvCxnSpPr>
        <p:spPr>
          <a:xfrm rot="5400000">
            <a:off x="3962400" y="1676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95600" y="18288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Min-Max scaling on whole dataset</a:t>
            </a:r>
            <a:endParaRPr lang="en-US" dirty="0"/>
          </a:p>
        </p:txBody>
      </p:sp>
      <p:cxnSp>
        <p:nvCxnSpPr>
          <p:cNvPr id="20" name="Straight Arrow Connector 19"/>
          <p:cNvCxnSpPr/>
          <p:nvPr/>
        </p:nvCxnSpPr>
        <p:spPr>
          <a:xfrm rot="5400000">
            <a:off x="3962400" y="243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95600" y="2590800"/>
            <a:ext cx="2667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Fitting and training the model with LSTM </a:t>
            </a:r>
            <a:endParaRPr lang="en-US" dirty="0"/>
          </a:p>
        </p:txBody>
      </p:sp>
      <p:cxnSp>
        <p:nvCxnSpPr>
          <p:cNvPr id="23" name="Straight Arrow Connector 22"/>
          <p:cNvCxnSpPr/>
          <p:nvPr/>
        </p:nvCxnSpPr>
        <p:spPr>
          <a:xfrm rot="5400000">
            <a:off x="4001294" y="3847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Decision 23"/>
          <p:cNvSpPr/>
          <p:nvPr/>
        </p:nvSpPr>
        <p:spPr>
          <a:xfrm>
            <a:off x="1524000" y="4038600"/>
            <a:ext cx="54102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with test data to find out the accuracy based on prediction</a:t>
            </a:r>
            <a:endParaRPr lang="en-US" dirty="0"/>
          </a:p>
        </p:txBody>
      </p:sp>
      <p:cxnSp>
        <p:nvCxnSpPr>
          <p:cNvPr id="34" name="Straight Arrow Connector 33"/>
          <p:cNvCxnSpPr/>
          <p:nvPr/>
        </p:nvCxnSpPr>
        <p:spPr>
          <a:xfrm rot="5400000">
            <a:off x="4153694" y="54475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62200" y="5562600"/>
            <a:ext cx="396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calculation and finding </a:t>
            </a:r>
            <a:r>
              <a:rPr lang="en-US" dirty="0" err="1" smtClean="0"/>
              <a:t>accuarcy</a:t>
            </a:r>
            <a:r>
              <a:rPr lang="en-US" dirty="0" smtClean="0"/>
              <a:t> using mean square cross method</a:t>
            </a:r>
            <a:endParaRPr lang="en-US" dirty="0"/>
          </a:p>
        </p:txBody>
      </p:sp>
      <p:sp>
        <p:nvSpPr>
          <p:cNvPr id="37" name="Rectangle 36"/>
          <p:cNvSpPr/>
          <p:nvPr/>
        </p:nvSpPr>
        <p:spPr>
          <a:xfrm>
            <a:off x="457200" y="4495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endParaRPr lang="en-US" dirty="0"/>
          </a:p>
        </p:txBody>
      </p:sp>
      <p:cxnSp>
        <p:nvCxnSpPr>
          <p:cNvPr id="41" name="Straight Arrow Connector 40"/>
          <p:cNvCxnSpPr>
            <a:stCxn id="37" idx="3"/>
            <a:endCxn id="24" idx="1"/>
          </p:cNvCxnSpPr>
          <p:nvPr/>
        </p:nvCxnSpPr>
        <p:spPr>
          <a:xfrm>
            <a:off x="1143000" y="4686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321</TotalTime>
  <Words>1057</Words>
  <Application>Microsoft Office PowerPoint</Application>
  <PresentationFormat>On-screen Show (4:3)</PresentationFormat>
  <Paragraphs>117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Slide 1</vt:lpstr>
      <vt:lpstr>Table of contents</vt:lpstr>
      <vt:lpstr>Abstract</vt:lpstr>
      <vt:lpstr>Introduction</vt:lpstr>
      <vt:lpstr>objective</vt:lpstr>
      <vt:lpstr>Existing system</vt:lpstr>
      <vt:lpstr>Propoed system</vt:lpstr>
      <vt:lpstr>REQUIREMENTS</vt:lpstr>
      <vt:lpstr>SYSTEM DESIGN</vt:lpstr>
      <vt:lpstr>Methodologies</vt:lpstr>
      <vt:lpstr>continue</vt:lpstr>
      <vt:lpstr>continue</vt:lpstr>
      <vt:lpstr>continue</vt:lpstr>
      <vt:lpstr>CONTINUE</vt:lpstr>
      <vt:lpstr>continue</vt:lpstr>
      <vt:lpstr>continue</vt:lpstr>
      <vt:lpstr>continue</vt:lpstr>
      <vt:lpstr>Expected outputs</vt:lpstr>
      <vt:lpstr>Slide 19</vt:lpstr>
      <vt:lpstr>CONCLUSION</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chethan</dc:creator>
  <cp:lastModifiedBy>chethan</cp:lastModifiedBy>
  <cp:revision>7</cp:revision>
  <dcterms:created xsi:type="dcterms:W3CDTF">2019-03-28T16:53:55Z</dcterms:created>
  <dcterms:modified xsi:type="dcterms:W3CDTF">2019-04-10T17:11:20Z</dcterms:modified>
</cp:coreProperties>
</file>