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
      <p:font typeface="Lora"/>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venPro-bold.fntdata"/><Relationship Id="rId47" Type="http://schemas.openxmlformats.org/officeDocument/2006/relationships/font" Target="fonts/MavenPro-regular.fntdata"/><Relationship Id="rId49"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italic.fntdata"/><Relationship Id="rId50" Type="http://schemas.openxmlformats.org/officeDocument/2006/relationships/font" Target="fonts/Lora-bold.fntdata"/><Relationship Id="rId52" Type="http://schemas.openxmlformats.org/officeDocument/2006/relationships/font" Target="fonts/Lor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272640d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272640d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272640d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272640d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272640dc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272640dc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272640d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272640d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272640dc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272640dc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cf035c939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cf035c939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272640dc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272640dc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272640dc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272640dc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theory more is possible in terms of SUBSCRIBE, etc.</a:t>
            </a:r>
            <a:br>
              <a:rPr lang="en"/>
            </a:br>
            <a:r>
              <a:rPr lang="en"/>
              <a:t>3PCC could also simulate transfers, but that could be it’s own topic.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272640dc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272640dc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272640dc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272640dc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cf035c939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cf035c939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Threshold - unexpected usage, cpu and disk, is transcoding causing a penalty?  Is recording </a:t>
            </a:r>
            <a:r>
              <a:rPr lang="en"/>
              <a:t>affecting</a:t>
            </a:r>
            <a:r>
              <a:rPr lang="en"/>
              <a:t> IO too much</a:t>
            </a:r>
            <a:br>
              <a:rPr lang="en"/>
            </a:br>
            <a:r>
              <a:rPr lang="en"/>
              <a:t>Network - LAN and WAN, unexpected bottlenecks?  Routing working as expected?</a:t>
            </a:r>
            <a:endParaRPr/>
          </a:p>
          <a:p>
            <a:pPr indent="0" lvl="0" marL="0" rtl="0" algn="l">
              <a:spcBef>
                <a:spcPts val="0"/>
              </a:spcBef>
              <a:spcAft>
                <a:spcPts val="0"/>
              </a:spcAft>
              <a:buNone/>
            </a:pPr>
            <a:r>
              <a:rPr lang="en"/>
              <a:t>Optimization - does a queue work as expected?  Would a ring group give better performance?  Are we over or under </a:t>
            </a:r>
            <a:r>
              <a:rPr lang="en"/>
              <a:t>speccing</a:t>
            </a:r>
            <a:r>
              <a:rPr lang="en"/>
              <a:t>?</a:t>
            </a:r>
            <a:endParaRPr/>
          </a:p>
          <a:p>
            <a:pPr indent="0" lvl="0" marL="0" rtl="0" algn="l">
              <a:spcBef>
                <a:spcPts val="0"/>
              </a:spcBef>
              <a:spcAft>
                <a:spcPts val="0"/>
              </a:spcAft>
              <a:buNone/>
            </a:pPr>
            <a:r>
              <a:rPr lang="en"/>
              <a:t>Reassurance - The ultimate goal, to make sure the folks we are installing for feel confident in the solution.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272640dc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272640d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272640dc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272640dc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272640dc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272640dc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single server can be ok, provided it can handle simulating both trunks and extensions.  If you are running a large number of extensions, it may be necessary to use more than one server.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272640dc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272640dc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50f6663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50f6663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543a4fbb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543a4fb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f543a4fb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f543a4fb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f50f6663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f50f6663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f543a4fbb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f543a4fb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543a4fbb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543a4fbb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cf035c939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cf035c939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that most of the audience is </a:t>
            </a:r>
            <a:r>
              <a:rPr lang="en"/>
              <a:t>familiar</a:t>
            </a:r>
            <a:r>
              <a:rPr lang="en"/>
              <a:t> with this tool, but may not know how useful and adaptable it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UA - User Agent.  C/S - Client/Server</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f543a4fbb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f543a4fbb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543a4fbb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f543a4fbb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543a4fbb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543a4fb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543a4fbb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f543a4fbb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f543a4fbb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f543a4fbb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272640dc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272640dc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f543a4fbb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f543a4fbb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543a4fbb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543a4fbb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cf035c939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cf035c939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input vs output in wireshark, look at jitter, packet loss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even navigate IVRS!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some humans make test calls while the system is under test also helps us understand if the results we see have bearing on actual call value.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cf035c939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cf035c939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Lora"/>
                <a:ea typeface="Lora"/>
                <a:cs typeface="Lora"/>
                <a:sym typeface="Lora"/>
              </a:rPr>
              <a:t>-aa : Enable automatic 200 OK answer for INFO, NOTIFY, OPTIONS and UPDATE.</a:t>
            </a:r>
            <a:endParaRPr sz="1200">
              <a:solidFill>
                <a:srgbClr val="222222"/>
              </a:solidFill>
              <a:highlight>
                <a:srgbClr val="FFFFFF"/>
              </a:highlight>
              <a:latin typeface="Lora"/>
              <a:ea typeface="Lora"/>
              <a:cs typeface="Lora"/>
              <a:sym typeface="Lora"/>
            </a:endParaRPr>
          </a:p>
          <a:p>
            <a:pPr indent="0" lvl="0" marL="0" rtl="0" algn="l">
              <a:lnSpc>
                <a:spcPct val="115000"/>
              </a:lnSpc>
              <a:spcBef>
                <a:spcPts val="3600"/>
              </a:spcBef>
              <a:spcAft>
                <a:spcPts val="0"/>
              </a:spcAft>
              <a:buClr>
                <a:schemeClr val="dk1"/>
              </a:buClr>
              <a:buSzPts val="1100"/>
              <a:buFont typeface="Arial"/>
              <a:buNone/>
            </a:pPr>
            <a:r>
              <a:rPr lang="en" sz="1200">
                <a:solidFill>
                  <a:srgbClr val="222222"/>
                </a:solidFill>
                <a:highlight>
                  <a:srgbClr val="FFFFFF"/>
                </a:highlight>
                <a:latin typeface="Lora"/>
                <a:ea typeface="Lora"/>
                <a:cs typeface="Lora"/>
                <a:sym typeface="Lora"/>
              </a:rPr>
              <a:t>Inbound and outbound simultaneously can be tricky as these need to be simulated with different ip:port bindings.  Freepbx pjsip trunks have no problem with this, although we have to take care to make sure our pjsip endpoint identifiers are defined in the correct order.</a:t>
            </a:r>
            <a:endParaRPr sz="1200">
              <a:solidFill>
                <a:srgbClr val="222222"/>
              </a:solidFill>
              <a:highlight>
                <a:srgbClr val="FFFFFF"/>
              </a:highlight>
              <a:latin typeface="Lora"/>
              <a:ea typeface="Lora"/>
              <a:cs typeface="Lora"/>
              <a:sym typeface="Lora"/>
            </a:endParaRPr>
          </a:p>
          <a:p>
            <a:pPr indent="0" lvl="0" marL="0" rtl="0" algn="l">
              <a:lnSpc>
                <a:spcPct val="115000"/>
              </a:lnSpc>
              <a:spcBef>
                <a:spcPts val="3600"/>
              </a:spcBef>
              <a:spcAft>
                <a:spcPts val="0"/>
              </a:spcAft>
              <a:buClr>
                <a:schemeClr val="dk1"/>
              </a:buClr>
              <a:buSzPts val="1100"/>
              <a:buFont typeface="Arial"/>
              <a:buNone/>
            </a:pPr>
            <a:r>
              <a:rPr lang="en" sz="1200">
                <a:solidFill>
                  <a:srgbClr val="222222"/>
                </a:solidFill>
                <a:highlight>
                  <a:srgbClr val="FFFFFF"/>
                </a:highlight>
                <a:latin typeface="Lora"/>
                <a:ea typeface="Lora"/>
                <a:cs typeface="Lora"/>
                <a:sym typeface="Lora"/>
              </a:rPr>
              <a:t>Less flexible PBXs like switchvox will require multiple trunks, most likely at different IPs</a:t>
            </a:r>
            <a:endParaRPr sz="1200">
              <a:solidFill>
                <a:srgbClr val="222222"/>
              </a:solidFill>
              <a:highlight>
                <a:srgbClr val="FFFFFF"/>
              </a:highlight>
              <a:latin typeface="Lora"/>
              <a:ea typeface="Lora"/>
              <a:cs typeface="Lora"/>
              <a:sym typeface="Lora"/>
            </a:endParaRPr>
          </a:p>
          <a:p>
            <a:pPr indent="0" lvl="0" marL="0" rtl="0" algn="l">
              <a:lnSpc>
                <a:spcPct val="115000"/>
              </a:lnSpc>
              <a:spcBef>
                <a:spcPts val="3600"/>
              </a:spcBef>
              <a:spcAft>
                <a:spcPts val="0"/>
              </a:spcAft>
              <a:buClr>
                <a:schemeClr val="dk1"/>
              </a:buClr>
              <a:buSzPts val="1100"/>
              <a:buFont typeface="Arial"/>
              <a:buNone/>
            </a:pPr>
            <a:r>
              <a:rPr lang="en" sz="1200">
                <a:solidFill>
                  <a:srgbClr val="222222"/>
                </a:solidFill>
                <a:highlight>
                  <a:srgbClr val="FFFFFF"/>
                </a:highlight>
                <a:latin typeface="Lora"/>
                <a:ea typeface="Lora"/>
                <a:cs typeface="Lora"/>
                <a:sym typeface="Lora"/>
              </a:rPr>
              <a:t>SIPp can be "remote-controlled" through a UDP socket. This allows for example</a:t>
            </a:r>
            <a:endParaRPr sz="1200">
              <a:solidFill>
                <a:srgbClr val="222222"/>
              </a:solidFill>
              <a:highlight>
                <a:srgbClr val="FFFFFF"/>
              </a:highlight>
              <a:latin typeface="Lora"/>
              <a:ea typeface="Lora"/>
              <a:cs typeface="Lora"/>
              <a:sym typeface="Lora"/>
            </a:endParaRPr>
          </a:p>
          <a:p>
            <a:pPr indent="0" lvl="0" marL="0" rtl="0" algn="l">
              <a:lnSpc>
                <a:spcPct val="100000"/>
              </a:lnSpc>
              <a:spcBef>
                <a:spcPts val="3600"/>
              </a:spcBef>
              <a:spcAft>
                <a:spcPts val="0"/>
              </a:spcAft>
              <a:buClr>
                <a:schemeClr val="dk1"/>
              </a:buClr>
              <a:buSzPts val="1100"/>
              <a:buFont typeface="Arial"/>
              <a:buNone/>
            </a:pPr>
            <a:r>
              <a:rPr lang="en">
                <a:solidFill>
                  <a:srgbClr val="0000FF"/>
                </a:solidFill>
                <a:highlight>
                  <a:srgbClr val="FFFFFF"/>
                </a:highlight>
                <a:latin typeface="Lora"/>
                <a:ea typeface="Lora"/>
                <a:cs typeface="Lora"/>
                <a:sym typeface="Lora"/>
              </a:rPr>
              <a:t>To automate a series of actions, like increasing the call rate smoothly, wait for 10 seconds, increase more, wait for 1 minute and loop.  Have a feedback loop so that an application under test can remote control SIPp to lower the load, pause the traffic, ...</a:t>
            </a:r>
            <a:endParaRPr>
              <a:solidFill>
                <a:srgbClr val="0000FF"/>
              </a:solidFill>
              <a:highlight>
                <a:srgbClr val="FFFFFF"/>
              </a:highlight>
              <a:latin typeface="Lora"/>
              <a:ea typeface="Lora"/>
              <a:cs typeface="Lora"/>
              <a:sym typeface="Lora"/>
            </a:endParaRPr>
          </a:p>
          <a:p>
            <a:pPr indent="0" lvl="0" marL="0" rtl="0" algn="l">
              <a:lnSpc>
                <a:spcPct val="100000"/>
              </a:lnSpc>
              <a:spcBef>
                <a:spcPts val="3600"/>
              </a:spcBef>
              <a:spcAft>
                <a:spcPts val="0"/>
              </a:spcAft>
              <a:buClr>
                <a:schemeClr val="dk1"/>
              </a:buClr>
              <a:buSzPts val="1100"/>
              <a:buFont typeface="Arial"/>
              <a:buNone/>
            </a:pPr>
            <a:r>
              <a:rPr lang="en">
                <a:solidFill>
                  <a:srgbClr val="0000FF"/>
                </a:solidFill>
                <a:highlight>
                  <a:srgbClr val="FFFFFF"/>
                </a:highlight>
                <a:latin typeface="Lora"/>
                <a:ea typeface="Lora"/>
                <a:cs typeface="Lora"/>
                <a:sym typeface="Lora"/>
              </a:rPr>
              <a:t>Each SIPp instance is listening to a UDP socket. It starts to listen to port 8888 and each following SIPp instance (up to 60) will listen to base_port + 1 (8889, 8890, ...).</a:t>
            </a:r>
            <a:endParaRPr>
              <a:solidFill>
                <a:srgbClr val="0000FF"/>
              </a:solidFill>
              <a:highlight>
                <a:srgbClr val="FFFFFF"/>
              </a:highlight>
              <a:latin typeface="Lora"/>
              <a:ea typeface="Lora"/>
              <a:cs typeface="Lora"/>
              <a:sym typeface="Lora"/>
            </a:endParaRPr>
          </a:p>
          <a:p>
            <a:pPr indent="0" lvl="0" marL="0" rtl="0" algn="l">
              <a:lnSpc>
                <a:spcPct val="100000"/>
              </a:lnSpc>
              <a:spcBef>
                <a:spcPts val="3600"/>
              </a:spcBef>
              <a:spcAft>
                <a:spcPts val="0"/>
              </a:spcAft>
              <a:buClr>
                <a:schemeClr val="dk1"/>
              </a:buClr>
              <a:buSzPts val="1100"/>
              <a:buFont typeface="Arial"/>
              <a:buNone/>
            </a:pPr>
            <a:r>
              <a:rPr lang="en">
                <a:solidFill>
                  <a:srgbClr val="0000FF"/>
                </a:solidFill>
                <a:highlight>
                  <a:srgbClr val="FFFFFF"/>
                </a:highlight>
                <a:latin typeface="Lora"/>
                <a:ea typeface="Lora"/>
                <a:cs typeface="Lora"/>
                <a:sym typeface="Lora"/>
              </a:rPr>
              <a:t>It is then possible to control SIPp like this:</a:t>
            </a:r>
            <a:endParaRPr>
              <a:solidFill>
                <a:srgbClr val="0000FF"/>
              </a:solidFill>
              <a:highlight>
                <a:srgbClr val="FFFFFF"/>
              </a:highlight>
              <a:latin typeface="Lora"/>
              <a:ea typeface="Lora"/>
              <a:cs typeface="Lora"/>
              <a:sym typeface="Lora"/>
            </a:endParaRPr>
          </a:p>
          <a:p>
            <a:pPr indent="0" lvl="0" marL="0" rtl="0" algn="l">
              <a:lnSpc>
                <a:spcPct val="100000"/>
              </a:lnSpc>
              <a:spcBef>
                <a:spcPts val="3600"/>
              </a:spcBef>
              <a:spcAft>
                <a:spcPts val="0"/>
              </a:spcAft>
              <a:buClr>
                <a:schemeClr val="dk1"/>
              </a:buClr>
              <a:buSzPts val="1100"/>
              <a:buFont typeface="Arial"/>
              <a:buNone/>
            </a:pPr>
            <a:r>
              <a:rPr lang="en">
                <a:solidFill>
                  <a:srgbClr val="0000FF"/>
                </a:solidFill>
                <a:highlight>
                  <a:srgbClr val="FFFFFF"/>
                </a:highlight>
                <a:latin typeface="Lora"/>
                <a:ea typeface="Lora"/>
                <a:cs typeface="Lora"/>
                <a:sym typeface="Lora"/>
              </a:rPr>
              <a:t>echo p &gt;/dev/udp/x.y.z.t/8888 -&gt; put SIPp in pause state (p key)</a:t>
            </a:r>
            <a:endParaRPr>
              <a:solidFill>
                <a:srgbClr val="0000FF"/>
              </a:solidFill>
              <a:highlight>
                <a:srgbClr val="FFFFFF"/>
              </a:highlight>
              <a:latin typeface="Lora"/>
              <a:ea typeface="Lora"/>
              <a:cs typeface="Lora"/>
              <a:sym typeface="Lora"/>
            </a:endParaRPr>
          </a:p>
          <a:p>
            <a:pPr indent="0" lvl="0" marL="0" rtl="0" algn="l">
              <a:lnSpc>
                <a:spcPct val="100000"/>
              </a:lnSpc>
              <a:spcBef>
                <a:spcPts val="3600"/>
              </a:spcBef>
              <a:spcAft>
                <a:spcPts val="3600"/>
              </a:spcAft>
              <a:buNone/>
            </a:pPr>
            <a:r>
              <a:rPr lang="en">
                <a:solidFill>
                  <a:srgbClr val="0000FF"/>
                </a:solidFill>
                <a:highlight>
                  <a:srgbClr val="FFFFFF"/>
                </a:highlight>
                <a:latin typeface="Lora"/>
                <a:ea typeface="Lora"/>
                <a:cs typeface="Lora"/>
                <a:sym typeface="Lora"/>
              </a:rPr>
              <a:t>echo q &gt;/dev/udp/x.y.z.t/8888 -&gt; quit SIPp (q key)</a:t>
            </a:r>
            <a:endParaRPr sz="1000">
              <a:solidFill>
                <a:srgbClr val="0000FF"/>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cf035c939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cf035c939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true that we could still have existing extensions registered on the PBX and this would be more accurate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272640d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272640d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272640d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272640d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272640d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272640d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iki.freepbx.org/display/SI/2.0/%5Btransport%5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iki.freepbx.org/display/SI/uac.ExtensionRegWait.xml" TargetMode="External"/><Relationship Id="rId4" Type="http://schemas.openxmlformats.org/officeDocument/2006/relationships/hyperlink" Target="https://wiki.freepbx.org/display/SI/Client.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iki.freepbx.org" TargetMode="External"/><Relationship Id="rId4" Type="http://schemas.openxmlformats.org/officeDocument/2006/relationships/hyperlink" Target="https://support.digium.com" TargetMode="External"/><Relationship Id="rId5" Type="http://schemas.openxmlformats.org/officeDocument/2006/relationships/hyperlink" Target="http://sipp.sourceforge.net/doc/reference.html" TargetMode="External"/><Relationship Id="rId6" Type="http://schemas.openxmlformats.org/officeDocument/2006/relationships/hyperlink" Target="https://www.wireshar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Load Testing Asterisk based PBXs with sipp</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Trunk and Extension Simulation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Trunk simulation - reception</a:t>
            </a:r>
            <a:endParaRPr/>
          </a:p>
        </p:txBody>
      </p:sp>
      <p:sp>
        <p:nvSpPr>
          <p:cNvPr id="335" name="Google Shape;335;p22"/>
          <p:cNvSpPr txBox="1"/>
          <p:nvPr>
            <p:ph idx="1" type="body"/>
          </p:nvPr>
        </p:nvSpPr>
        <p:spPr>
          <a:xfrm>
            <a:off x="1303800" y="18614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the uas scenario </a:t>
            </a:r>
            <a:r>
              <a:rPr i="1" lang="en"/>
              <a:t>first</a:t>
            </a:r>
            <a:r>
              <a:rPr lang="en"/>
              <a:t> so that it is waiting for calls.</a:t>
            </a:r>
            <a:endParaRPr/>
          </a:p>
          <a:p>
            <a:pPr indent="0" lvl="0" marL="0" rtl="0" algn="l">
              <a:spcBef>
                <a:spcPts val="1200"/>
              </a:spcBef>
              <a:spcAft>
                <a:spcPts val="0"/>
              </a:spcAft>
              <a:buNone/>
            </a:pPr>
            <a:r>
              <a:rPr lang="en">
                <a:solidFill>
                  <a:schemeClr val="accent5"/>
                </a:solidFill>
                <a:latin typeface="Courier New"/>
                <a:ea typeface="Courier New"/>
                <a:cs typeface="Courier New"/>
                <a:sym typeface="Courier New"/>
              </a:rPr>
              <a:t>sipp -sf /opt/sipp/sipp-3.6.0/XML/uas.ASTC.g711.pcap.xml -i &lt;</a:t>
            </a:r>
            <a:r>
              <a:rPr lang="en" sz="1050">
                <a:solidFill>
                  <a:schemeClr val="accent5"/>
                </a:solidFill>
                <a:highlight>
                  <a:srgbClr val="FFFFFF"/>
                </a:highlight>
                <a:latin typeface="Courier New"/>
                <a:ea typeface="Courier New"/>
                <a:cs typeface="Courier New"/>
                <a:sym typeface="Courier New"/>
              </a:rPr>
              <a:t>sipp_systemIP</a:t>
            </a:r>
            <a:r>
              <a:rPr lang="en">
                <a:solidFill>
                  <a:schemeClr val="accent5"/>
                </a:solidFill>
                <a:latin typeface="Courier New"/>
                <a:ea typeface="Courier New"/>
                <a:cs typeface="Courier New"/>
                <a:sym typeface="Courier New"/>
              </a:rPr>
              <a:t>&gt; -p 5060 -aa -mp 15000</a:t>
            </a:r>
            <a:endParaRPr>
              <a:solidFill>
                <a:schemeClr val="accent5"/>
              </a:solidFill>
              <a:latin typeface="Courier New"/>
              <a:ea typeface="Courier New"/>
              <a:cs typeface="Courier New"/>
              <a:sym typeface="Courier New"/>
            </a:endParaRPr>
          </a:p>
          <a:p>
            <a:pPr indent="0" lvl="0" marL="0" rtl="0" algn="l">
              <a:spcBef>
                <a:spcPts val="1200"/>
              </a:spcBef>
              <a:spcAft>
                <a:spcPts val="0"/>
              </a:spcAft>
              <a:buNone/>
            </a:pPr>
            <a:r>
              <a:rPr lang="en"/>
              <a:t>This will run, waiting for calls to come in to &lt;sipp_systemIP&gt; at port 5060, which matches our trunk configuration.</a:t>
            </a:r>
            <a:endParaRPr/>
          </a:p>
          <a:p>
            <a:pPr indent="0" lvl="0" marL="0" rtl="0" algn="l">
              <a:spcBef>
                <a:spcPts val="1200"/>
              </a:spcBef>
              <a:spcAft>
                <a:spcPts val="1200"/>
              </a:spcAft>
              <a:buNone/>
            </a:pPr>
            <a:r>
              <a:rPr lang="en" sz="1000"/>
              <a:t>All configuration files, xml scenarios and rtp samples are available at the following google drive folder: https://bit.ly/3l015c0</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Trunk simulation - generation</a:t>
            </a:r>
            <a:endParaRPr/>
          </a:p>
        </p:txBody>
      </p:sp>
      <p:sp>
        <p:nvSpPr>
          <p:cNvPr id="341" name="Google Shape;341;p23"/>
          <p:cNvSpPr txBox="1"/>
          <p:nvPr>
            <p:ph idx="1" type="body"/>
          </p:nvPr>
        </p:nvSpPr>
        <p:spPr>
          <a:xfrm>
            <a:off x="1328525" y="1787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then can start the uac, making sure to specify the calling party to match the test route we created.  </a:t>
            </a:r>
            <a:endParaRPr/>
          </a:p>
          <a:p>
            <a:pPr indent="0" lvl="0" marL="0" rtl="0" algn="l">
              <a:spcBef>
                <a:spcPts val="1200"/>
              </a:spcBef>
              <a:spcAft>
                <a:spcPts val="0"/>
              </a:spcAft>
              <a:buNone/>
            </a:pPr>
            <a:r>
              <a:rPr lang="en"/>
              <a:t>Sample command line, uac call generator that sends calls to the specified IP and port</a:t>
            </a:r>
            <a:endParaRPr/>
          </a:p>
          <a:p>
            <a:pPr indent="0" lvl="0" marL="0" marR="139700" rtl="0" algn="l">
              <a:lnSpc>
                <a:spcPct val="142857"/>
              </a:lnSpc>
              <a:spcBef>
                <a:spcPts val="1200"/>
              </a:spcBef>
              <a:spcAft>
                <a:spcPts val="0"/>
              </a:spcAft>
              <a:buNone/>
            </a:pPr>
            <a:r>
              <a:rPr lang="en" sz="1050">
                <a:solidFill>
                  <a:schemeClr val="accent5"/>
                </a:solidFill>
                <a:highlight>
                  <a:srgbClr val="FFFFFF"/>
                </a:highlight>
                <a:latin typeface="Courier New"/>
                <a:ea typeface="Courier New"/>
                <a:cs typeface="Courier New"/>
                <a:sym typeface="Courier New"/>
              </a:rPr>
              <a:t>sipp -sf /opt/sipp/sipp-3.6.0/XML/uac.ASTC.g711.pcap.xml </a:t>
            </a:r>
            <a:r>
              <a:rPr lang="en" sz="1050">
                <a:solidFill>
                  <a:schemeClr val="accent5"/>
                </a:solidFill>
                <a:highlight>
                  <a:srgbClr val="FFFFFF"/>
                </a:highlight>
                <a:latin typeface="Courier New"/>
                <a:ea typeface="Courier New"/>
                <a:cs typeface="Courier New"/>
                <a:sym typeface="Courier New"/>
              </a:rPr>
              <a:t>&lt;PBX_SUT_IP&gt;</a:t>
            </a:r>
            <a:r>
              <a:rPr lang="en" sz="1050">
                <a:solidFill>
                  <a:schemeClr val="accent5"/>
                </a:solidFill>
                <a:highlight>
                  <a:srgbClr val="FFFFFF"/>
                </a:highlight>
                <a:latin typeface="Courier New"/>
                <a:ea typeface="Courier New"/>
                <a:cs typeface="Courier New"/>
                <a:sym typeface="Courier New"/>
              </a:rPr>
              <a:t> -aa -mp 10000 -r 1 -rp 10 -m 1 -l 1 -i </a:t>
            </a:r>
            <a:r>
              <a:rPr lang="en" sz="1050">
                <a:solidFill>
                  <a:schemeClr val="accent5"/>
                </a:solidFill>
                <a:highlight>
                  <a:srgbClr val="FFFFFF"/>
                </a:highlight>
                <a:latin typeface="Courier New"/>
                <a:ea typeface="Courier New"/>
                <a:cs typeface="Courier New"/>
                <a:sym typeface="Courier New"/>
              </a:rPr>
              <a:t>&lt;sipp_systemIP&gt;</a:t>
            </a:r>
            <a:r>
              <a:rPr lang="en" sz="1050">
                <a:solidFill>
                  <a:schemeClr val="accent5"/>
                </a:solidFill>
                <a:highlight>
                  <a:srgbClr val="FFFFFF"/>
                </a:highlight>
                <a:latin typeface="Courier New"/>
                <a:ea typeface="Courier New"/>
                <a:cs typeface="Courier New"/>
                <a:sym typeface="Courier New"/>
              </a:rPr>
              <a:t> -p 5160</a:t>
            </a:r>
            <a:endParaRPr sz="1050">
              <a:solidFill>
                <a:schemeClr val="accent5"/>
              </a:solidFill>
              <a:highlight>
                <a:srgbClr val="FFFFFF"/>
              </a:highlight>
              <a:latin typeface="Courier New"/>
              <a:ea typeface="Courier New"/>
              <a:cs typeface="Courier New"/>
              <a:sym typeface="Courier New"/>
            </a:endParaRPr>
          </a:p>
          <a:p>
            <a:pPr indent="0" lvl="0" marL="0" marR="139700" rtl="0" algn="l">
              <a:lnSpc>
                <a:spcPct val="142857"/>
              </a:lnSpc>
              <a:spcBef>
                <a:spcPts val="0"/>
              </a:spcBef>
              <a:spcAft>
                <a:spcPts val="0"/>
              </a:spcAft>
              <a:buNone/>
            </a:pPr>
            <a:r>
              <a:rPr lang="en" sz="1050">
                <a:solidFill>
                  <a:srgbClr val="333333"/>
                </a:solidFill>
                <a:highlight>
                  <a:srgbClr val="FFFFFF"/>
                </a:highlight>
              </a:rPr>
              <a:t>Note that we are running this on a different port than the uas script, which is tied to the trunk port.  </a:t>
            </a:r>
            <a:endParaRPr sz="1050">
              <a:solidFill>
                <a:srgbClr val="333333"/>
              </a:solidFill>
              <a:highlight>
                <a:srgbClr val="FFFFFF"/>
              </a:highlight>
            </a:endParaRPr>
          </a:p>
          <a:p>
            <a:pPr indent="0" lvl="0" marL="0" marR="139700" rtl="0" algn="l">
              <a:lnSpc>
                <a:spcPct val="142857"/>
              </a:lnSpc>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1200"/>
              </a:spcAft>
              <a:buNone/>
            </a:pPr>
            <a:r>
              <a:rPr lang="en" sz="1000"/>
              <a:t>All configuration files, xml scenarios and rtp samples are available at the following google drive folder: https://bit.ly/3l015c0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Trunk simulation - generation</a:t>
            </a:r>
            <a:endParaRPr/>
          </a:p>
        </p:txBody>
      </p:sp>
      <p:sp>
        <p:nvSpPr>
          <p:cNvPr id="347" name="Google Shape;347;p24"/>
          <p:cNvSpPr txBox="1"/>
          <p:nvPr>
            <p:ph idx="1" type="body"/>
          </p:nvPr>
        </p:nvSpPr>
        <p:spPr>
          <a:xfrm>
            <a:off x="1303800" y="1757475"/>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Break down of the options we are specifying</a:t>
            </a:r>
            <a:endParaRPr/>
          </a:p>
          <a:p>
            <a:pPr indent="0" lvl="0" marL="0" marR="139700" rtl="0" algn="l">
              <a:lnSpc>
                <a:spcPct val="142857"/>
              </a:lnSpc>
              <a:spcBef>
                <a:spcPts val="1200"/>
              </a:spcBef>
              <a:spcAft>
                <a:spcPts val="0"/>
              </a:spcAft>
              <a:buNone/>
            </a:pPr>
            <a:r>
              <a:rPr lang="en" sz="1050">
                <a:solidFill>
                  <a:schemeClr val="accent5"/>
                </a:solidFill>
                <a:highlight>
                  <a:srgbClr val="FFFFFF"/>
                </a:highlight>
                <a:latin typeface="Courier New"/>
                <a:ea typeface="Courier New"/>
                <a:cs typeface="Courier New"/>
                <a:sym typeface="Courier New"/>
              </a:rPr>
              <a:t>sipp -sf /opt/sipp/sipp-3.6.0/XML/uac.ASTC.g711.pcap.xml &lt;PBX_SUT_IP&gt; -aa -mp 10000 -r 1 -rp 10 -m 1 -l 1 -i &lt;sipp_systemIP&gt; -p 5160</a:t>
            </a:r>
            <a:endParaRPr sz="1050">
              <a:solidFill>
                <a:schemeClr val="accent5"/>
              </a:solidFill>
              <a:highlight>
                <a:srgbClr val="FFFFFF"/>
              </a:highlight>
              <a:latin typeface="Courier New"/>
              <a:ea typeface="Courier New"/>
              <a:cs typeface="Courier New"/>
              <a:sym typeface="Courier New"/>
            </a:endParaRPr>
          </a:p>
          <a:p>
            <a:pPr indent="0" lvl="0" marL="0" marR="139700" rtl="0" algn="l">
              <a:lnSpc>
                <a:spcPct val="142857"/>
              </a:lnSpc>
              <a:spcBef>
                <a:spcPts val="0"/>
              </a:spcBef>
              <a:spcAft>
                <a:spcPts val="0"/>
              </a:spcAft>
              <a:buNone/>
            </a:pPr>
            <a:r>
              <a:t/>
            </a:r>
            <a:endParaRPr sz="105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rPr lang="en">
                <a:solidFill>
                  <a:schemeClr val="accent5"/>
                </a:solidFill>
              </a:rPr>
              <a:t>-sf</a:t>
            </a:r>
            <a:r>
              <a:rPr lang="en"/>
              <a:t> : which scenario file to use</a:t>
            </a:r>
            <a:br>
              <a:rPr lang="en"/>
            </a:br>
            <a:r>
              <a:rPr lang="en">
                <a:solidFill>
                  <a:schemeClr val="accent5"/>
                </a:solidFill>
              </a:rPr>
              <a:t>-aa</a:t>
            </a:r>
            <a:r>
              <a:rPr lang="en"/>
              <a:t> : Enable automatic 200 OK answer for INFO, NOTIFY, OPTIONS and UPDATE</a:t>
            </a:r>
            <a:br>
              <a:rPr lang="en"/>
            </a:br>
            <a:r>
              <a:rPr lang="en">
                <a:solidFill>
                  <a:schemeClr val="accent5"/>
                </a:solidFill>
              </a:rPr>
              <a:t>-mp</a:t>
            </a:r>
            <a:r>
              <a:rPr lang="en"/>
              <a:t> : local rtp echo port</a:t>
            </a:r>
            <a:br>
              <a:rPr lang="en"/>
            </a:br>
            <a:r>
              <a:rPr lang="en">
                <a:solidFill>
                  <a:schemeClr val="accent5"/>
                </a:solidFill>
              </a:rPr>
              <a:t>-r</a:t>
            </a:r>
            <a:r>
              <a:rPr lang="en"/>
              <a:t> : call rate in calls per second</a:t>
            </a:r>
            <a:br>
              <a:rPr lang="en"/>
            </a:br>
            <a:r>
              <a:rPr lang="en">
                <a:solidFill>
                  <a:schemeClr val="accent5"/>
                </a:solidFill>
              </a:rPr>
              <a:t>-m</a:t>
            </a:r>
            <a:r>
              <a:rPr lang="en"/>
              <a:t> : number of test calls to run</a:t>
            </a:r>
            <a:br>
              <a:rPr lang="en"/>
            </a:br>
            <a:r>
              <a:rPr lang="en">
                <a:solidFill>
                  <a:schemeClr val="accent5"/>
                </a:solidFill>
              </a:rPr>
              <a:t>-l</a:t>
            </a:r>
            <a:r>
              <a:rPr lang="en"/>
              <a:t> : maximum number of simultaneous calls</a:t>
            </a:r>
            <a:br>
              <a:rPr lang="en"/>
            </a:br>
            <a:r>
              <a:rPr lang="en">
                <a:solidFill>
                  <a:schemeClr val="accent5"/>
                </a:solidFill>
              </a:rPr>
              <a:t>-i, -p</a:t>
            </a:r>
            <a:r>
              <a:rPr lang="en"/>
              <a:t> : local IP and Port to bind 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Monitoring active calls with sngrep</a:t>
            </a:r>
            <a:endParaRPr/>
          </a:p>
        </p:txBody>
      </p:sp>
      <p:sp>
        <p:nvSpPr>
          <p:cNvPr id="353" name="Google Shape;35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watch the calls get routed through the system live using sngrep:</a:t>
            </a:r>
            <a:endParaRPr/>
          </a:p>
        </p:txBody>
      </p:sp>
      <p:pic>
        <p:nvPicPr>
          <p:cNvPr id="354" name="Google Shape;354;p25"/>
          <p:cNvPicPr preferRelativeResize="0"/>
          <p:nvPr/>
        </p:nvPicPr>
        <p:blipFill>
          <a:blip r:embed="rId3">
            <a:alphaModFix/>
          </a:blip>
          <a:stretch>
            <a:fillRect/>
          </a:stretch>
        </p:blipFill>
        <p:spPr>
          <a:xfrm>
            <a:off x="1398250" y="2571752"/>
            <a:ext cx="6072202" cy="102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Monitoring active calls with sngrep</a:t>
            </a:r>
            <a:endParaRPr/>
          </a:p>
        </p:txBody>
      </p:sp>
      <p:sp>
        <p:nvSpPr>
          <p:cNvPr id="360" name="Google Shape;360;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Call Detail:</a:t>
            </a:r>
            <a:endParaRPr/>
          </a:p>
          <a:p>
            <a:pPr indent="0" lvl="0" marL="0" rtl="0" algn="l">
              <a:spcBef>
                <a:spcPts val="1200"/>
              </a:spcBef>
              <a:spcAft>
                <a:spcPts val="1200"/>
              </a:spcAft>
              <a:buNone/>
            </a:pPr>
            <a:r>
              <a:t/>
            </a:r>
            <a:endParaRPr/>
          </a:p>
        </p:txBody>
      </p:sp>
      <p:pic>
        <p:nvPicPr>
          <p:cNvPr id="361" name="Google Shape;361;p26"/>
          <p:cNvPicPr preferRelativeResize="0"/>
          <p:nvPr/>
        </p:nvPicPr>
        <p:blipFill>
          <a:blip r:embed="rId3">
            <a:alphaModFix/>
          </a:blip>
          <a:stretch>
            <a:fillRect/>
          </a:stretch>
        </p:blipFill>
        <p:spPr>
          <a:xfrm>
            <a:off x="1344951" y="2300979"/>
            <a:ext cx="6515625" cy="269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Trunks are easy, extensions are hard</a:t>
            </a:r>
            <a:endParaRPr/>
          </a:p>
        </p:txBody>
      </p:sp>
      <p:sp>
        <p:nvSpPr>
          <p:cNvPr id="367" name="Google Shape;367;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Extensions are more difficult to simulate as they act as both uas and uac, which requires separate scripts.  Even if our only goal was to register then wait for a call, this can not be done within a single script because the post-registration INVITE from the PBX would be considered a new dialog and would ‘break’ the scenario.  </a:t>
            </a:r>
            <a:endParaRPr/>
          </a:p>
          <a:p>
            <a:pPr indent="0" lvl="0" marL="0" rtl="0" algn="l">
              <a:spcBef>
                <a:spcPts val="1200"/>
              </a:spcBef>
              <a:spcAft>
                <a:spcPts val="0"/>
              </a:spcAft>
              <a:buNone/>
            </a:pPr>
            <a:r>
              <a:rPr lang="en"/>
              <a:t>The -aa flag can handle non-call messages but not calls.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Simulating Extensions</a:t>
            </a:r>
            <a:endParaRPr/>
          </a:p>
        </p:txBody>
      </p:sp>
      <p:sp>
        <p:nvSpPr>
          <p:cNvPr id="373" name="Google Shape;373;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simulate extensions we will take advantage of sipp’s </a:t>
            </a:r>
            <a:r>
              <a:rPr lang="en"/>
              <a:t>ooscf</a:t>
            </a:r>
            <a:r>
              <a:rPr lang="en"/>
              <a:t> (Out of Scenario File) feature that lets us receive messages that are outside of the scope of the scenario file and hand them to a separate scenario file.</a:t>
            </a:r>
            <a:endParaRPr/>
          </a:p>
          <a:p>
            <a:pPr indent="0" lvl="0" marL="0" rtl="0" algn="l">
              <a:spcBef>
                <a:spcPts val="1200"/>
              </a:spcBef>
              <a:spcAft>
                <a:spcPts val="0"/>
              </a:spcAft>
              <a:buNone/>
            </a:pPr>
            <a:r>
              <a:rPr lang="en"/>
              <a:t>This lets us act as a UAC for the purposes of registering with the PBX, while within the same sipp instance act as a UAS that can receive new INVITE messages and respond to them as an extension typically would.</a:t>
            </a:r>
            <a:endParaRPr/>
          </a:p>
          <a:p>
            <a:pPr indent="0" lvl="0" marL="0" rtl="0" algn="l">
              <a:spcBef>
                <a:spcPts val="1200"/>
              </a:spcBef>
              <a:spcAft>
                <a:spcPts val="1200"/>
              </a:spcAft>
              <a:buNone/>
            </a:pPr>
            <a:r>
              <a:rPr lang="en"/>
              <a:t>This is impossible within one scenario file as sipp will treat the INVITE as a separate call even if the scenario file expects it and will error-out of the dialog.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Simulating Extensions - two scenarios</a:t>
            </a:r>
            <a:endParaRPr/>
          </a:p>
        </p:txBody>
      </p:sp>
      <p:sp>
        <p:nvSpPr>
          <p:cNvPr id="379" name="Google Shape;379;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first scenario file acts as a UAC, registering with the normal REGISTER - 401 - REGISTER - 200 OK then waits for a period less than the registration timeout.  The -m N flag specifies how many times this loop will be run.  </a:t>
            </a:r>
            <a:endParaRPr/>
          </a:p>
          <a:p>
            <a:pPr indent="0" lvl="0" marL="0" rtl="0" algn="l">
              <a:spcBef>
                <a:spcPts val="1200"/>
              </a:spcBef>
              <a:spcAft>
                <a:spcPts val="0"/>
              </a:spcAft>
              <a:buNone/>
            </a:pPr>
            <a:r>
              <a:rPr lang="en"/>
              <a:t>N * the wait period will determine how long the simulated extension will stay registered but does not limit the number of calls that can be run.  The sipp instance simulating the extension will pass all dialogs to the ooscf scenario that are not already covered by the -aa option (INFO, NOTIFY, OPTIONS and UPDATE.)</a:t>
            </a:r>
            <a:endParaRPr/>
          </a:p>
          <a:p>
            <a:pPr indent="0" lvl="0" marL="0" rtl="0" algn="l">
              <a:spcBef>
                <a:spcPts val="1200"/>
              </a:spcBef>
              <a:spcAft>
                <a:spcPts val="1200"/>
              </a:spcAft>
              <a:buNone/>
            </a:pPr>
            <a:r>
              <a:rPr lang="en"/>
              <a:t>This is not a perfect reproduction in that the outlined method does not cover subscriptions for any BLFs, etc but the ability to register and accept calls is very close.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Simulating Extensions - auth info</a:t>
            </a:r>
            <a:endParaRPr/>
          </a:p>
        </p:txBody>
      </p:sp>
      <p:sp>
        <p:nvSpPr>
          <p:cNvPr id="385" name="Google Shape;385;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We will read the auth info (extension, PBX IP, and secret) from a csv file to feed to our scenario.</a:t>
            </a:r>
            <a:endParaRPr/>
          </a:p>
          <a:p>
            <a:pPr indent="0" lvl="0" marL="0" rtl="0" algn="l">
              <a:spcBef>
                <a:spcPts val="1200"/>
              </a:spcBef>
              <a:spcAft>
                <a:spcPts val="0"/>
              </a:spcAft>
              <a:buNone/>
            </a:pPr>
            <a:r>
              <a:rPr lang="en"/>
              <a:t>Sample csv entry:</a:t>
            </a:r>
            <a:br>
              <a:rPr lang="en"/>
            </a:br>
            <a:r>
              <a:rPr lang="en" sz="1050">
                <a:solidFill>
                  <a:schemeClr val="accent5"/>
                </a:solidFill>
                <a:latin typeface="Courier New"/>
                <a:ea typeface="Courier New"/>
                <a:cs typeface="Courier New"/>
                <a:sym typeface="Courier New"/>
              </a:rPr>
              <a:t>SEQUENTIAL</a:t>
            </a:r>
            <a:br>
              <a:rPr lang="en" sz="1050">
                <a:solidFill>
                  <a:schemeClr val="accent5"/>
                </a:solidFill>
                <a:latin typeface="Courier New"/>
                <a:ea typeface="Courier New"/>
                <a:cs typeface="Courier New"/>
                <a:sym typeface="Courier New"/>
              </a:rPr>
            </a:br>
            <a:r>
              <a:rPr lang="en" sz="1050">
                <a:solidFill>
                  <a:schemeClr val="accent5"/>
                </a:solidFill>
                <a:latin typeface="Courier New"/>
                <a:ea typeface="Courier New"/>
                <a:cs typeface="Courier New"/>
                <a:sym typeface="Courier New"/>
              </a:rPr>
              <a:t>user-extension;PBX-IP;[authentication username=user-name password=user-secret];</a:t>
            </a:r>
            <a:endParaRPr sz="1050">
              <a:solidFill>
                <a:schemeClr val="accent5"/>
              </a:solidFill>
              <a:latin typeface="Courier New"/>
              <a:ea typeface="Courier New"/>
              <a:cs typeface="Courier New"/>
              <a:sym typeface="Courier New"/>
            </a:endParaRPr>
          </a:p>
          <a:p>
            <a:pPr indent="0" lvl="0" marL="0" rtl="0" algn="l">
              <a:spcBef>
                <a:spcPts val="1200"/>
              </a:spcBef>
              <a:spcAft>
                <a:spcPts val="0"/>
              </a:spcAft>
              <a:buNone/>
            </a:pPr>
            <a:r>
              <a:rPr lang="en"/>
              <a:t>Matching REGISTER message from scenario file:</a:t>
            </a:r>
            <a:br>
              <a:rPr lang="en"/>
            </a:br>
            <a:r>
              <a:rPr lang="en" sz="1050">
                <a:solidFill>
                  <a:schemeClr val="accent5"/>
                </a:solidFill>
                <a:latin typeface="Courier New"/>
                <a:ea typeface="Courier New"/>
                <a:cs typeface="Courier New"/>
                <a:sym typeface="Courier New"/>
              </a:rPr>
              <a:t>      REGISTER sip:[remote_ip] SIP/2.0</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1200"/>
              </a:spcBef>
              <a:spcAft>
                <a:spcPts val="0"/>
              </a:spcAft>
              <a:buNone/>
            </a:pPr>
            <a:r>
              <a:rPr lang="en" sz="1050">
                <a:solidFill>
                  <a:schemeClr val="accent5"/>
                </a:solidFill>
                <a:latin typeface="Courier New"/>
                <a:ea typeface="Courier New"/>
                <a:cs typeface="Courier New"/>
                <a:sym typeface="Courier New"/>
              </a:rPr>
              <a:t>      Via: SIP/</a:t>
            </a:r>
            <a:r>
              <a:rPr lang="en" sz="1050">
                <a:solidFill>
                  <a:schemeClr val="accent5"/>
                </a:solidFill>
                <a:uFill>
                  <a:noFill/>
                </a:uFill>
                <a:latin typeface="Courier New"/>
                <a:ea typeface="Courier New"/>
                <a:cs typeface="Courier New"/>
                <a:sym typeface="Courier New"/>
                <a:hlinkClick r:id="rId3">
                  <a:extLst>
                    <a:ext uri="{A12FA001-AC4F-418D-AE19-62706E023703}">
                      <ahyp:hlinkClr val="tx"/>
                    </a:ext>
                  </a:extLst>
                </a:hlinkClick>
              </a:rPr>
              <a:t>2.0/[transport]</a:t>
            </a:r>
            <a:r>
              <a:rPr lang="en" sz="1050">
                <a:solidFill>
                  <a:schemeClr val="accent5"/>
                </a:solidFill>
                <a:latin typeface="Courier New"/>
                <a:ea typeface="Courier New"/>
                <a:cs typeface="Courier New"/>
                <a:sym typeface="Courier New"/>
              </a:rPr>
              <a:t> [local_ip]:[local_port];branch=[branch]</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From:  &lt;sip:[field0]@[field1]&gt;;tag=[call_number]</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To:   &lt;sip:[field0]@[field1]&gt;</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Call-ID: [call_id]</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CSeq: 2 REGISTER</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Contact: sip:[field0]@[local_ip]:[local_port]</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[field2]</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Max-Forwards: 5</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Expires: 1800</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User-Agent: SIPp/Linux</a:t>
            </a:r>
            <a:endParaRPr sz="1050">
              <a:solidFill>
                <a:schemeClr val="accent5"/>
              </a:solidFill>
              <a:latin typeface="Courier New"/>
              <a:ea typeface="Courier New"/>
              <a:cs typeface="Courier New"/>
              <a:sym typeface="Courier New"/>
            </a:endParaRPr>
          </a:p>
          <a:p>
            <a:pPr indent="0" lvl="0" marL="0" marR="139700" rtl="0" algn="l">
              <a:lnSpc>
                <a:spcPct val="136363"/>
              </a:lnSpc>
              <a:spcBef>
                <a:spcPts val="0"/>
              </a:spcBef>
              <a:spcAft>
                <a:spcPts val="0"/>
              </a:spcAft>
              <a:buNone/>
            </a:pPr>
            <a:r>
              <a:rPr lang="en" sz="1050">
                <a:solidFill>
                  <a:schemeClr val="accent5"/>
                </a:solidFill>
                <a:latin typeface="Courier New"/>
                <a:ea typeface="Courier New"/>
                <a:cs typeface="Courier New"/>
                <a:sym typeface="Courier New"/>
              </a:rPr>
              <a:t>      Content-Length: 0</a:t>
            </a:r>
            <a:endParaRPr>
              <a:solidFill>
                <a:schemeClr val="accent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Simulating Extensions - auth info</a:t>
            </a:r>
            <a:endParaRPr/>
          </a:p>
        </p:txBody>
      </p:sp>
      <p:sp>
        <p:nvSpPr>
          <p:cNvPr id="391" name="Google Shape;391;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Reading this info from the csv file has the advantage of letting our register script be completely generic.  </a:t>
            </a:r>
            <a:endParaRPr/>
          </a:p>
          <a:p>
            <a:pPr indent="0" lvl="0" marL="0" rtl="0" algn="l">
              <a:spcBef>
                <a:spcPts val="1200"/>
              </a:spcBef>
              <a:spcAft>
                <a:spcPts val="0"/>
              </a:spcAft>
              <a:buNone/>
            </a:pPr>
            <a:r>
              <a:rPr lang="en"/>
              <a:t>We can then create multiple csv files and pass the csv file to the scenario from the command line:</a:t>
            </a:r>
            <a:br>
              <a:rPr lang="en"/>
            </a:br>
            <a:r>
              <a:rPr lang="en" sz="1050">
                <a:solidFill>
                  <a:schemeClr val="accent5"/>
                </a:solidFill>
                <a:latin typeface="Courier New"/>
                <a:ea typeface="Courier New"/>
                <a:cs typeface="Courier New"/>
                <a:sym typeface="Courier New"/>
              </a:rPr>
              <a:t>sipp -sf </a:t>
            </a:r>
            <a:r>
              <a:rPr lang="en" sz="1050">
                <a:solidFill>
                  <a:schemeClr val="accent5"/>
                </a:solidFill>
                <a:uFill>
                  <a:noFill/>
                </a:uFill>
                <a:latin typeface="Courier New"/>
                <a:ea typeface="Courier New"/>
                <a:cs typeface="Courier New"/>
                <a:sym typeface="Courier New"/>
                <a:hlinkClick r:id="rId3">
                  <a:extLst>
                    <a:ext uri="{A12FA001-AC4F-418D-AE19-62706E023703}">
                      <ahyp:hlinkClr val="tx"/>
                    </a:ext>
                  </a:extLst>
                </a:hlinkClick>
              </a:rPr>
              <a:t>uac.ExtensionRegWait.xml</a:t>
            </a:r>
            <a:r>
              <a:rPr lang="en" sz="1050">
                <a:solidFill>
                  <a:schemeClr val="accent5"/>
                </a:solidFill>
                <a:latin typeface="Courier New"/>
                <a:ea typeface="Courier New"/>
                <a:cs typeface="Courier New"/>
                <a:sym typeface="Courier New"/>
              </a:rPr>
              <a:t> [PBX-IP] -inf </a:t>
            </a:r>
            <a:r>
              <a:rPr lang="en" sz="1050">
                <a:solidFill>
                  <a:schemeClr val="accent5"/>
                </a:solidFill>
                <a:uFill>
                  <a:noFill/>
                </a:uFill>
                <a:latin typeface="Courier New"/>
                <a:ea typeface="Courier New"/>
                <a:cs typeface="Courier New"/>
                <a:sym typeface="Courier New"/>
                <a:hlinkClick r:id="rId4">
                  <a:extLst>
                    <a:ext uri="{A12FA001-AC4F-418D-AE19-62706E023703}">
                      <ahyp:hlinkClr val="tx"/>
                    </a:ext>
                  </a:extLst>
                </a:hlinkClick>
              </a:rPr>
              <a:t>Client.csv</a:t>
            </a:r>
            <a:r>
              <a:rPr lang="en" sz="1050">
                <a:solidFill>
                  <a:schemeClr val="accent5"/>
                </a:solidFill>
                <a:latin typeface="Courier New"/>
                <a:ea typeface="Courier New"/>
                <a:cs typeface="Courier New"/>
                <a:sym typeface="Courier New"/>
              </a:rPr>
              <a:t> -i [local_p] -p [local_port] -m [iterations to run] -l 1  -aa</a:t>
            </a:r>
            <a:endParaRPr>
              <a:solidFill>
                <a:schemeClr val="accent5"/>
              </a:solidFill>
            </a:endParaRPr>
          </a:p>
          <a:p>
            <a:pPr indent="0" lvl="0" marL="0" rtl="0" algn="l">
              <a:spcBef>
                <a:spcPts val="1200"/>
              </a:spcBef>
              <a:spcAft>
                <a:spcPts val="1200"/>
              </a:spcAft>
              <a:buNone/>
            </a:pPr>
            <a:r>
              <a:rPr lang="en"/>
              <a:t>This lets us simulate multiple extensions at the same time.  We do however need to make sure that the local port is unique to each instance so we do not cause any collisions.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Load Test?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Make sure that our system can handle a required threshold</a:t>
            </a:r>
            <a:endParaRPr/>
          </a:p>
          <a:p>
            <a:pPr indent="-311150" lvl="0" marL="457200" rtl="0" algn="l">
              <a:spcBef>
                <a:spcPts val="0"/>
              </a:spcBef>
              <a:spcAft>
                <a:spcPts val="0"/>
              </a:spcAft>
              <a:buSzPts val="1300"/>
              <a:buChar char="●"/>
            </a:pPr>
            <a:r>
              <a:rPr lang="en"/>
              <a:t>Ensure that the network throughput is sufficient</a:t>
            </a:r>
            <a:endParaRPr/>
          </a:p>
          <a:p>
            <a:pPr indent="-311150" lvl="0" marL="457200" rtl="0" algn="l">
              <a:spcBef>
                <a:spcPts val="0"/>
              </a:spcBef>
              <a:spcAft>
                <a:spcPts val="0"/>
              </a:spcAft>
              <a:buSzPts val="1300"/>
              <a:buChar char="●"/>
            </a:pPr>
            <a:r>
              <a:rPr lang="en"/>
              <a:t>Optimize dial plan and applications</a:t>
            </a:r>
            <a:endParaRPr/>
          </a:p>
          <a:p>
            <a:pPr indent="-311150" lvl="0" marL="457200" rtl="0" algn="l">
              <a:spcBef>
                <a:spcPts val="0"/>
              </a:spcBef>
              <a:spcAft>
                <a:spcPts val="0"/>
              </a:spcAft>
              <a:buSzPts val="1300"/>
              <a:buChar char="●"/>
            </a:pPr>
            <a:r>
              <a:rPr lang="en"/>
              <a:t>Reassure end users</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Simulating Extensions - two scenarios</a:t>
            </a:r>
            <a:endParaRPr/>
          </a:p>
        </p:txBody>
      </p:sp>
      <p:sp>
        <p:nvSpPr>
          <p:cNvPr id="397" name="Google Shape;397;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second scenario file acts as a UAS in that it waits for an INVITE, answers and then waits for a BYE.  The scenario we use here sends a ringing then waits 2 seconds and answers the call.  This can be modified to match the desired call flow.  It is even possible to use the “distribution” option to make the answer time variable:</a:t>
            </a:r>
            <a:endParaRPr/>
          </a:p>
          <a:p>
            <a:pPr indent="0" lvl="0" marL="0" rtl="0" algn="l">
              <a:spcBef>
                <a:spcPts val="1200"/>
              </a:spcBef>
              <a:spcAft>
                <a:spcPts val="0"/>
              </a:spcAft>
              <a:buNone/>
            </a:pPr>
            <a:r>
              <a:rPr lang="en">
                <a:solidFill>
                  <a:schemeClr val="accent5"/>
                </a:solidFill>
                <a:latin typeface="Courier New"/>
                <a:ea typeface="Courier New"/>
                <a:cs typeface="Courier New"/>
                <a:sym typeface="Courier New"/>
              </a:rPr>
              <a:t>&lt;pause distribution="uniform" min="2000" max="5000"/&gt;</a:t>
            </a:r>
            <a:endParaRPr>
              <a:solidFill>
                <a:schemeClr val="accent5"/>
              </a:solidFill>
              <a:latin typeface="Courier New"/>
              <a:ea typeface="Courier New"/>
              <a:cs typeface="Courier New"/>
              <a:sym typeface="Courier New"/>
            </a:endParaRPr>
          </a:p>
          <a:p>
            <a:pPr indent="0" lvl="0" marL="0" rtl="0" algn="l">
              <a:spcBef>
                <a:spcPts val="1200"/>
              </a:spcBef>
              <a:spcAft>
                <a:spcPts val="1200"/>
              </a:spcAft>
              <a:buNone/>
            </a:pPr>
            <a:r>
              <a:rPr lang="en"/>
              <a:t>This can be useful if the extensions are in a ring group or ring-all queue and you do not want all </a:t>
            </a:r>
            <a:r>
              <a:rPr lang="en"/>
              <a:t>extensions</a:t>
            </a:r>
            <a:r>
              <a:rPr lang="en"/>
              <a:t> to try and answer at the same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Simulating Extensions</a:t>
            </a:r>
            <a:endParaRPr/>
          </a:p>
        </p:txBody>
      </p:sp>
      <p:sp>
        <p:nvSpPr>
          <p:cNvPr id="403" name="Google Shape;403;p33"/>
          <p:cNvSpPr txBox="1"/>
          <p:nvPr>
            <p:ph idx="1" type="body"/>
          </p:nvPr>
        </p:nvSpPr>
        <p:spPr>
          <a:xfrm>
            <a:off x="1303800" y="18119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possible for the extension simulating script to originate the BYE instead of waiting for it, but having the trunk side originate and terminate the call prevents error scenarios from leaving trunk side instances hanging.</a:t>
            </a:r>
            <a:endParaRPr/>
          </a:p>
          <a:p>
            <a:pPr indent="0" lvl="0" marL="0" rtl="0" algn="l">
              <a:spcBef>
                <a:spcPts val="1200"/>
              </a:spcBef>
              <a:spcAft>
                <a:spcPts val="0"/>
              </a:spcAft>
              <a:buNone/>
            </a:pPr>
            <a:r>
              <a:rPr lang="en"/>
              <a:t>As our </a:t>
            </a:r>
            <a:r>
              <a:rPr lang="en"/>
              <a:t>goal is to load the system rather than test a variety of specific scenarios, encapsulating the call duration, rate and concurrency to the trunk side simplifies the process and allows real-time modification to these variables in one place.</a:t>
            </a:r>
            <a:endParaRPr/>
          </a:p>
          <a:p>
            <a:pPr indent="0" lvl="0" marL="0" rtl="0" algn="l">
              <a:spcBef>
                <a:spcPts val="1200"/>
              </a:spcBef>
              <a:spcAft>
                <a:spcPts val="1200"/>
              </a:spcAft>
              <a:buNone/>
            </a:pPr>
            <a:r>
              <a:rPr lang="en"/>
              <a:t>Please refer to the following link for details on how to change parameters on a running script: http://sipp.sourceforge.net/doc/reference.html#Controlling+SIPp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Simulating Extensions - single sipp host</a:t>
            </a:r>
            <a:endParaRPr/>
          </a:p>
        </p:txBody>
      </p:sp>
      <p:sp>
        <p:nvSpPr>
          <p:cNvPr id="409" name="Google Shape;409;p34"/>
          <p:cNvSpPr txBox="1"/>
          <p:nvPr>
            <p:ph idx="1" type="body"/>
          </p:nvPr>
        </p:nvSpPr>
        <p:spPr>
          <a:xfrm>
            <a:off x="1279050" y="16634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note: it is possible to use the same test box to simulate the trunk and the extensions, but if you do you need to make sure that the endpoint identifier has username before ip.  </a:t>
            </a:r>
            <a:endParaRPr/>
          </a:p>
        </p:txBody>
      </p:sp>
      <p:pic>
        <p:nvPicPr>
          <p:cNvPr id="410" name="Google Shape;410;p34"/>
          <p:cNvPicPr preferRelativeResize="0"/>
          <p:nvPr/>
        </p:nvPicPr>
        <p:blipFill>
          <a:blip r:embed="rId3">
            <a:alphaModFix/>
          </a:blip>
          <a:stretch>
            <a:fillRect/>
          </a:stretch>
        </p:blipFill>
        <p:spPr>
          <a:xfrm>
            <a:off x="1303800" y="2616100"/>
            <a:ext cx="5318276" cy="1813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a:t>
            </a:r>
            <a:r>
              <a:rPr lang="en"/>
              <a:t> the two scenarios - SwitchVox Example</a:t>
            </a:r>
            <a:endParaRPr/>
          </a:p>
        </p:txBody>
      </p:sp>
      <p:sp>
        <p:nvSpPr>
          <p:cNvPr id="416" name="Google Shape;416;p35"/>
          <p:cNvSpPr txBox="1"/>
          <p:nvPr>
            <p:ph idx="1" type="body"/>
          </p:nvPr>
        </p:nvSpPr>
        <p:spPr>
          <a:xfrm>
            <a:off x="1303800" y="1747600"/>
            <a:ext cx="7030500" cy="2541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Now that we are able to simulate trunks and extensions, we can put the two together and simulate “real world” call scenarios by having the trunk simulating UAC dial into the PBX, then have the PBX route the calls to the registered simulated extensions.</a:t>
            </a:r>
            <a:endParaRPr/>
          </a:p>
          <a:p>
            <a:pPr indent="0" lvl="0" marL="0" rtl="0" algn="l">
              <a:spcBef>
                <a:spcPts val="1200"/>
              </a:spcBef>
              <a:spcAft>
                <a:spcPts val="0"/>
              </a:spcAft>
              <a:buNone/>
            </a:pPr>
            <a:r>
              <a:rPr lang="en"/>
              <a:t>Using Switchvox, this can be done with a </a:t>
            </a:r>
            <a:r>
              <a:rPr i="1" lang="en"/>
              <a:t>Ranged DID Rule</a:t>
            </a:r>
            <a:r>
              <a:rPr lang="en"/>
              <a:t> that routes incoming trunk calls to specific extensions (https://support.digium.com/s/article/How-do-you-create-a-ranged-incoming-call-rule).  We can then pass the list of DIDs to the UAC trunk instance as a sequential list, which sipp will then iterate through.  Example csv:</a:t>
            </a:r>
            <a:br>
              <a:rPr lang="en"/>
            </a:br>
            <a:r>
              <a:rPr lang="en"/>
              <a:t>	</a:t>
            </a:r>
            <a:r>
              <a:rPr lang="en">
                <a:solidFill>
                  <a:schemeClr val="accent5"/>
                </a:solidFill>
                <a:latin typeface="Courier New"/>
                <a:ea typeface="Courier New"/>
                <a:cs typeface="Courier New"/>
                <a:sym typeface="Courier New"/>
              </a:rPr>
              <a:t>SEQUENTIAL</a:t>
            </a:r>
            <a:br>
              <a:rPr lang="en">
                <a:solidFill>
                  <a:schemeClr val="accent5"/>
                </a:solidFill>
                <a:latin typeface="Courier New"/>
                <a:ea typeface="Courier New"/>
                <a:cs typeface="Courier New"/>
                <a:sym typeface="Courier New"/>
              </a:rPr>
            </a:br>
            <a:r>
              <a:rPr lang="en">
                <a:solidFill>
                  <a:schemeClr val="accent5"/>
                </a:solidFill>
                <a:latin typeface="Courier New"/>
                <a:ea typeface="Courier New"/>
                <a:cs typeface="Courier New"/>
                <a:sym typeface="Courier New"/>
              </a:rPr>
              <a:t>	17203782060;</a:t>
            </a:r>
            <a:br>
              <a:rPr lang="en">
                <a:solidFill>
                  <a:schemeClr val="accent5"/>
                </a:solidFill>
                <a:latin typeface="Courier New"/>
                <a:ea typeface="Courier New"/>
                <a:cs typeface="Courier New"/>
                <a:sym typeface="Courier New"/>
              </a:rPr>
            </a:br>
            <a:r>
              <a:rPr lang="en">
                <a:solidFill>
                  <a:schemeClr val="accent5"/>
                </a:solidFill>
                <a:latin typeface="Courier New"/>
                <a:ea typeface="Courier New"/>
                <a:cs typeface="Courier New"/>
                <a:sym typeface="Courier New"/>
              </a:rPr>
              <a:t>	</a:t>
            </a:r>
            <a:r>
              <a:rPr lang="en">
                <a:solidFill>
                  <a:schemeClr val="accent5"/>
                </a:solidFill>
                <a:latin typeface="Courier New"/>
                <a:ea typeface="Courier New"/>
                <a:cs typeface="Courier New"/>
                <a:sym typeface="Courier New"/>
              </a:rPr>
              <a:t>17203782061;</a:t>
            </a:r>
            <a:br>
              <a:rPr lang="en">
                <a:solidFill>
                  <a:schemeClr val="accent5"/>
                </a:solidFill>
                <a:latin typeface="Courier New"/>
                <a:ea typeface="Courier New"/>
                <a:cs typeface="Courier New"/>
                <a:sym typeface="Courier New"/>
              </a:rPr>
            </a:br>
            <a:r>
              <a:rPr lang="en">
                <a:solidFill>
                  <a:schemeClr val="accent5"/>
                </a:solidFill>
                <a:latin typeface="Courier New"/>
                <a:ea typeface="Courier New"/>
                <a:cs typeface="Courier New"/>
                <a:sym typeface="Courier New"/>
              </a:rPr>
              <a:t>	17203782062;</a:t>
            </a:r>
            <a:endParaRPr>
              <a:solidFill>
                <a:schemeClr val="accent5"/>
              </a:solidFill>
              <a:latin typeface="Courier New"/>
              <a:ea typeface="Courier New"/>
              <a:cs typeface="Courier New"/>
              <a:sym typeface="Courier New"/>
            </a:endParaRPr>
          </a:p>
          <a:p>
            <a:pPr indent="0" lvl="0" marL="0" rtl="0" algn="l">
              <a:spcBef>
                <a:spcPts val="1200"/>
              </a:spcBef>
              <a:spcAft>
                <a:spcPts val="1200"/>
              </a:spcAft>
              <a:buNone/>
            </a:pPr>
            <a:r>
              <a:rPr lang="en">
                <a:solidFill>
                  <a:srgbClr val="222222"/>
                </a:solidFill>
              </a:rPr>
              <a:t>Matching to line from scenario file:</a:t>
            </a:r>
            <a:br>
              <a:rPr lang="en">
                <a:solidFill>
                  <a:schemeClr val="accent5"/>
                </a:solidFill>
                <a:latin typeface="Courier New"/>
                <a:ea typeface="Courier New"/>
                <a:cs typeface="Courier New"/>
                <a:sym typeface="Courier New"/>
              </a:rPr>
            </a:br>
            <a:r>
              <a:rPr lang="en">
                <a:solidFill>
                  <a:schemeClr val="accent5"/>
                </a:solidFill>
                <a:latin typeface="Courier New"/>
                <a:ea typeface="Courier New"/>
                <a:cs typeface="Courier New"/>
                <a:sym typeface="Courier New"/>
              </a:rPr>
              <a:t>      To: sut &lt;sip:[field0]@[remote_ip]:[remote_port]&gt;</a:t>
            </a:r>
            <a:endParaRPr>
              <a:solidFill>
                <a:srgbClr val="22222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the two scenarios - FreePBX Example</a:t>
            </a:r>
            <a:endParaRPr/>
          </a:p>
        </p:txBody>
      </p:sp>
      <p:sp>
        <p:nvSpPr>
          <p:cNvPr id="422" name="Google Shape;422;p36"/>
          <p:cNvSpPr txBox="1"/>
          <p:nvPr>
            <p:ph idx="1" type="body"/>
          </p:nvPr>
        </p:nvSpPr>
        <p:spPr>
          <a:xfrm>
            <a:off x="1274100" y="16486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Queues are a popular feature on FreePBX but can cause higher than </a:t>
            </a:r>
            <a:r>
              <a:rPr lang="en"/>
              <a:t>anticipated</a:t>
            </a:r>
            <a:r>
              <a:rPr lang="en"/>
              <a:t> load due to the additional </a:t>
            </a:r>
            <a:r>
              <a:rPr lang="en"/>
              <a:t>overhead</a:t>
            </a:r>
            <a:r>
              <a:rPr lang="en"/>
              <a:t> associated with queue calls.</a:t>
            </a:r>
            <a:endParaRPr/>
          </a:p>
          <a:p>
            <a:pPr indent="0" lvl="0" marL="0" rtl="0" algn="l">
              <a:spcBef>
                <a:spcPts val="1200"/>
              </a:spcBef>
              <a:spcAft>
                <a:spcPts val="0"/>
              </a:spcAft>
              <a:buNone/>
            </a:pPr>
            <a:r>
              <a:rPr lang="en"/>
              <a:t>To test, we will then create an inbound route based on the DIDs we pass to the script in the csv and route it to a round-robin queue (note DID number is from the csv we saw earlier):</a:t>
            </a:r>
            <a:endParaRPr/>
          </a:p>
          <a:p>
            <a:pPr indent="0" lvl="0" marL="0" rtl="0" algn="l">
              <a:spcBef>
                <a:spcPts val="1200"/>
              </a:spcBef>
              <a:spcAft>
                <a:spcPts val="1200"/>
              </a:spcAft>
              <a:buNone/>
            </a:pPr>
            <a:r>
              <a:t/>
            </a:r>
            <a:endParaRPr/>
          </a:p>
        </p:txBody>
      </p:sp>
      <p:pic>
        <p:nvPicPr>
          <p:cNvPr id="423" name="Google Shape;423;p36"/>
          <p:cNvPicPr preferRelativeResize="0"/>
          <p:nvPr/>
        </p:nvPicPr>
        <p:blipFill>
          <a:blip r:embed="rId3">
            <a:alphaModFix/>
          </a:blip>
          <a:stretch>
            <a:fillRect/>
          </a:stretch>
        </p:blipFill>
        <p:spPr>
          <a:xfrm>
            <a:off x="1303800" y="2896075"/>
            <a:ext cx="4836726" cy="1931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the two scenarios - FreePBX Example</a:t>
            </a:r>
            <a:endParaRPr/>
          </a:p>
        </p:txBody>
      </p:sp>
      <p:sp>
        <p:nvSpPr>
          <p:cNvPr id="429" name="Google Shape;429;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assign two extensions to the queue:</a:t>
            </a:r>
            <a:endParaRPr/>
          </a:p>
          <a:p>
            <a:pPr indent="0" lvl="0" marL="0" rtl="0" algn="l">
              <a:spcBef>
                <a:spcPts val="1200"/>
              </a:spcBef>
              <a:spcAft>
                <a:spcPts val="1200"/>
              </a:spcAft>
              <a:buNone/>
            </a:pPr>
            <a:r>
              <a:t/>
            </a:r>
            <a:endParaRPr/>
          </a:p>
        </p:txBody>
      </p:sp>
      <p:pic>
        <p:nvPicPr>
          <p:cNvPr id="430" name="Google Shape;430;p37"/>
          <p:cNvPicPr preferRelativeResize="0"/>
          <p:nvPr/>
        </p:nvPicPr>
        <p:blipFill>
          <a:blip r:embed="rId3">
            <a:alphaModFix/>
          </a:blip>
          <a:stretch>
            <a:fillRect/>
          </a:stretch>
        </p:blipFill>
        <p:spPr>
          <a:xfrm>
            <a:off x="1303800" y="2649175"/>
            <a:ext cx="7030502" cy="175420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the two scenarios - FreePBX Example</a:t>
            </a:r>
            <a:endParaRPr/>
          </a:p>
          <a:p>
            <a:pPr indent="0" lvl="0" marL="0" rtl="0" algn="l">
              <a:spcBef>
                <a:spcPts val="0"/>
              </a:spcBef>
              <a:spcAft>
                <a:spcPts val="0"/>
              </a:spcAft>
              <a:buNone/>
            </a:pPr>
            <a:r>
              <a:t/>
            </a:r>
            <a:endParaRPr/>
          </a:p>
        </p:txBody>
      </p:sp>
      <p:sp>
        <p:nvSpPr>
          <p:cNvPr id="436" name="Google Shape;436;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We then create two csv files, one for each extension:</a:t>
            </a:r>
            <a:endParaRPr/>
          </a:p>
          <a:p>
            <a:pPr indent="0" lvl="0" marL="0" rtl="0" algn="l">
              <a:spcBef>
                <a:spcPts val="1200"/>
              </a:spcBef>
              <a:spcAft>
                <a:spcPts val="0"/>
              </a:spcAft>
              <a:buNone/>
            </a:pPr>
            <a:r>
              <a:rPr lang="en"/>
              <a:t>2010.csv:</a:t>
            </a:r>
            <a:br>
              <a:rPr lang="en"/>
            </a:br>
            <a:r>
              <a:rPr lang="en">
                <a:solidFill>
                  <a:schemeClr val="accent5"/>
                </a:solidFill>
                <a:latin typeface="Courier New"/>
                <a:ea typeface="Courier New"/>
                <a:cs typeface="Courier New"/>
                <a:sym typeface="Courier New"/>
              </a:rPr>
              <a:t>SEQUENTIAL</a:t>
            </a:r>
            <a:br>
              <a:rPr lang="en">
                <a:solidFill>
                  <a:schemeClr val="accent5"/>
                </a:solidFill>
                <a:latin typeface="Courier New"/>
                <a:ea typeface="Courier New"/>
                <a:cs typeface="Courier New"/>
                <a:sym typeface="Courier New"/>
              </a:rPr>
            </a:br>
            <a:r>
              <a:rPr lang="en">
                <a:solidFill>
                  <a:schemeClr val="accent5"/>
                </a:solidFill>
                <a:latin typeface="Courier New"/>
                <a:ea typeface="Courier New"/>
                <a:cs typeface="Courier New"/>
                <a:sym typeface="Courier New"/>
              </a:rPr>
              <a:t>2010;&lt;PBXIP&gt;;[authentication username=2010 password=&lt;extensionSIPSecret&gt;];</a:t>
            </a:r>
            <a:endParaRPr>
              <a:solidFill>
                <a:schemeClr val="accent5"/>
              </a:solidFill>
              <a:latin typeface="Courier New"/>
              <a:ea typeface="Courier New"/>
              <a:cs typeface="Courier New"/>
              <a:sym typeface="Courier New"/>
            </a:endParaRPr>
          </a:p>
          <a:p>
            <a:pPr indent="0" lvl="0" marL="0" rtl="0" algn="l">
              <a:spcBef>
                <a:spcPts val="1200"/>
              </a:spcBef>
              <a:spcAft>
                <a:spcPts val="0"/>
              </a:spcAft>
              <a:buNone/>
            </a:pPr>
            <a:r>
              <a:rPr lang="en"/>
              <a:t>6506.csv:</a:t>
            </a:r>
            <a:br>
              <a:rPr lang="en"/>
            </a:br>
            <a:r>
              <a:rPr lang="en">
                <a:solidFill>
                  <a:schemeClr val="accent5"/>
                </a:solidFill>
                <a:latin typeface="Courier New"/>
                <a:ea typeface="Courier New"/>
                <a:cs typeface="Courier New"/>
                <a:sym typeface="Courier New"/>
              </a:rPr>
              <a:t>SEQUENTIAL</a:t>
            </a:r>
            <a:br>
              <a:rPr lang="en">
                <a:solidFill>
                  <a:schemeClr val="accent5"/>
                </a:solidFill>
                <a:latin typeface="Courier New"/>
                <a:ea typeface="Courier New"/>
                <a:cs typeface="Courier New"/>
                <a:sym typeface="Courier New"/>
              </a:rPr>
            </a:br>
            <a:r>
              <a:rPr lang="en">
                <a:solidFill>
                  <a:schemeClr val="accent5"/>
                </a:solidFill>
                <a:latin typeface="Courier New"/>
                <a:ea typeface="Courier New"/>
                <a:cs typeface="Courier New"/>
                <a:sym typeface="Courier New"/>
              </a:rPr>
              <a:t>6050;&lt;PBXIP&gt;;[authentication username=6050 password=&lt;extensionSIPSecret&gt;];</a:t>
            </a:r>
            <a:endParaRPr>
              <a:solidFill>
                <a:schemeClr val="accent5"/>
              </a:solidFill>
              <a:latin typeface="Courier New"/>
              <a:ea typeface="Courier New"/>
              <a:cs typeface="Courier New"/>
              <a:sym typeface="Courier New"/>
            </a:endParaRPr>
          </a:p>
          <a:p>
            <a:pPr indent="0" lvl="0" marL="0" rtl="0" algn="l">
              <a:spcBef>
                <a:spcPts val="1200"/>
              </a:spcBef>
              <a:spcAft>
                <a:spcPts val="0"/>
              </a:spcAft>
              <a:buNone/>
            </a:pPr>
            <a:r>
              <a:rPr lang="en"/>
              <a:t>Then start a sipp instance for each Extension:</a:t>
            </a:r>
            <a:br>
              <a:rPr lang="en"/>
            </a:br>
            <a:r>
              <a:rPr lang="en">
                <a:solidFill>
                  <a:schemeClr val="accent5"/>
                </a:solidFill>
                <a:latin typeface="Courier New"/>
                <a:ea typeface="Courier New"/>
                <a:cs typeface="Courier New"/>
                <a:sym typeface="Courier New"/>
              </a:rPr>
              <a:t>sipp -sf uac.ExtensionRegWait.xml &lt;PBXIP&gt; -inf 2010.csv -oocsf uas.ExtensionWaitForINVITE.xml -i &lt;localIP&gt; -p 5160 -mp 10000 -m 100 -l 1  -aa &amp;</a:t>
            </a:r>
            <a:br>
              <a:rPr lang="en">
                <a:solidFill>
                  <a:schemeClr val="accent5"/>
                </a:solidFill>
                <a:latin typeface="Courier New"/>
                <a:ea typeface="Courier New"/>
                <a:cs typeface="Courier New"/>
                <a:sym typeface="Courier New"/>
              </a:rPr>
            </a:br>
            <a:r>
              <a:rPr lang="en">
                <a:solidFill>
                  <a:schemeClr val="accent5"/>
                </a:solidFill>
                <a:latin typeface="Courier New"/>
                <a:ea typeface="Courier New"/>
                <a:cs typeface="Courier New"/>
                <a:sym typeface="Courier New"/>
              </a:rPr>
              <a:t>sipp -sf uac.ExtensionRegWait.xml &lt;PBXIP&gt; -inf 6506.csv -oocsf uas.ExtensionWaitForINVITE.xml -i &lt;localIP&gt; -p 5161 -mp 10010 -m 100 -l 1  -aa &amp;</a:t>
            </a:r>
            <a:endParaRPr>
              <a:solidFill>
                <a:schemeClr val="accent5"/>
              </a:solidFill>
              <a:latin typeface="Courier New"/>
              <a:ea typeface="Courier New"/>
              <a:cs typeface="Courier New"/>
              <a:sym typeface="Courier New"/>
            </a:endParaRPr>
          </a:p>
          <a:p>
            <a:pPr indent="0" lvl="0" marL="0" rtl="0" algn="l">
              <a:spcBef>
                <a:spcPts val="1200"/>
              </a:spcBef>
              <a:spcAft>
                <a:spcPts val="1200"/>
              </a:spcAft>
              <a:buNone/>
            </a:pPr>
            <a:r>
              <a:rPr lang="en"/>
              <a:t>(note that we change the port for each running instance)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the two scenarios - the value of passing variables from csv files</a:t>
            </a:r>
            <a:endParaRPr/>
          </a:p>
        </p:txBody>
      </p:sp>
      <p:sp>
        <p:nvSpPr>
          <p:cNvPr id="442" name="Google Shape;442;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most part, it is a good idea to abstract the scenario file from things like DIDs, auth info, etc by separating the information that can change from the actual call flow scenario.</a:t>
            </a:r>
            <a:endParaRPr/>
          </a:p>
          <a:p>
            <a:pPr indent="0" lvl="0" marL="0" rtl="0" algn="l">
              <a:spcBef>
                <a:spcPts val="1200"/>
              </a:spcBef>
              <a:spcAft>
                <a:spcPts val="0"/>
              </a:spcAft>
              <a:buNone/>
            </a:pPr>
            <a:r>
              <a:rPr lang="en"/>
              <a:t>This abstraction helps us in multiple ways:</a:t>
            </a:r>
            <a:endParaRPr/>
          </a:p>
          <a:p>
            <a:pPr indent="-311150" lvl="0" marL="457200" rtl="0" algn="l">
              <a:spcBef>
                <a:spcPts val="1200"/>
              </a:spcBef>
              <a:spcAft>
                <a:spcPts val="0"/>
              </a:spcAft>
              <a:buSzPts val="1300"/>
              <a:buChar char="●"/>
            </a:pPr>
            <a:r>
              <a:rPr lang="en"/>
              <a:t>The scenario files can be re-used between systems simply by using a different csv file at run-time.</a:t>
            </a:r>
            <a:endParaRPr/>
          </a:p>
          <a:p>
            <a:pPr indent="-311150" lvl="0" marL="457200" rtl="0" algn="l">
              <a:spcBef>
                <a:spcPts val="0"/>
              </a:spcBef>
              <a:spcAft>
                <a:spcPts val="0"/>
              </a:spcAft>
              <a:buSzPts val="1300"/>
              <a:buChar char="●"/>
            </a:pPr>
            <a:r>
              <a:rPr lang="en"/>
              <a:t>Automate the generation of the csv files (bulk export, GraphQL).</a:t>
            </a:r>
            <a:endParaRPr/>
          </a:p>
          <a:p>
            <a:pPr indent="-311150" lvl="0" marL="457200" rtl="0" algn="l">
              <a:spcBef>
                <a:spcPts val="0"/>
              </a:spcBef>
              <a:spcAft>
                <a:spcPts val="0"/>
              </a:spcAft>
              <a:buSzPts val="1300"/>
              <a:buChar char="●"/>
            </a:pPr>
            <a:r>
              <a:rPr lang="en"/>
              <a:t>Re-use the csv files in multiple scenarios: ie; keep the same DID list but change codecs or play a different audio stream.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Audio streams</a:t>
            </a:r>
            <a:endParaRPr/>
          </a:p>
        </p:txBody>
      </p:sp>
      <p:sp>
        <p:nvSpPr>
          <p:cNvPr id="448" name="Google Shape;448;p40"/>
          <p:cNvSpPr txBox="1"/>
          <p:nvPr>
            <p:ph idx="1" type="body"/>
          </p:nvPr>
        </p:nvSpPr>
        <p:spPr>
          <a:xfrm>
            <a:off x="1343375" y="1846550"/>
            <a:ext cx="7030500" cy="2541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Up until this point we have focused on simulating the SIP traffic.  This in and of </a:t>
            </a:r>
            <a:r>
              <a:rPr lang="en"/>
              <a:t>itself</a:t>
            </a:r>
            <a:r>
              <a:rPr lang="en"/>
              <a:t> is useful and will help us make sure our trunks and extensions are configured correctly, but to really simulate traffic we need to add rtp.</a:t>
            </a:r>
            <a:endParaRPr/>
          </a:p>
          <a:p>
            <a:pPr indent="0" lvl="0" marL="0" rtl="0" algn="l">
              <a:spcBef>
                <a:spcPts val="1200"/>
              </a:spcBef>
              <a:spcAft>
                <a:spcPts val="0"/>
              </a:spcAft>
              <a:buNone/>
            </a:pPr>
            <a:r>
              <a:rPr lang="en"/>
              <a:t>sipp contains an ‘rtp echo’ option, similar to an echo test.  This is controlled with the following command line options:</a:t>
            </a:r>
            <a:endParaRPr/>
          </a:p>
          <a:p>
            <a:pPr indent="0" lvl="0" marL="0" rtl="0" algn="l">
              <a:spcBef>
                <a:spcPts val="1200"/>
              </a:spcBef>
              <a:spcAft>
                <a:spcPts val="0"/>
              </a:spcAft>
              <a:buNone/>
            </a:pPr>
            <a:r>
              <a:rPr lang="en">
                <a:latin typeface="Courier New"/>
                <a:ea typeface="Courier New"/>
                <a:cs typeface="Courier New"/>
                <a:sym typeface="Courier New"/>
              </a:rPr>
              <a:t>-rtp_echo:	Enable RTP echo. RTP/UDP packets received on port defined by -mp are echoed to their sender. RTP/UDP packets coming on this port + 2 are also echoed to their sender (used for sound and video echo).</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-mb:		Set the RTP echo buffer size (default: 2048).</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-mp: 		Set the local RTP echo port number. Default is 6000.</a:t>
            </a:r>
            <a:endParaRPr>
              <a:latin typeface="Courier New"/>
              <a:ea typeface="Courier New"/>
              <a:cs typeface="Courier New"/>
              <a:sym typeface="Courier New"/>
            </a:endParaRPr>
          </a:p>
          <a:p>
            <a:pPr indent="0" lvl="0" marL="0" rtl="0" algn="l">
              <a:spcBef>
                <a:spcPts val="1200"/>
              </a:spcBef>
              <a:spcAft>
                <a:spcPts val="1200"/>
              </a:spcAft>
              <a:buNone/>
            </a:pPr>
            <a:r>
              <a:rPr lang="en"/>
              <a:t>This is useful if one side is a “real” endpoint, but having two sides echo back at each other doesn’t accomplish much.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Audio streams - pcap playback</a:t>
            </a:r>
            <a:endParaRPr/>
          </a:p>
        </p:txBody>
      </p:sp>
      <p:sp>
        <p:nvSpPr>
          <p:cNvPr id="454" name="Google Shape;454;p41"/>
          <p:cNvSpPr txBox="1"/>
          <p:nvPr>
            <p:ph idx="1" type="body"/>
          </p:nvPr>
        </p:nvSpPr>
        <p:spPr>
          <a:xfrm>
            <a:off x="1303800" y="1836650"/>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pcap playback feature of sipp allows us to take a pre-recorded rtp stream and have the sipp script “play back” this stream as the rtp portion of the call.</a:t>
            </a:r>
            <a:endParaRPr/>
          </a:p>
          <a:p>
            <a:pPr indent="0" lvl="0" marL="0" rtl="0" algn="l">
              <a:spcBef>
                <a:spcPts val="1200"/>
              </a:spcBef>
              <a:spcAft>
                <a:spcPts val="0"/>
              </a:spcAft>
              <a:buNone/>
            </a:pPr>
            <a:r>
              <a:rPr lang="en"/>
              <a:t>We can use this to send a variety of audio data:</a:t>
            </a:r>
            <a:endParaRPr/>
          </a:p>
          <a:p>
            <a:pPr indent="-298767" lvl="0" marL="457200" rtl="0" algn="l">
              <a:spcBef>
                <a:spcPts val="1200"/>
              </a:spcBef>
              <a:spcAft>
                <a:spcPts val="0"/>
              </a:spcAft>
              <a:buSzPct val="100000"/>
              <a:buChar char="●"/>
            </a:pPr>
            <a:r>
              <a:rPr lang="en"/>
              <a:t>White noise (good for looking for packet loss)</a:t>
            </a:r>
            <a:endParaRPr/>
          </a:p>
          <a:p>
            <a:pPr indent="-298767" lvl="0" marL="457200" rtl="0" algn="l">
              <a:spcBef>
                <a:spcPts val="0"/>
              </a:spcBef>
              <a:spcAft>
                <a:spcPts val="0"/>
              </a:spcAft>
              <a:buSzPct val="100000"/>
              <a:buChar char="●"/>
            </a:pPr>
            <a:r>
              <a:rPr lang="en"/>
              <a:t>DTMF tones (for navigating IVRs)</a:t>
            </a:r>
            <a:endParaRPr/>
          </a:p>
          <a:p>
            <a:pPr indent="-298767" lvl="0" marL="457200" rtl="0" algn="l">
              <a:spcBef>
                <a:spcPts val="0"/>
              </a:spcBef>
              <a:spcAft>
                <a:spcPts val="0"/>
              </a:spcAft>
              <a:buSzPct val="100000"/>
              <a:buChar char="●"/>
            </a:pPr>
            <a:r>
              <a:rPr lang="en"/>
              <a:t>Pre-recorded voice (best all-around simulation)</a:t>
            </a:r>
            <a:endParaRPr/>
          </a:p>
          <a:p>
            <a:pPr indent="-298767" lvl="0" marL="457200" rtl="0" algn="l">
              <a:spcBef>
                <a:spcPts val="0"/>
              </a:spcBef>
              <a:spcAft>
                <a:spcPts val="0"/>
              </a:spcAft>
              <a:buSzPct val="100000"/>
              <a:buChar char="●"/>
            </a:pPr>
            <a:r>
              <a:rPr lang="en"/>
              <a:t>Problematic</a:t>
            </a:r>
            <a:r>
              <a:rPr lang="en"/>
              <a:t> streams (extracted audio from ‘bad’ calls that we may have previously pulled from the PBX)</a:t>
            </a:r>
            <a:endParaRPr/>
          </a:p>
          <a:p>
            <a:pPr indent="0" lvl="0" marL="0" rtl="0" algn="l">
              <a:spcBef>
                <a:spcPts val="1200"/>
              </a:spcBef>
              <a:spcAft>
                <a:spcPts val="1200"/>
              </a:spcAft>
              <a:buNone/>
            </a:pPr>
            <a:r>
              <a:rPr lang="en"/>
              <a:t>It is a good idea to have a few baseline streams for re-use.  We have extracted a few based on public domain presidential </a:t>
            </a:r>
            <a:r>
              <a:rPr lang="en"/>
              <a:t>speeches, available at the google drive link provided at the end of this presentation.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sipp and why is it so useful?</a:t>
            </a:r>
            <a:endParaRPr/>
          </a:p>
        </p:txBody>
      </p:sp>
      <p:sp>
        <p:nvSpPr>
          <p:cNvPr id="290" name="Google Shape;290;p15"/>
          <p:cNvSpPr txBox="1"/>
          <p:nvPr>
            <p:ph idx="1" type="body"/>
          </p:nvPr>
        </p:nvSpPr>
        <p:spPr>
          <a:xfrm>
            <a:off x="1303800" y="181192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sipp is an open source test tool created under the GNU general license used to simulate SIP user agents.</a:t>
            </a:r>
            <a:endParaRPr/>
          </a:p>
          <a:p>
            <a:pPr indent="0" lvl="0" marL="0" rtl="0" algn="l">
              <a:spcBef>
                <a:spcPts val="1200"/>
              </a:spcBef>
              <a:spcAft>
                <a:spcPts val="0"/>
              </a:spcAft>
              <a:buNone/>
            </a:pPr>
            <a:r>
              <a:rPr lang="en"/>
              <a:t>sipp contains basic UAS and UAC scenarios, but more importantly it allows us to </a:t>
            </a:r>
            <a:r>
              <a:rPr lang="en"/>
              <a:t>script specific scenarios, written in XML format.  Adding additional variables from csv files makes the scenarios files flexible, improving automation.</a:t>
            </a:r>
            <a:endParaRPr/>
          </a:p>
          <a:p>
            <a:pPr indent="0" lvl="0" marL="0" rtl="0" algn="l">
              <a:spcBef>
                <a:spcPts val="1200"/>
              </a:spcBef>
              <a:spcAft>
                <a:spcPts val="0"/>
              </a:spcAft>
              <a:buNone/>
            </a:pPr>
            <a:r>
              <a:rPr lang="en"/>
              <a:t>Support for out-of-scenario secondary scripts and automatic responses for </a:t>
            </a:r>
            <a:r>
              <a:rPr lang="en" sz="1200">
                <a:solidFill>
                  <a:srgbClr val="222222"/>
                </a:solidFill>
                <a:highlight>
                  <a:srgbClr val="FFFFFF"/>
                </a:highlight>
              </a:rPr>
              <a:t>INFO, NOTIFY, OPTIONS and UPDATE messages further increase flexibility and allow sipp instances to act more like real SIP User Agents.</a:t>
            </a:r>
            <a:endParaRPr/>
          </a:p>
          <a:p>
            <a:pPr indent="0" lvl="0" marL="0" rtl="0" algn="l">
              <a:spcBef>
                <a:spcPts val="1200"/>
              </a:spcBef>
              <a:spcAft>
                <a:spcPts val="1200"/>
              </a:spcAft>
              <a:buNone/>
            </a:pPr>
            <a:r>
              <a:rPr lang="en"/>
              <a:t>See: http://sipp.sourceforge.net/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pcap playback - capturing a call</a:t>
            </a:r>
            <a:endParaRPr/>
          </a:p>
        </p:txBody>
      </p:sp>
      <p:sp>
        <p:nvSpPr>
          <p:cNvPr id="460" name="Google Shape;460;p42"/>
          <p:cNvSpPr txBox="1"/>
          <p:nvPr>
            <p:ph idx="1" type="body"/>
          </p:nvPr>
        </p:nvSpPr>
        <p:spPr>
          <a:xfrm>
            <a:off x="1303800" y="17080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first step is to capture a call containing an rtp stream in the appropriate codec.  This can be done with wireshark, tcpdump, tshark, etc.  If you are making one from scratch, make sure that the SIP UA you are using is configured to use the codec format that you want to test with.  In this example we are generating a ulaw rtp stream.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pcap playback - RTP Streams</a:t>
            </a:r>
            <a:endParaRPr/>
          </a:p>
        </p:txBody>
      </p:sp>
      <p:sp>
        <p:nvSpPr>
          <p:cNvPr id="466" name="Google Shape;466;p43"/>
          <p:cNvSpPr txBox="1"/>
          <p:nvPr>
            <p:ph idx="1" type="body"/>
          </p:nvPr>
        </p:nvSpPr>
        <p:spPr>
          <a:xfrm>
            <a:off x="1303800" y="17327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Start by opening the captured call in wireshark, then selecting Telephony &gt; RTP &gt; RTP Streams:</a:t>
            </a:r>
            <a:endParaRPr/>
          </a:p>
        </p:txBody>
      </p:sp>
      <p:pic>
        <p:nvPicPr>
          <p:cNvPr id="467" name="Google Shape;467;p43"/>
          <p:cNvPicPr preferRelativeResize="0"/>
          <p:nvPr/>
        </p:nvPicPr>
        <p:blipFill>
          <a:blip r:embed="rId3">
            <a:alphaModFix/>
          </a:blip>
          <a:stretch>
            <a:fillRect/>
          </a:stretch>
        </p:blipFill>
        <p:spPr>
          <a:xfrm>
            <a:off x="1370076" y="2366096"/>
            <a:ext cx="5819448" cy="2713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pcap playback - RTP Streams</a:t>
            </a:r>
            <a:endParaRPr/>
          </a:p>
        </p:txBody>
      </p:sp>
      <p:sp>
        <p:nvSpPr>
          <p:cNvPr id="473" name="Google Shape;473;p44"/>
          <p:cNvSpPr txBox="1"/>
          <p:nvPr>
            <p:ph idx="1" type="body"/>
          </p:nvPr>
        </p:nvSpPr>
        <p:spPr>
          <a:xfrm>
            <a:off x="1284000" y="18317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will list the RTP streams that Wireshark found in the trace.  From here we look for the stream associated with our call (usually identified by source and destination IP and Port from the SDP of the call.)  Once we have found it select Prepare Filter:</a:t>
            </a:r>
            <a:endParaRPr/>
          </a:p>
          <a:p>
            <a:pPr indent="0" lvl="0" marL="0" rtl="0" algn="l">
              <a:spcBef>
                <a:spcPts val="1200"/>
              </a:spcBef>
              <a:spcAft>
                <a:spcPts val="1200"/>
              </a:spcAft>
              <a:buNone/>
            </a:pPr>
            <a:r>
              <a:t/>
            </a:r>
            <a:endParaRPr/>
          </a:p>
        </p:txBody>
      </p:sp>
      <p:pic>
        <p:nvPicPr>
          <p:cNvPr id="474" name="Google Shape;474;p44"/>
          <p:cNvPicPr preferRelativeResize="0"/>
          <p:nvPr/>
        </p:nvPicPr>
        <p:blipFill>
          <a:blip r:embed="rId3">
            <a:alphaModFix/>
          </a:blip>
          <a:stretch>
            <a:fillRect/>
          </a:stretch>
        </p:blipFill>
        <p:spPr>
          <a:xfrm>
            <a:off x="1189712" y="2718550"/>
            <a:ext cx="6764575" cy="2199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pcap playback - Exporting an RTP Stream</a:t>
            </a:r>
            <a:endParaRPr/>
          </a:p>
        </p:txBody>
      </p:sp>
      <p:sp>
        <p:nvSpPr>
          <p:cNvPr id="480" name="Google Shape;480;p45"/>
          <p:cNvSpPr txBox="1"/>
          <p:nvPr>
            <p:ph idx="1" type="body"/>
          </p:nvPr>
        </p:nvSpPr>
        <p:spPr>
          <a:xfrm>
            <a:off x="1303800" y="1539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Here we select File &gt; Export Specified Packets and make sure to select “Displayed”</a:t>
            </a:r>
            <a:endParaRPr/>
          </a:p>
        </p:txBody>
      </p:sp>
      <p:pic>
        <p:nvPicPr>
          <p:cNvPr id="481" name="Google Shape;481;p45"/>
          <p:cNvPicPr preferRelativeResize="0"/>
          <p:nvPr/>
        </p:nvPicPr>
        <p:blipFill>
          <a:blip r:embed="rId3">
            <a:alphaModFix/>
          </a:blip>
          <a:stretch>
            <a:fillRect/>
          </a:stretch>
        </p:blipFill>
        <p:spPr>
          <a:xfrm>
            <a:off x="2305787" y="1881275"/>
            <a:ext cx="4532424" cy="2954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pcap playback - Using the recorded stream</a:t>
            </a:r>
            <a:endParaRPr/>
          </a:p>
        </p:txBody>
      </p:sp>
      <p:sp>
        <p:nvSpPr>
          <p:cNvPr id="487" name="Google Shape;487;p46"/>
          <p:cNvSpPr txBox="1"/>
          <p:nvPr>
            <p:ph idx="1" type="body"/>
          </p:nvPr>
        </p:nvSpPr>
        <p:spPr>
          <a:xfrm>
            <a:off x="1343375" y="1693175"/>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Now that we have a pre-recorded RTP stream we can start playback of this stream using the play_pcap_audio action. </a:t>
            </a:r>
            <a:br>
              <a:rPr lang="en"/>
            </a:br>
            <a:br>
              <a:rPr lang="en"/>
            </a:br>
            <a:r>
              <a:rPr lang="en" sz="1000">
                <a:solidFill>
                  <a:schemeClr val="accent5"/>
                </a:solidFill>
                <a:latin typeface="Courier New"/>
                <a:ea typeface="Courier New"/>
                <a:cs typeface="Courier New"/>
                <a:sym typeface="Courier New"/>
              </a:rPr>
              <a:t>  &lt;nop&gt;</a:t>
            </a:r>
            <a:br>
              <a:rPr lang="en" sz="1000">
                <a:solidFill>
                  <a:schemeClr val="accent5"/>
                </a:solidFill>
                <a:latin typeface="Courier New"/>
                <a:ea typeface="Courier New"/>
                <a:cs typeface="Courier New"/>
                <a:sym typeface="Courier New"/>
              </a:rPr>
            </a:br>
            <a:r>
              <a:rPr lang="en" sz="1000">
                <a:solidFill>
                  <a:schemeClr val="accent5"/>
                </a:solidFill>
                <a:latin typeface="Courier New"/>
                <a:ea typeface="Courier New"/>
                <a:cs typeface="Courier New"/>
                <a:sym typeface="Courier New"/>
              </a:rPr>
              <a:t>    &lt;action&gt;</a:t>
            </a:r>
            <a:br>
              <a:rPr lang="en" sz="1000">
                <a:solidFill>
                  <a:schemeClr val="accent5"/>
                </a:solidFill>
                <a:latin typeface="Courier New"/>
                <a:ea typeface="Courier New"/>
                <a:cs typeface="Courier New"/>
                <a:sym typeface="Courier New"/>
              </a:rPr>
            </a:br>
            <a:r>
              <a:rPr lang="en" sz="1000">
                <a:solidFill>
                  <a:schemeClr val="accent5"/>
                </a:solidFill>
                <a:latin typeface="Courier New"/>
                <a:ea typeface="Courier New"/>
                <a:cs typeface="Courier New"/>
                <a:sym typeface="Courier New"/>
              </a:rPr>
              <a:t>      &lt;exec play_pcap_audio="/opt/sipp/sipp-3.6.0/XML/pcap/saved_ulaw_stream.pcap"/&gt;</a:t>
            </a:r>
            <a:br>
              <a:rPr lang="en" sz="1000">
                <a:solidFill>
                  <a:schemeClr val="accent5"/>
                </a:solidFill>
                <a:latin typeface="Courier New"/>
                <a:ea typeface="Courier New"/>
                <a:cs typeface="Courier New"/>
                <a:sym typeface="Courier New"/>
              </a:rPr>
            </a:br>
            <a:r>
              <a:rPr lang="en" sz="1000">
                <a:solidFill>
                  <a:schemeClr val="accent5"/>
                </a:solidFill>
                <a:latin typeface="Courier New"/>
                <a:ea typeface="Courier New"/>
                <a:cs typeface="Courier New"/>
                <a:sym typeface="Courier New"/>
              </a:rPr>
              <a:t>    &lt;/action&gt;</a:t>
            </a:r>
            <a:br>
              <a:rPr lang="en" sz="1000">
                <a:solidFill>
                  <a:schemeClr val="accent5"/>
                </a:solidFill>
                <a:latin typeface="Courier New"/>
                <a:ea typeface="Courier New"/>
                <a:cs typeface="Courier New"/>
                <a:sym typeface="Courier New"/>
              </a:rPr>
            </a:br>
            <a:r>
              <a:rPr lang="en" sz="1000">
                <a:solidFill>
                  <a:schemeClr val="accent5"/>
                </a:solidFill>
                <a:latin typeface="Courier New"/>
                <a:ea typeface="Courier New"/>
                <a:cs typeface="Courier New"/>
                <a:sym typeface="Courier New"/>
              </a:rPr>
              <a:t>  &lt;/nop&gt;</a:t>
            </a:r>
            <a:endParaRPr sz="1000">
              <a:solidFill>
                <a:schemeClr val="accent5"/>
              </a:solidFill>
              <a:latin typeface="Courier New"/>
              <a:ea typeface="Courier New"/>
              <a:cs typeface="Courier New"/>
              <a:sym typeface="Courier New"/>
            </a:endParaRPr>
          </a:p>
          <a:p>
            <a:pPr indent="0" lvl="0" marL="0" rtl="0" algn="l">
              <a:spcBef>
                <a:spcPts val="1200"/>
              </a:spcBef>
              <a:spcAft>
                <a:spcPts val="0"/>
              </a:spcAft>
              <a:buNone/>
            </a:pPr>
            <a:r>
              <a:rPr lang="en"/>
              <a:t>A few things to keep in mind:</a:t>
            </a:r>
            <a:endParaRPr/>
          </a:p>
          <a:p>
            <a:pPr indent="-311150" lvl="0" marL="457200" rtl="0" algn="l">
              <a:spcBef>
                <a:spcPts val="1200"/>
              </a:spcBef>
              <a:spcAft>
                <a:spcPts val="0"/>
              </a:spcAft>
              <a:buSzPts val="1300"/>
              <a:buChar char="●"/>
            </a:pPr>
            <a:r>
              <a:rPr lang="en"/>
              <a:t>The SDP offer in the sipp script should match the codec type</a:t>
            </a:r>
            <a:r>
              <a:rPr lang="en"/>
              <a:t> </a:t>
            </a:r>
            <a:endParaRPr/>
          </a:p>
          <a:p>
            <a:pPr indent="-311150" lvl="0" marL="457200" rtl="0" algn="l">
              <a:spcBef>
                <a:spcPts val="0"/>
              </a:spcBef>
              <a:spcAft>
                <a:spcPts val="0"/>
              </a:spcAft>
              <a:buSzPts val="1300"/>
              <a:buChar char="●"/>
            </a:pPr>
            <a:r>
              <a:rPr lang="en"/>
              <a:t>The timing of the action within the script is important, don’t start sending rtp before the SDP negotiation is complete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Monitoring and analyzing the results</a:t>
            </a:r>
            <a:endParaRPr/>
          </a:p>
        </p:txBody>
      </p:sp>
      <p:sp>
        <p:nvSpPr>
          <p:cNvPr id="493" name="Google Shape;493;p47"/>
          <p:cNvSpPr txBox="1"/>
          <p:nvPr>
            <p:ph idx="1" type="body"/>
          </p:nvPr>
        </p:nvSpPr>
        <p:spPr>
          <a:xfrm>
            <a:off x="1303800" y="18416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general we want to keep the System Under Test “SUT” as close to production/real world as possible so try to run any network traces on the sipp test server or network switch (both is even better.) Taking the resulting captures from the sipp server also gives a better representation of how the output will look at the end-device which is what is most important.</a:t>
            </a:r>
            <a:endParaRPr/>
          </a:p>
          <a:p>
            <a:pPr indent="0" lvl="0" marL="0" rtl="0" algn="l">
              <a:spcBef>
                <a:spcPts val="1200"/>
              </a:spcBef>
              <a:spcAft>
                <a:spcPts val="0"/>
              </a:spcAft>
              <a:buNone/>
            </a:pPr>
            <a:r>
              <a:rPr lang="en"/>
              <a:t>Local monitoring tools like top or Zabbix running on the PBX can help give a view of how the system is handling the load. </a:t>
            </a:r>
            <a:endParaRPr/>
          </a:p>
          <a:p>
            <a:pPr indent="0" lvl="0" marL="0" rtl="0" algn="l">
              <a:spcBef>
                <a:spcPts val="1200"/>
              </a:spcBef>
              <a:spcAft>
                <a:spcPts val="1200"/>
              </a:spcAft>
              <a:buNone/>
            </a:pPr>
            <a:r>
              <a:rPr lang="en"/>
              <a:t>The asterisk </a:t>
            </a:r>
            <a:r>
              <a:rPr i="1" lang="en"/>
              <a:t>full</a:t>
            </a:r>
            <a:r>
              <a:rPr lang="en"/>
              <a:t> log is also helpful to look at after the fact.  Did asterisk report any taskprocessor issues?  Did any peers become unreachable during the test?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t>
            </a:r>
            <a:r>
              <a:rPr lang="en"/>
              <a:t>examining</a:t>
            </a:r>
            <a:r>
              <a:rPr lang="en"/>
              <a:t> our goals</a:t>
            </a:r>
            <a:endParaRPr/>
          </a:p>
        </p:txBody>
      </p:sp>
      <p:sp>
        <p:nvSpPr>
          <p:cNvPr id="499" name="Google Shape;499;p48"/>
          <p:cNvSpPr txBox="1"/>
          <p:nvPr>
            <p:ph idx="1" type="body"/>
          </p:nvPr>
        </p:nvSpPr>
        <p:spPr>
          <a:xfrm>
            <a:off x="1269175" y="17426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any one part of what has been outlined here is useful, when putting them all together we can really get a good idea of how the system will operate under load.</a:t>
            </a:r>
            <a:endParaRPr/>
          </a:p>
          <a:p>
            <a:pPr indent="0" lvl="0" marL="0" rtl="0" algn="l">
              <a:spcBef>
                <a:spcPts val="1200"/>
              </a:spcBef>
              <a:spcAft>
                <a:spcPts val="0"/>
              </a:spcAft>
              <a:buNone/>
            </a:pPr>
            <a:r>
              <a:rPr lang="en"/>
              <a:t>When building our test, we want to remember why we are doing this and make sure that the designed test meets those requirements.</a:t>
            </a:r>
            <a:endParaRPr/>
          </a:p>
          <a:p>
            <a:pPr indent="-311150" lvl="0" marL="457200" rtl="0" algn="l">
              <a:spcBef>
                <a:spcPts val="1200"/>
              </a:spcBef>
              <a:spcAft>
                <a:spcPts val="0"/>
              </a:spcAft>
              <a:buSzPts val="1300"/>
              <a:buChar char="●"/>
            </a:pPr>
            <a:r>
              <a:rPr lang="en"/>
              <a:t>Make sure that our system can handle a required threshold</a:t>
            </a:r>
            <a:endParaRPr/>
          </a:p>
          <a:p>
            <a:pPr indent="-311150" lvl="0" marL="457200" rtl="0" algn="l">
              <a:spcBef>
                <a:spcPts val="0"/>
              </a:spcBef>
              <a:spcAft>
                <a:spcPts val="0"/>
              </a:spcAft>
              <a:buSzPts val="1300"/>
              <a:buChar char="●"/>
            </a:pPr>
            <a:r>
              <a:rPr lang="en"/>
              <a:t>Ensure that the network throughput is sufficient</a:t>
            </a:r>
            <a:endParaRPr/>
          </a:p>
          <a:p>
            <a:pPr indent="-311150" lvl="0" marL="457200" rtl="0" algn="l">
              <a:spcBef>
                <a:spcPts val="0"/>
              </a:spcBef>
              <a:spcAft>
                <a:spcPts val="0"/>
              </a:spcAft>
              <a:buSzPts val="1300"/>
              <a:buChar char="●"/>
            </a:pPr>
            <a:r>
              <a:rPr lang="en"/>
              <a:t>Optimize dial plan and applications</a:t>
            </a:r>
            <a:endParaRPr/>
          </a:p>
          <a:p>
            <a:pPr indent="-311150" lvl="0" marL="457200" rtl="0" algn="l">
              <a:spcBef>
                <a:spcPts val="0"/>
              </a:spcBef>
              <a:spcAft>
                <a:spcPts val="0"/>
              </a:spcAft>
              <a:buSzPts val="1300"/>
              <a:buChar char="●"/>
            </a:pPr>
            <a:r>
              <a:rPr lang="en"/>
              <a:t>Reassure end users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505" name="Google Shape;505;p4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referenced scripts and pcap files:</a:t>
            </a:r>
            <a:br>
              <a:rPr lang="en"/>
            </a:br>
            <a:r>
              <a:rPr lang="en"/>
              <a:t>https://bit.ly/3l015c0</a:t>
            </a:r>
            <a:endParaRPr/>
          </a:p>
          <a:p>
            <a:pPr indent="0" lvl="0" marL="0" rtl="0" algn="l">
              <a:spcBef>
                <a:spcPts val="1200"/>
              </a:spcBef>
              <a:spcAft>
                <a:spcPts val="0"/>
              </a:spcAft>
              <a:buNone/>
            </a:pPr>
            <a:r>
              <a:rPr lang="en" u="sng">
                <a:solidFill>
                  <a:schemeClr val="hlink"/>
                </a:solidFill>
                <a:hlinkClick r:id="rId3"/>
              </a:rPr>
              <a:t>https://wiki.freepbx.org</a:t>
            </a:r>
            <a:endParaRPr/>
          </a:p>
          <a:p>
            <a:pPr indent="0" lvl="0" marL="0" rtl="0" algn="l">
              <a:spcBef>
                <a:spcPts val="1200"/>
              </a:spcBef>
              <a:spcAft>
                <a:spcPts val="0"/>
              </a:spcAft>
              <a:buNone/>
            </a:pPr>
            <a:r>
              <a:rPr lang="en" u="sng">
                <a:solidFill>
                  <a:schemeClr val="hlink"/>
                </a:solidFill>
                <a:hlinkClick r:id="rId4"/>
              </a:rPr>
              <a:t>https://support.digium.com</a:t>
            </a:r>
            <a:endParaRPr/>
          </a:p>
          <a:p>
            <a:pPr indent="0" lvl="0" marL="0" rtl="0" algn="l">
              <a:spcBef>
                <a:spcPts val="1200"/>
              </a:spcBef>
              <a:spcAft>
                <a:spcPts val="0"/>
              </a:spcAft>
              <a:buNone/>
            </a:pPr>
            <a:r>
              <a:rPr lang="en" u="sng">
                <a:solidFill>
                  <a:schemeClr val="accent5"/>
                </a:solidFill>
                <a:hlinkClick r:id="rId5">
                  <a:extLst>
                    <a:ext uri="{A12FA001-AC4F-418D-AE19-62706E023703}">
                      <ahyp:hlinkClr val="tx"/>
                    </a:ext>
                  </a:extLst>
                </a:hlinkClick>
              </a:rPr>
              <a:t>http://sipp.sourceforge.net/doc/reference.html</a:t>
            </a:r>
            <a:endParaRPr/>
          </a:p>
          <a:p>
            <a:pPr indent="0" lvl="0" marL="0" rtl="0" algn="l">
              <a:spcBef>
                <a:spcPts val="1200"/>
              </a:spcBef>
              <a:spcAft>
                <a:spcPts val="0"/>
              </a:spcAft>
              <a:buNone/>
            </a:pPr>
            <a:r>
              <a:rPr lang="en" u="sng">
                <a:solidFill>
                  <a:schemeClr val="hlink"/>
                </a:solidFill>
                <a:hlinkClick r:id="rId6"/>
              </a:rPr>
              <a:t>https://www.wireshark.org/</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sipp and why is it so useful?</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RTP echo and PCAP playback features allow for realistic media simulation and with the use of secondary analysis tools like htop, tcpdump and wireshark we can get a good sense of how the system performs.</a:t>
            </a:r>
            <a:endParaRPr/>
          </a:p>
          <a:p>
            <a:pPr indent="0" lvl="0" marL="0" rtl="0" algn="l">
              <a:spcBef>
                <a:spcPts val="1200"/>
              </a:spcBef>
              <a:spcAft>
                <a:spcPts val="0"/>
              </a:spcAft>
              <a:buNone/>
            </a:pPr>
            <a:r>
              <a:rPr lang="en"/>
              <a:t>Summary screens and logs indicate failure rates giving a sense of how the test ran, but not nec</a:t>
            </a:r>
            <a:r>
              <a:rPr lang="en"/>
              <a:t>essarily the quality of particular calls.   Capturing traces from the simulated UA’s helps quantify things like jitter and packet loss.</a:t>
            </a:r>
            <a:endParaRPr/>
          </a:p>
          <a:p>
            <a:pPr indent="0" lvl="0" marL="0" rtl="0" algn="l">
              <a:spcBef>
                <a:spcPts val="1200"/>
              </a:spcBef>
              <a:spcAft>
                <a:spcPts val="0"/>
              </a:spcAft>
              <a:buNone/>
            </a:pPr>
            <a:r>
              <a:rPr lang="en"/>
              <a:t>We can always have sipp simulate load while we simultaneously make some sample human calls.  This is especially useful as the human experience is the most important metric.</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Trunks are easy, extensions are hard</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Simulating a trunk is relatively simple.  FreePBX and most other Asterisk based PBXs define a trunk based on an IP or hostname (and port.)  Combined with IP auth and the -aa flag, our trunk simulators can be relatively simple uac/uas scenarios.</a:t>
            </a:r>
            <a:endParaRPr/>
          </a:p>
          <a:p>
            <a:pPr indent="0" lvl="0" marL="0" rtl="0" algn="l">
              <a:spcBef>
                <a:spcPts val="1200"/>
              </a:spcBef>
              <a:spcAft>
                <a:spcPts val="0"/>
              </a:spcAft>
              <a:buNone/>
            </a:pPr>
            <a:r>
              <a:rPr lang="en"/>
              <a:t>sipp binds to a </a:t>
            </a:r>
            <a:r>
              <a:rPr lang="en"/>
              <a:t>specific IP and port so we may need to create multiple trunks to different scripts if we intend to simulate inbound and outbound traffic simultaneously.  Alternatively, we can use the </a:t>
            </a:r>
            <a:r>
              <a:rPr b="1" lang="en"/>
              <a:t>Match (permit)</a:t>
            </a:r>
            <a:r>
              <a:rPr lang="en"/>
              <a:t> setting on pjsip trunks.</a:t>
            </a:r>
            <a:endParaRPr/>
          </a:p>
          <a:p>
            <a:pPr indent="0" lvl="0" marL="0" rtl="0" algn="l">
              <a:spcBef>
                <a:spcPts val="1200"/>
              </a:spcBef>
              <a:spcAft>
                <a:spcPts val="1200"/>
              </a:spcAft>
              <a:buNone/>
            </a:pPr>
            <a:r>
              <a:rPr lang="en"/>
              <a:t>Rate, ramp up and max simultaneous calls are all based on command line arguments but also can be adjusted on-the-fly either via stdin or via udp port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Trunks are easy, extensions are hard</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easiest way to simulate load would be to have a trunk in and a trunk out, with calls directly routed from the inbound trunk to the outbound trunk.</a:t>
            </a:r>
            <a:endParaRPr/>
          </a:p>
          <a:p>
            <a:pPr indent="0" lvl="0" marL="0" rtl="0" algn="l">
              <a:spcBef>
                <a:spcPts val="1200"/>
              </a:spcBef>
              <a:spcAft>
                <a:spcPts val="0"/>
              </a:spcAft>
              <a:buNone/>
            </a:pPr>
            <a:r>
              <a:rPr lang="en"/>
              <a:t>This can be useful if we want to determine the maximum input and output but this avoids the load associated with having the expected number of extensions registered or the overhead of things like ring groups or queues.</a:t>
            </a:r>
            <a:endParaRPr/>
          </a:p>
          <a:p>
            <a:pPr indent="0" lvl="0" marL="0" rtl="0" algn="l">
              <a:spcBef>
                <a:spcPts val="1200"/>
              </a:spcBef>
              <a:spcAft>
                <a:spcPts val="1200"/>
              </a:spcAft>
              <a:buNone/>
            </a:pPr>
            <a:r>
              <a:rPr lang="en"/>
              <a:t>Still, this method can be helpful for a production PBX where we do not want to take the place of existing extensions and only want to add call traffic.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 Auth trunk to sipp test host</a:t>
            </a:r>
            <a:endParaRPr/>
          </a:p>
        </p:txBody>
      </p:sp>
      <p:sp>
        <p:nvSpPr>
          <p:cNvPr id="314" name="Google Shape;314;p19"/>
          <p:cNvSpPr txBox="1"/>
          <p:nvPr>
            <p:ph idx="1" type="body"/>
          </p:nvPr>
        </p:nvSpPr>
        <p:spPr>
          <a:xfrm>
            <a:off x="1303800" y="15546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General Settings</a:t>
            </a:r>
            <a:endParaRPr/>
          </a:p>
        </p:txBody>
      </p:sp>
      <p:pic>
        <p:nvPicPr>
          <p:cNvPr id="315" name="Google Shape;315;p19"/>
          <p:cNvPicPr preferRelativeResize="0"/>
          <p:nvPr/>
        </p:nvPicPr>
        <p:blipFill>
          <a:blip r:embed="rId3">
            <a:alphaModFix/>
          </a:blip>
          <a:stretch>
            <a:fillRect/>
          </a:stretch>
        </p:blipFill>
        <p:spPr>
          <a:xfrm>
            <a:off x="1303803" y="2033315"/>
            <a:ext cx="5985198" cy="246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 Auth trunk to sipp test host</a:t>
            </a:r>
            <a:endParaRPr/>
          </a:p>
        </p:txBody>
      </p:sp>
      <p:sp>
        <p:nvSpPr>
          <p:cNvPr id="321" name="Google Shape;321;p20"/>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PJSIP Settings</a:t>
            </a:r>
            <a:endParaRPr/>
          </a:p>
        </p:txBody>
      </p:sp>
      <p:pic>
        <p:nvPicPr>
          <p:cNvPr id="322" name="Google Shape;322;p20"/>
          <p:cNvPicPr preferRelativeResize="0"/>
          <p:nvPr/>
        </p:nvPicPr>
        <p:blipFill>
          <a:blip r:embed="rId3">
            <a:alphaModFix/>
          </a:blip>
          <a:stretch>
            <a:fillRect/>
          </a:stretch>
        </p:blipFill>
        <p:spPr>
          <a:xfrm>
            <a:off x="1303800" y="2005550"/>
            <a:ext cx="6042875" cy="2696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 Auth trunk to sipp test host</a:t>
            </a:r>
            <a:endParaRPr/>
          </a:p>
        </p:txBody>
      </p:sp>
      <p:sp>
        <p:nvSpPr>
          <p:cNvPr id="328" name="Google Shape;328;p21"/>
          <p:cNvSpPr txBox="1"/>
          <p:nvPr>
            <p:ph idx="1" type="body"/>
          </p:nvPr>
        </p:nvSpPr>
        <p:spPr>
          <a:xfrm>
            <a:off x="1303800" y="17129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Inbound route based on test Caller ID routes back to sipp trunk</a:t>
            </a:r>
            <a:endParaRPr/>
          </a:p>
        </p:txBody>
      </p:sp>
      <p:pic>
        <p:nvPicPr>
          <p:cNvPr id="329" name="Google Shape;329;p21"/>
          <p:cNvPicPr preferRelativeResize="0"/>
          <p:nvPr/>
        </p:nvPicPr>
        <p:blipFill>
          <a:blip r:embed="rId3">
            <a:alphaModFix/>
          </a:blip>
          <a:stretch>
            <a:fillRect/>
          </a:stretch>
        </p:blipFill>
        <p:spPr>
          <a:xfrm>
            <a:off x="1303800" y="2111051"/>
            <a:ext cx="6372076" cy="2520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