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BF636-4D16-3C40-835D-D1836CDEE15A}" type="doc">
      <dgm:prSet loTypeId="urn:microsoft.com/office/officeart/2005/8/layout/v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A774D2-8759-AF43-BA46-DFD78A81D3CD}">
      <dgm:prSet phldrT="[Text]"/>
      <dgm:spPr/>
      <dgm:t>
        <a:bodyPr/>
        <a:lstStyle/>
        <a:p>
          <a:r>
            <a:rPr lang="en-US" smtClean="0"/>
            <a:t>Pull Raw Twitter Data</a:t>
          </a:r>
          <a:endParaRPr lang="en-US" dirty="0"/>
        </a:p>
      </dgm:t>
    </dgm:pt>
    <dgm:pt modelId="{4060463F-6EA8-6041-A8DE-B5A4C7C566C1}" type="parTrans" cxnId="{EC27D071-6976-954C-A3C1-D653B4E8ECBB}">
      <dgm:prSet/>
      <dgm:spPr/>
      <dgm:t>
        <a:bodyPr/>
        <a:lstStyle/>
        <a:p>
          <a:endParaRPr lang="en-US"/>
        </a:p>
      </dgm:t>
    </dgm:pt>
    <dgm:pt modelId="{52FF50CD-5B24-7E48-B038-D147D2E49837}" type="sibTrans" cxnId="{EC27D071-6976-954C-A3C1-D653B4E8ECBB}">
      <dgm:prSet/>
      <dgm:spPr/>
      <dgm:t>
        <a:bodyPr/>
        <a:lstStyle/>
        <a:p>
          <a:endParaRPr lang="en-US"/>
        </a:p>
      </dgm:t>
    </dgm:pt>
    <dgm:pt modelId="{7BF4565B-F9A0-A841-9561-B11A5DB84077}">
      <dgm:prSet phldrT="[Text]"/>
      <dgm:spPr/>
      <dgm:t>
        <a:bodyPr/>
        <a:lstStyle/>
        <a:p>
          <a:r>
            <a:rPr lang="en-US" dirty="0" smtClean="0"/>
            <a:t>Subset to Original Tweets with Images</a:t>
          </a:r>
          <a:endParaRPr lang="en-US" dirty="0"/>
        </a:p>
      </dgm:t>
    </dgm:pt>
    <dgm:pt modelId="{F5D446E1-7BC4-FD43-9B1E-F3BD86017A63}" type="parTrans" cxnId="{528E7F7B-0799-644E-BE5F-19DEAD75F199}">
      <dgm:prSet/>
      <dgm:spPr/>
      <dgm:t>
        <a:bodyPr/>
        <a:lstStyle/>
        <a:p>
          <a:endParaRPr lang="en-US"/>
        </a:p>
      </dgm:t>
    </dgm:pt>
    <dgm:pt modelId="{EB4443E6-3AB2-A340-AD0E-C3E703D61527}" type="sibTrans" cxnId="{528E7F7B-0799-644E-BE5F-19DEAD75F199}">
      <dgm:prSet/>
      <dgm:spPr/>
      <dgm:t>
        <a:bodyPr/>
        <a:lstStyle/>
        <a:p>
          <a:endParaRPr lang="en-US"/>
        </a:p>
      </dgm:t>
    </dgm:pt>
    <dgm:pt modelId="{8D7100A2-B2F3-544F-A12C-4276B2532479}">
      <dgm:prSet phldrT="[Text]"/>
      <dgm:spPr/>
      <dgm:t>
        <a:bodyPr/>
        <a:lstStyle/>
        <a:p>
          <a:r>
            <a:rPr lang="en-US" dirty="0" smtClean="0"/>
            <a:t>Ascribe Sentiment to Tweets Based on Text</a:t>
          </a:r>
          <a:endParaRPr lang="en-US" dirty="0"/>
        </a:p>
      </dgm:t>
    </dgm:pt>
    <dgm:pt modelId="{F36ADE15-048C-4C4D-BCF8-8379517A1C89}" type="parTrans" cxnId="{8A100763-B993-2748-A138-8F8BB9266716}">
      <dgm:prSet/>
      <dgm:spPr/>
      <dgm:t>
        <a:bodyPr/>
        <a:lstStyle/>
        <a:p>
          <a:endParaRPr lang="en-US"/>
        </a:p>
      </dgm:t>
    </dgm:pt>
    <dgm:pt modelId="{2715E5DA-1712-8D4A-B616-B6DC5E8C7C28}" type="sibTrans" cxnId="{8A100763-B993-2748-A138-8F8BB9266716}">
      <dgm:prSet/>
      <dgm:spPr/>
      <dgm:t>
        <a:bodyPr/>
        <a:lstStyle/>
        <a:p>
          <a:endParaRPr lang="en-US"/>
        </a:p>
      </dgm:t>
    </dgm:pt>
    <dgm:pt modelId="{2AB701DF-8980-0141-9842-59183E3B2815}">
      <dgm:prSet/>
      <dgm:spPr/>
      <dgm:t>
        <a:bodyPr/>
        <a:lstStyle/>
        <a:p>
          <a:r>
            <a:rPr lang="en-US" dirty="0" smtClean="0"/>
            <a:t>Use Tweet Sentiment to build a predictor for Image Sentiment</a:t>
          </a:r>
          <a:endParaRPr lang="en-US" dirty="0"/>
        </a:p>
      </dgm:t>
    </dgm:pt>
    <dgm:pt modelId="{D1587182-5DC7-6C4F-A206-C93C1D021675}" type="parTrans" cxnId="{682D7EDF-7FBF-1340-81B0-F128A7F9FA5B}">
      <dgm:prSet/>
      <dgm:spPr/>
      <dgm:t>
        <a:bodyPr/>
        <a:lstStyle/>
        <a:p>
          <a:endParaRPr lang="en-US"/>
        </a:p>
      </dgm:t>
    </dgm:pt>
    <dgm:pt modelId="{856B6F6A-E2F0-284D-A9F8-8CC37EC00D37}" type="sibTrans" cxnId="{682D7EDF-7FBF-1340-81B0-F128A7F9FA5B}">
      <dgm:prSet/>
      <dgm:spPr/>
      <dgm:t>
        <a:bodyPr/>
        <a:lstStyle/>
        <a:p>
          <a:endParaRPr lang="en-US"/>
        </a:p>
      </dgm:t>
    </dgm:pt>
    <dgm:pt modelId="{F5A6F1D5-0BB1-FE41-8746-418DF574EC07}">
      <dgm:prSet/>
      <dgm:spPr/>
      <dgm:t>
        <a:bodyPr/>
        <a:lstStyle/>
        <a:p>
          <a:r>
            <a:rPr lang="en-US" dirty="0" smtClean="0"/>
            <a:t>Test Classifier against Twitter and </a:t>
          </a:r>
          <a:r>
            <a:rPr lang="en-US" dirty="0" err="1" smtClean="0"/>
            <a:t>Crowdflower</a:t>
          </a:r>
          <a:r>
            <a:rPr lang="en-US" dirty="0" smtClean="0"/>
            <a:t> Images</a:t>
          </a:r>
          <a:endParaRPr lang="en-US" dirty="0"/>
        </a:p>
      </dgm:t>
    </dgm:pt>
    <dgm:pt modelId="{6B5E67C4-D8C9-2F41-855F-5191EA154F58}" type="parTrans" cxnId="{9F6FE731-93D2-F24D-8DAA-1799C01C3CF8}">
      <dgm:prSet/>
      <dgm:spPr/>
      <dgm:t>
        <a:bodyPr/>
        <a:lstStyle/>
        <a:p>
          <a:endParaRPr lang="en-US"/>
        </a:p>
      </dgm:t>
    </dgm:pt>
    <dgm:pt modelId="{E0942A6A-BD26-6948-A031-422B8A19B79D}" type="sibTrans" cxnId="{9F6FE731-93D2-F24D-8DAA-1799C01C3CF8}">
      <dgm:prSet/>
      <dgm:spPr/>
      <dgm:t>
        <a:bodyPr/>
        <a:lstStyle/>
        <a:p>
          <a:endParaRPr lang="en-US"/>
        </a:p>
      </dgm:t>
    </dgm:pt>
    <dgm:pt modelId="{16C83020-CA20-C54A-A81E-2FAE4D5C138F}" type="pres">
      <dgm:prSet presAssocID="{9E3BF636-4D16-3C40-835D-D1836CDEE15A}" presName="outerComposite" presStyleCnt="0">
        <dgm:presLayoutVars>
          <dgm:chMax val="5"/>
          <dgm:dir/>
          <dgm:resizeHandles val="exact"/>
        </dgm:presLayoutVars>
      </dgm:prSet>
      <dgm:spPr/>
    </dgm:pt>
    <dgm:pt modelId="{D363A769-DC85-4E40-B436-7363A38CFD16}" type="pres">
      <dgm:prSet presAssocID="{9E3BF636-4D16-3C40-835D-D1836CDEE15A}" presName="dummyMaxCanvas" presStyleCnt="0">
        <dgm:presLayoutVars/>
      </dgm:prSet>
      <dgm:spPr/>
    </dgm:pt>
    <dgm:pt modelId="{B463894A-E665-F64F-9935-46A073DAAC0D}" type="pres">
      <dgm:prSet presAssocID="{9E3BF636-4D16-3C40-835D-D1836CDEE15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1A08F-3022-9A4B-B439-66A9F204A941}" type="pres">
      <dgm:prSet presAssocID="{9E3BF636-4D16-3C40-835D-D1836CDEE15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774E-A3A4-544F-884A-333EE83C9593}" type="pres">
      <dgm:prSet presAssocID="{9E3BF636-4D16-3C40-835D-D1836CDEE15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D9BAF-9FF3-9449-80B0-8C8C23604445}" type="pres">
      <dgm:prSet presAssocID="{9E3BF636-4D16-3C40-835D-D1836CDEE15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0F54D-9832-0842-92E1-87F336B7CC9F}" type="pres">
      <dgm:prSet presAssocID="{9E3BF636-4D16-3C40-835D-D1836CDEE15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FBB15-C32F-B14E-85A9-ACE2C48A2F64}" type="pres">
      <dgm:prSet presAssocID="{9E3BF636-4D16-3C40-835D-D1836CDEE15A}" presName="FiveConn_1-2" presStyleLbl="fgAccFollowNode1" presStyleIdx="0" presStyleCnt="4">
        <dgm:presLayoutVars>
          <dgm:bulletEnabled val="1"/>
        </dgm:presLayoutVars>
      </dgm:prSet>
      <dgm:spPr/>
    </dgm:pt>
    <dgm:pt modelId="{B5AF37B4-CA54-AC47-8852-A7EF813859D8}" type="pres">
      <dgm:prSet presAssocID="{9E3BF636-4D16-3C40-835D-D1836CDEE15A}" presName="FiveConn_2-3" presStyleLbl="fgAccFollowNode1" presStyleIdx="1" presStyleCnt="4">
        <dgm:presLayoutVars>
          <dgm:bulletEnabled val="1"/>
        </dgm:presLayoutVars>
      </dgm:prSet>
      <dgm:spPr/>
    </dgm:pt>
    <dgm:pt modelId="{1B382A9A-9CA6-0243-ACDD-D118A0DBF182}" type="pres">
      <dgm:prSet presAssocID="{9E3BF636-4D16-3C40-835D-D1836CDEE15A}" presName="FiveConn_3-4" presStyleLbl="fgAccFollowNode1" presStyleIdx="2" presStyleCnt="4">
        <dgm:presLayoutVars>
          <dgm:bulletEnabled val="1"/>
        </dgm:presLayoutVars>
      </dgm:prSet>
      <dgm:spPr/>
    </dgm:pt>
    <dgm:pt modelId="{B38A962C-4EFB-9E40-9700-0B7376C827FD}" type="pres">
      <dgm:prSet presAssocID="{9E3BF636-4D16-3C40-835D-D1836CDEE15A}" presName="FiveConn_4-5" presStyleLbl="fgAccFollowNode1" presStyleIdx="3" presStyleCnt="4">
        <dgm:presLayoutVars>
          <dgm:bulletEnabled val="1"/>
        </dgm:presLayoutVars>
      </dgm:prSet>
      <dgm:spPr/>
    </dgm:pt>
    <dgm:pt modelId="{3D5C356F-E2F8-D24B-A90F-E8846003005C}" type="pres">
      <dgm:prSet presAssocID="{9E3BF636-4D16-3C40-835D-D1836CDEE15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88EBD-E435-334B-AEDA-45A5ADCD2488}" type="pres">
      <dgm:prSet presAssocID="{9E3BF636-4D16-3C40-835D-D1836CDEE15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F87E4-FE59-554F-BB01-92C620C45575}" type="pres">
      <dgm:prSet presAssocID="{9E3BF636-4D16-3C40-835D-D1836CDEE15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51F2-4742-2D49-9FC8-5CF4505A7D8E}" type="pres">
      <dgm:prSet presAssocID="{9E3BF636-4D16-3C40-835D-D1836CDEE15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9E853-9DF6-1F42-B9D3-04E9D60CD84B}" type="pres">
      <dgm:prSet presAssocID="{9E3BF636-4D16-3C40-835D-D1836CDEE15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00763-B993-2748-A138-8F8BB9266716}" srcId="{9E3BF636-4D16-3C40-835D-D1836CDEE15A}" destId="{8D7100A2-B2F3-544F-A12C-4276B2532479}" srcOrd="2" destOrd="0" parTransId="{F36ADE15-048C-4C4D-BCF8-8379517A1C89}" sibTransId="{2715E5DA-1712-8D4A-B616-B6DC5E8C7C28}"/>
    <dgm:cxn modelId="{228B6FB1-50E9-D743-87AD-1F3C85BB9971}" type="presOf" srcId="{F5A6F1D5-0BB1-FE41-8746-418DF574EC07}" destId="{A5A9E853-9DF6-1F42-B9D3-04E9D60CD84B}" srcOrd="1" destOrd="0" presId="urn:microsoft.com/office/officeart/2005/8/layout/vProcess5"/>
    <dgm:cxn modelId="{528E7F7B-0799-644E-BE5F-19DEAD75F199}" srcId="{9E3BF636-4D16-3C40-835D-D1836CDEE15A}" destId="{7BF4565B-F9A0-A841-9561-B11A5DB84077}" srcOrd="1" destOrd="0" parTransId="{F5D446E1-7BC4-FD43-9B1E-F3BD86017A63}" sibTransId="{EB4443E6-3AB2-A340-AD0E-C3E703D61527}"/>
    <dgm:cxn modelId="{EC27D071-6976-954C-A3C1-D653B4E8ECBB}" srcId="{9E3BF636-4D16-3C40-835D-D1836CDEE15A}" destId="{8BA774D2-8759-AF43-BA46-DFD78A81D3CD}" srcOrd="0" destOrd="0" parTransId="{4060463F-6EA8-6041-A8DE-B5A4C7C566C1}" sibTransId="{52FF50CD-5B24-7E48-B038-D147D2E49837}"/>
    <dgm:cxn modelId="{C421A340-8ABF-244B-B79B-FCA178D54E75}" type="presOf" srcId="{2AB701DF-8980-0141-9842-59183E3B2815}" destId="{4D5D51F2-4742-2D49-9FC8-5CF4505A7D8E}" srcOrd="1" destOrd="0" presId="urn:microsoft.com/office/officeart/2005/8/layout/vProcess5"/>
    <dgm:cxn modelId="{CE4B4A0A-0DED-1645-B2A5-47B7FA8432CF}" type="presOf" srcId="{856B6F6A-E2F0-284D-A9F8-8CC37EC00D37}" destId="{B38A962C-4EFB-9E40-9700-0B7376C827FD}" srcOrd="0" destOrd="0" presId="urn:microsoft.com/office/officeart/2005/8/layout/vProcess5"/>
    <dgm:cxn modelId="{EB59262B-FDBC-434F-8797-80F39A146DB8}" type="presOf" srcId="{7BF4565B-F9A0-A841-9561-B11A5DB84077}" destId="{4101A08F-3022-9A4B-B439-66A9F204A941}" srcOrd="0" destOrd="0" presId="urn:microsoft.com/office/officeart/2005/8/layout/vProcess5"/>
    <dgm:cxn modelId="{FA8732B1-344A-5448-B219-97C30A021574}" type="presOf" srcId="{EB4443E6-3AB2-A340-AD0E-C3E703D61527}" destId="{B5AF37B4-CA54-AC47-8852-A7EF813859D8}" srcOrd="0" destOrd="0" presId="urn:microsoft.com/office/officeart/2005/8/layout/vProcess5"/>
    <dgm:cxn modelId="{9F6FE731-93D2-F24D-8DAA-1799C01C3CF8}" srcId="{9E3BF636-4D16-3C40-835D-D1836CDEE15A}" destId="{F5A6F1D5-0BB1-FE41-8746-418DF574EC07}" srcOrd="4" destOrd="0" parTransId="{6B5E67C4-D8C9-2F41-855F-5191EA154F58}" sibTransId="{E0942A6A-BD26-6948-A031-422B8A19B79D}"/>
    <dgm:cxn modelId="{C55699E6-E0D7-EC4F-B575-170AF27E8778}" type="presOf" srcId="{8BA774D2-8759-AF43-BA46-DFD78A81D3CD}" destId="{3D5C356F-E2F8-D24B-A90F-E8846003005C}" srcOrd="1" destOrd="0" presId="urn:microsoft.com/office/officeart/2005/8/layout/vProcess5"/>
    <dgm:cxn modelId="{52FEBB0F-0DA1-5049-91B3-514A170426EF}" type="presOf" srcId="{8D7100A2-B2F3-544F-A12C-4276B2532479}" destId="{2870774E-A3A4-544F-884A-333EE83C9593}" srcOrd="0" destOrd="0" presId="urn:microsoft.com/office/officeart/2005/8/layout/vProcess5"/>
    <dgm:cxn modelId="{78C6A1BE-409F-1F4A-A7F4-BF8C9FEC7A59}" type="presOf" srcId="{2715E5DA-1712-8D4A-B616-B6DC5E8C7C28}" destId="{1B382A9A-9CA6-0243-ACDD-D118A0DBF182}" srcOrd="0" destOrd="0" presId="urn:microsoft.com/office/officeart/2005/8/layout/vProcess5"/>
    <dgm:cxn modelId="{6D5CA2E9-8A52-9949-B091-CD6677CF316B}" type="presOf" srcId="{52FF50CD-5B24-7E48-B038-D147D2E49837}" destId="{581FBB15-C32F-B14E-85A9-ACE2C48A2F64}" srcOrd="0" destOrd="0" presId="urn:microsoft.com/office/officeart/2005/8/layout/vProcess5"/>
    <dgm:cxn modelId="{0FB1FB24-5DC9-3048-80B9-1604235B9996}" type="presOf" srcId="{8D7100A2-B2F3-544F-A12C-4276B2532479}" destId="{54EF87E4-FE59-554F-BB01-92C620C45575}" srcOrd="1" destOrd="0" presId="urn:microsoft.com/office/officeart/2005/8/layout/vProcess5"/>
    <dgm:cxn modelId="{6E34193D-7950-DE4E-823D-3CFCDAC35661}" type="presOf" srcId="{9E3BF636-4D16-3C40-835D-D1836CDEE15A}" destId="{16C83020-CA20-C54A-A81E-2FAE4D5C138F}" srcOrd="0" destOrd="0" presId="urn:microsoft.com/office/officeart/2005/8/layout/vProcess5"/>
    <dgm:cxn modelId="{92C8AFCA-57E3-604C-82B6-57B67E031C3A}" type="presOf" srcId="{2AB701DF-8980-0141-9842-59183E3B2815}" destId="{C47D9BAF-9FF3-9449-80B0-8C8C23604445}" srcOrd="0" destOrd="0" presId="urn:microsoft.com/office/officeart/2005/8/layout/vProcess5"/>
    <dgm:cxn modelId="{682D7EDF-7FBF-1340-81B0-F128A7F9FA5B}" srcId="{9E3BF636-4D16-3C40-835D-D1836CDEE15A}" destId="{2AB701DF-8980-0141-9842-59183E3B2815}" srcOrd="3" destOrd="0" parTransId="{D1587182-5DC7-6C4F-A206-C93C1D021675}" sibTransId="{856B6F6A-E2F0-284D-A9F8-8CC37EC00D37}"/>
    <dgm:cxn modelId="{C48AA422-8C16-EE41-91C1-449CDE2CE207}" type="presOf" srcId="{F5A6F1D5-0BB1-FE41-8746-418DF574EC07}" destId="{4880F54D-9832-0842-92E1-87F336B7CC9F}" srcOrd="0" destOrd="0" presId="urn:microsoft.com/office/officeart/2005/8/layout/vProcess5"/>
    <dgm:cxn modelId="{551E80B8-05AE-1B49-B4B4-AF4631DCE788}" type="presOf" srcId="{7BF4565B-F9A0-A841-9561-B11A5DB84077}" destId="{A0A88EBD-E435-334B-AEDA-45A5ADCD2488}" srcOrd="1" destOrd="0" presId="urn:microsoft.com/office/officeart/2005/8/layout/vProcess5"/>
    <dgm:cxn modelId="{A5B0A314-0C3D-FD48-B9CA-202D7DB93853}" type="presOf" srcId="{8BA774D2-8759-AF43-BA46-DFD78A81D3CD}" destId="{B463894A-E665-F64F-9935-46A073DAAC0D}" srcOrd="0" destOrd="0" presId="urn:microsoft.com/office/officeart/2005/8/layout/vProcess5"/>
    <dgm:cxn modelId="{4CBB65D5-C5EC-AB4F-9155-E32C99B8F391}" type="presParOf" srcId="{16C83020-CA20-C54A-A81E-2FAE4D5C138F}" destId="{D363A769-DC85-4E40-B436-7363A38CFD16}" srcOrd="0" destOrd="0" presId="urn:microsoft.com/office/officeart/2005/8/layout/vProcess5"/>
    <dgm:cxn modelId="{D9401DFF-A72C-1247-898C-5EDE76E7E74F}" type="presParOf" srcId="{16C83020-CA20-C54A-A81E-2FAE4D5C138F}" destId="{B463894A-E665-F64F-9935-46A073DAAC0D}" srcOrd="1" destOrd="0" presId="urn:microsoft.com/office/officeart/2005/8/layout/vProcess5"/>
    <dgm:cxn modelId="{94EC771D-A4A4-B54D-91CA-43C6631AFCD8}" type="presParOf" srcId="{16C83020-CA20-C54A-A81E-2FAE4D5C138F}" destId="{4101A08F-3022-9A4B-B439-66A9F204A941}" srcOrd="2" destOrd="0" presId="urn:microsoft.com/office/officeart/2005/8/layout/vProcess5"/>
    <dgm:cxn modelId="{57930F7A-E46B-8044-B0D9-291D378C7B98}" type="presParOf" srcId="{16C83020-CA20-C54A-A81E-2FAE4D5C138F}" destId="{2870774E-A3A4-544F-884A-333EE83C9593}" srcOrd="3" destOrd="0" presId="urn:microsoft.com/office/officeart/2005/8/layout/vProcess5"/>
    <dgm:cxn modelId="{8DB98757-92D4-B143-81C0-0DFCD41A6BD3}" type="presParOf" srcId="{16C83020-CA20-C54A-A81E-2FAE4D5C138F}" destId="{C47D9BAF-9FF3-9449-80B0-8C8C23604445}" srcOrd="4" destOrd="0" presId="urn:microsoft.com/office/officeart/2005/8/layout/vProcess5"/>
    <dgm:cxn modelId="{CCC7A6D1-3162-0F47-A088-7F3FF0F861C5}" type="presParOf" srcId="{16C83020-CA20-C54A-A81E-2FAE4D5C138F}" destId="{4880F54D-9832-0842-92E1-87F336B7CC9F}" srcOrd="5" destOrd="0" presId="urn:microsoft.com/office/officeart/2005/8/layout/vProcess5"/>
    <dgm:cxn modelId="{8CCD0986-AB9A-6F4C-B9B1-96A5313B4D22}" type="presParOf" srcId="{16C83020-CA20-C54A-A81E-2FAE4D5C138F}" destId="{581FBB15-C32F-B14E-85A9-ACE2C48A2F64}" srcOrd="6" destOrd="0" presId="urn:microsoft.com/office/officeart/2005/8/layout/vProcess5"/>
    <dgm:cxn modelId="{6ED9FCBD-87A1-3546-BAA8-4E404D167926}" type="presParOf" srcId="{16C83020-CA20-C54A-A81E-2FAE4D5C138F}" destId="{B5AF37B4-CA54-AC47-8852-A7EF813859D8}" srcOrd="7" destOrd="0" presId="urn:microsoft.com/office/officeart/2005/8/layout/vProcess5"/>
    <dgm:cxn modelId="{0205D292-BBC5-3345-B79B-35371A140D0B}" type="presParOf" srcId="{16C83020-CA20-C54A-A81E-2FAE4D5C138F}" destId="{1B382A9A-9CA6-0243-ACDD-D118A0DBF182}" srcOrd="8" destOrd="0" presId="urn:microsoft.com/office/officeart/2005/8/layout/vProcess5"/>
    <dgm:cxn modelId="{7131FD7F-6574-D54A-BA70-501A334E9669}" type="presParOf" srcId="{16C83020-CA20-C54A-A81E-2FAE4D5C138F}" destId="{B38A962C-4EFB-9E40-9700-0B7376C827FD}" srcOrd="9" destOrd="0" presId="urn:microsoft.com/office/officeart/2005/8/layout/vProcess5"/>
    <dgm:cxn modelId="{4941D499-CF9F-8742-966D-140C1013E7A6}" type="presParOf" srcId="{16C83020-CA20-C54A-A81E-2FAE4D5C138F}" destId="{3D5C356F-E2F8-D24B-A90F-E8846003005C}" srcOrd="10" destOrd="0" presId="urn:microsoft.com/office/officeart/2005/8/layout/vProcess5"/>
    <dgm:cxn modelId="{96F4CE1E-2414-3748-9871-01418A254C6B}" type="presParOf" srcId="{16C83020-CA20-C54A-A81E-2FAE4D5C138F}" destId="{A0A88EBD-E435-334B-AEDA-45A5ADCD2488}" srcOrd="11" destOrd="0" presId="urn:microsoft.com/office/officeart/2005/8/layout/vProcess5"/>
    <dgm:cxn modelId="{D20150F4-E020-684E-99E1-1FD6328A5D10}" type="presParOf" srcId="{16C83020-CA20-C54A-A81E-2FAE4D5C138F}" destId="{54EF87E4-FE59-554F-BB01-92C620C45575}" srcOrd="12" destOrd="0" presId="urn:microsoft.com/office/officeart/2005/8/layout/vProcess5"/>
    <dgm:cxn modelId="{A7AFDBA7-C92A-8849-A1D4-0633E2247DAD}" type="presParOf" srcId="{16C83020-CA20-C54A-A81E-2FAE4D5C138F}" destId="{4D5D51F2-4742-2D49-9FC8-5CF4505A7D8E}" srcOrd="13" destOrd="0" presId="urn:microsoft.com/office/officeart/2005/8/layout/vProcess5"/>
    <dgm:cxn modelId="{0BF7D5FA-E7D2-4142-9AD7-CFD753B4AE00}" type="presParOf" srcId="{16C83020-CA20-C54A-A81E-2FAE4D5C138F}" destId="{A5A9E853-9DF6-1F42-B9D3-04E9D60CD84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894A-E665-F64F-9935-46A073DAAC0D}">
      <dsp:nvSpPr>
        <dsp:cNvPr id="0" name=""/>
        <dsp:cNvSpPr/>
      </dsp:nvSpPr>
      <dsp:spPr>
        <a:xfrm>
          <a:off x="0" y="0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Pull Raw Twitter Data</a:t>
          </a:r>
          <a:endParaRPr lang="en-US" sz="2200" kern="1200" dirty="0"/>
        </a:p>
      </dsp:txBody>
      <dsp:txXfrm>
        <a:off x="24386" y="24386"/>
        <a:ext cx="5340926" cy="783837"/>
      </dsp:txXfrm>
    </dsp:sp>
    <dsp:sp modelId="{4101A08F-3022-9A4B-B439-66A9F204A941}">
      <dsp:nvSpPr>
        <dsp:cNvPr id="0" name=""/>
        <dsp:cNvSpPr/>
      </dsp:nvSpPr>
      <dsp:spPr>
        <a:xfrm>
          <a:off x="473202" y="94824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Subset to Original Tweets with Images</a:t>
          </a:r>
          <a:endParaRPr lang="en-US" sz="2200" kern="1200" dirty="0"/>
        </a:p>
      </dsp:txBody>
      <dsp:txXfrm>
        <a:off x="497588" y="972635"/>
        <a:ext cx="5273621" cy="783837"/>
      </dsp:txXfrm>
    </dsp:sp>
    <dsp:sp modelId="{2870774E-A3A4-544F-884A-333EE83C9593}">
      <dsp:nvSpPr>
        <dsp:cNvPr id="0" name=""/>
        <dsp:cNvSpPr/>
      </dsp:nvSpPr>
      <dsp:spPr>
        <a:xfrm>
          <a:off x="946404" y="189649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Ascribe Sentiment to Tweets Based on Text</a:t>
          </a:r>
          <a:endParaRPr lang="en-US" sz="2200" kern="1200" dirty="0"/>
        </a:p>
      </dsp:txBody>
      <dsp:txXfrm>
        <a:off x="970790" y="1920885"/>
        <a:ext cx="5273621" cy="783837"/>
      </dsp:txXfrm>
    </dsp:sp>
    <dsp:sp modelId="{C47D9BAF-9FF3-9449-80B0-8C8C23604445}">
      <dsp:nvSpPr>
        <dsp:cNvPr id="0" name=""/>
        <dsp:cNvSpPr/>
      </dsp:nvSpPr>
      <dsp:spPr>
        <a:xfrm>
          <a:off x="1419605" y="284474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 Tweet Sentiment to build a predictor for Image Sentiment</a:t>
          </a:r>
          <a:endParaRPr lang="en-US" sz="2200" kern="1200" dirty="0"/>
        </a:p>
      </dsp:txBody>
      <dsp:txXfrm>
        <a:off x="1443991" y="2869135"/>
        <a:ext cx="5273621" cy="783837"/>
      </dsp:txXfrm>
    </dsp:sp>
    <dsp:sp modelId="{4880F54D-9832-0842-92E1-87F336B7CC9F}">
      <dsp:nvSpPr>
        <dsp:cNvPr id="0" name=""/>
        <dsp:cNvSpPr/>
      </dsp:nvSpPr>
      <dsp:spPr>
        <a:xfrm>
          <a:off x="1892808" y="3792999"/>
          <a:ext cx="6336792" cy="832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 Classifier against Twitter and </a:t>
          </a:r>
          <a:r>
            <a:rPr lang="en-US" sz="2200" kern="1200" dirty="0" err="1" smtClean="0"/>
            <a:t>Crowdflower</a:t>
          </a:r>
          <a:r>
            <a:rPr lang="en-US" sz="2200" kern="1200" dirty="0" smtClean="0"/>
            <a:t> Images</a:t>
          </a:r>
          <a:endParaRPr lang="en-US" sz="2200" kern="1200" dirty="0"/>
        </a:p>
      </dsp:txBody>
      <dsp:txXfrm>
        <a:off x="1917194" y="3817385"/>
        <a:ext cx="5273621" cy="783837"/>
      </dsp:txXfrm>
    </dsp:sp>
    <dsp:sp modelId="{581FBB15-C32F-B14E-85A9-ACE2C48A2F64}">
      <dsp:nvSpPr>
        <dsp:cNvPr id="0" name=""/>
        <dsp:cNvSpPr/>
      </dsp:nvSpPr>
      <dsp:spPr>
        <a:xfrm>
          <a:off x="5795595" y="608267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17364" y="608267"/>
        <a:ext cx="297658" cy="407250"/>
      </dsp:txXfrm>
    </dsp:sp>
    <dsp:sp modelId="{B5AF37B4-CA54-AC47-8852-A7EF813859D8}">
      <dsp:nvSpPr>
        <dsp:cNvPr id="0" name=""/>
        <dsp:cNvSpPr/>
      </dsp:nvSpPr>
      <dsp:spPr>
        <a:xfrm>
          <a:off x="6268797" y="1556517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0566" y="1556517"/>
        <a:ext cx="297658" cy="407250"/>
      </dsp:txXfrm>
    </dsp:sp>
    <dsp:sp modelId="{1B382A9A-9CA6-0243-ACDD-D118A0DBF182}">
      <dsp:nvSpPr>
        <dsp:cNvPr id="0" name=""/>
        <dsp:cNvSpPr/>
      </dsp:nvSpPr>
      <dsp:spPr>
        <a:xfrm>
          <a:off x="6741999" y="2490890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63768" y="2490890"/>
        <a:ext cx="297658" cy="407250"/>
      </dsp:txXfrm>
    </dsp:sp>
    <dsp:sp modelId="{B38A962C-4EFB-9E40-9700-0B7376C827FD}">
      <dsp:nvSpPr>
        <dsp:cNvPr id="0" name=""/>
        <dsp:cNvSpPr/>
      </dsp:nvSpPr>
      <dsp:spPr>
        <a:xfrm>
          <a:off x="7215201" y="3448391"/>
          <a:ext cx="541196" cy="5411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36970" y="3448391"/>
        <a:ext cx="297658" cy="40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16-04-02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16-04-02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Sentiment ≠ Tweet Sentiment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To better understand tweet sentiment</a:t>
            </a:r>
          </a:p>
          <a:p>
            <a:r>
              <a:rPr lang="en-US" b="1" dirty="0" smtClean="0"/>
              <a:t>Issue:</a:t>
            </a:r>
            <a:r>
              <a:rPr lang="en-US" dirty="0" smtClean="0"/>
              <a:t> Tweets are not just text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can we build an image sentiment classifier based on tweet data?</a:t>
            </a:r>
            <a:endParaRPr lang="en-US" b="1" dirty="0"/>
          </a:p>
        </p:txBody>
      </p:sp>
      <p:pic>
        <p:nvPicPr>
          <p:cNvPr id="3" name="Content Placeholder 2" descr="Eric Kim on Twitter: &quot;How Do Your Photos Make You Feel? https:t.co:jXmEE798CV https:t.co:cVSrZfX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" b="50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48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Text Sentiment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Attributing sentiment is tricky</a:t>
            </a:r>
          </a:p>
          <a:p>
            <a:pPr lvl="1"/>
            <a:r>
              <a:rPr lang="en-US" dirty="0" smtClean="0"/>
              <a:t>Short messages</a:t>
            </a:r>
          </a:p>
          <a:p>
            <a:pPr lvl="1"/>
            <a:r>
              <a:rPr lang="en-US" dirty="0" smtClean="0"/>
              <a:t>Use of unconventional grammar &amp; slang</a:t>
            </a:r>
          </a:p>
          <a:p>
            <a:r>
              <a:rPr lang="en-US" dirty="0" smtClean="0"/>
              <a:t>Approaches tend to be lexicon-based</a:t>
            </a:r>
          </a:p>
          <a:p>
            <a:pPr marL="118872" indent="0">
              <a:buNone/>
            </a:pPr>
            <a:endParaRPr lang="en-US" dirty="0"/>
          </a:p>
          <a:p>
            <a:pPr marL="118872" indent="0" algn="r">
              <a:buNone/>
            </a:pPr>
            <a:r>
              <a:rPr lang="en-US" sz="1500" i="1" dirty="0" smtClean="0"/>
              <a:t>-C.J. </a:t>
            </a:r>
            <a:r>
              <a:rPr lang="en-US" sz="1500" i="1" dirty="0" err="1" smtClean="0"/>
              <a:t>Hutto</a:t>
            </a:r>
            <a:r>
              <a:rPr lang="en-US" sz="1500" i="1" dirty="0" smtClean="0"/>
              <a:t> and Eric Gilbert, VADER: A Parsimonious Rule-based Model for Sentiment Analysis of Social Media Text, Association for the Advancement of Artificial Intelligence, 2014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Media image sentiment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Associated text can be used to determine image sentiment</a:t>
            </a:r>
          </a:p>
          <a:p>
            <a:r>
              <a:rPr lang="en-US" dirty="0" smtClean="0"/>
              <a:t>Neural Networks seem to perform better than other approaches</a:t>
            </a:r>
          </a:p>
          <a:p>
            <a:endParaRPr lang="en-US" dirty="0" smtClean="0"/>
          </a:p>
          <a:p>
            <a:pPr marL="118872" indent="0" algn="r">
              <a:buNone/>
            </a:pPr>
            <a:r>
              <a:rPr lang="en-US" sz="1500" i="1" dirty="0" smtClean="0"/>
              <a:t>- </a:t>
            </a:r>
            <a:r>
              <a:rPr lang="en-US" sz="1500" i="1" dirty="0" err="1"/>
              <a:t>Yilin</a:t>
            </a:r>
            <a:r>
              <a:rPr lang="en-US" sz="1500" i="1" dirty="0"/>
              <a:t> Wang, </a:t>
            </a:r>
            <a:r>
              <a:rPr lang="en-US" sz="1500" i="1" dirty="0" err="1"/>
              <a:t>Suhang</a:t>
            </a:r>
            <a:r>
              <a:rPr lang="en-US" sz="1500" i="1" dirty="0"/>
              <a:t> Wang, </a:t>
            </a:r>
            <a:r>
              <a:rPr lang="en-US" sz="1500" i="1" dirty="0" err="1"/>
              <a:t>Jiliang</a:t>
            </a:r>
            <a:r>
              <a:rPr lang="en-US" sz="1500" i="1" dirty="0"/>
              <a:t> Tang, </a:t>
            </a:r>
            <a:r>
              <a:rPr lang="en-US" sz="1500" i="1" dirty="0" err="1"/>
              <a:t>Huan</a:t>
            </a:r>
            <a:r>
              <a:rPr lang="en-US" sz="1500" i="1" dirty="0"/>
              <a:t> Liu and </a:t>
            </a:r>
            <a:r>
              <a:rPr lang="en-US" sz="1500" i="1" dirty="0" err="1"/>
              <a:t>Baoxin</a:t>
            </a:r>
            <a:r>
              <a:rPr lang="en-US" sz="1500" i="1" dirty="0"/>
              <a:t> Li, Unsupervised Sentiment Analysis for Social Media Images, International Joint Conference on Artificial Intelligence, 2015</a:t>
            </a:r>
            <a:r>
              <a:rPr lang="en-CA" sz="1500" i="1" dirty="0"/>
              <a:t> </a:t>
            </a:r>
            <a:endParaRPr lang="en-US" sz="1500" i="1" dirty="0" smtClean="0"/>
          </a:p>
        </p:txBody>
      </p:sp>
    </p:spTree>
    <p:extLst>
      <p:ext uri="{BB962C8B-B14F-4D97-AF65-F5344CB8AC3E}">
        <p14:creationId xmlns:p14="http://schemas.microsoft.com/office/powerpoint/2010/main" val="14328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data: Downloaded tweet &amp; images</a:t>
            </a:r>
          </a:p>
          <a:p>
            <a:pPr lvl="1"/>
            <a:r>
              <a:rPr lang="en-US" dirty="0" smtClean="0"/>
              <a:t>tweet text (and id)</a:t>
            </a:r>
          </a:p>
          <a:p>
            <a:pPr lvl="1"/>
            <a:r>
              <a:rPr lang="en-US" dirty="0" smtClean="0"/>
              <a:t>image as 400px x 400px RGB jpeg</a:t>
            </a:r>
          </a:p>
          <a:p>
            <a:r>
              <a:rPr lang="en-US" dirty="0" smtClean="0"/>
              <a:t>Validation set: Human-scored images from </a:t>
            </a:r>
            <a:r>
              <a:rPr lang="en-US" dirty="0" err="1" smtClean="0"/>
              <a:t>www.crowdflower.com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image sentiment score</a:t>
            </a:r>
          </a:p>
          <a:p>
            <a:pPr lvl="1"/>
            <a:r>
              <a:rPr lang="en-US" dirty="0" smtClean="0"/>
              <a:t>image as  400px x 400px RGB jpeg</a:t>
            </a:r>
          </a:p>
        </p:txBody>
      </p:sp>
    </p:spTree>
    <p:extLst>
      <p:ext uri="{BB962C8B-B14F-4D97-AF65-F5344CB8AC3E}">
        <p14:creationId xmlns:p14="http://schemas.microsoft.com/office/powerpoint/2010/main" val="12136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(block diagram)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842478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99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308</TotalTime>
  <Words>234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Image Sentiment Analysis</vt:lpstr>
      <vt:lpstr>Text Sentiment ≠ Tweet Sentiment</vt:lpstr>
      <vt:lpstr>Literature Review</vt:lpstr>
      <vt:lpstr>Dataset</vt:lpstr>
      <vt:lpstr>Approach (block diagram)</vt:lpstr>
      <vt:lpstr>Approach (cont’d)</vt:lpstr>
      <vt:lpstr>Results</vt:lpstr>
      <vt:lpstr>Conclusion/Discussion</vt:lpstr>
    </vt:vector>
  </TitlesOfParts>
  <Company>Infonex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Sentiment</dc:title>
  <dc:creator>Christopher Graham</dc:creator>
  <cp:lastModifiedBy>Christopher Graham</cp:lastModifiedBy>
  <cp:revision>10</cp:revision>
  <dcterms:created xsi:type="dcterms:W3CDTF">2016-02-20T02:07:17Z</dcterms:created>
  <dcterms:modified xsi:type="dcterms:W3CDTF">2016-04-02T19:46:57Z</dcterms:modified>
</cp:coreProperties>
</file>