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1" r:id="rId3"/>
    <p:sldId id="272" r:id="rId4"/>
    <p:sldId id="257" r:id="rId5"/>
    <p:sldId id="263" r:id="rId6"/>
    <p:sldId id="260" r:id="rId7"/>
    <p:sldId id="264" r:id="rId8"/>
    <p:sldId id="258" r:id="rId9"/>
    <p:sldId id="259" r:id="rId10"/>
    <p:sldId id="261" r:id="rId11"/>
    <p:sldId id="268" r:id="rId12"/>
    <p:sldId id="273" r:id="rId13"/>
    <p:sldId id="274" r:id="rId14"/>
    <p:sldId id="270" r:id="rId15"/>
    <p:sldId id="269" r:id="rId16"/>
    <p:sldId id="275" r:id="rId17"/>
    <p:sldId id="276" r:id="rId18"/>
    <p:sldId id="262" r:id="rId19"/>
    <p:sldId id="266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5474" autoAdjust="0"/>
  </p:normalViewPr>
  <p:slideViewPr>
    <p:cSldViewPr snapToGrid="0">
      <p:cViewPr varScale="1">
        <p:scale>
          <a:sx n="90" d="100"/>
          <a:sy n="90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DA9D2-F5AB-A243-8A01-08C39905B9C5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25647EA-6978-D540-A9DD-1C731B2DD947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Memory</a:t>
          </a:r>
          <a:endParaRPr lang="en-CA" dirty="0"/>
        </a:p>
      </dgm:t>
    </dgm:pt>
    <dgm:pt modelId="{241F79B9-8E2E-F946-90C0-48D59F508A4F}" type="parTrans" cxnId="{61D8A860-8671-E645-8DF8-02712E543C1E}">
      <dgm:prSet/>
      <dgm:spPr/>
      <dgm:t>
        <a:bodyPr/>
        <a:lstStyle/>
        <a:p>
          <a:endParaRPr lang="en-CA"/>
        </a:p>
      </dgm:t>
    </dgm:pt>
    <dgm:pt modelId="{B5988F7F-34AC-1B4D-B170-5A3ABAE86F11}" type="sibTrans" cxnId="{61D8A860-8671-E645-8DF8-02712E543C1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D2D4A342-F2DF-D442-8C50-0C5FEA196E08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Music</a:t>
          </a:r>
          <a:endParaRPr lang="en-CA" dirty="0"/>
        </a:p>
      </dgm:t>
    </dgm:pt>
    <dgm:pt modelId="{E5A55C8D-C0A3-914A-9403-2E83F1907193}" type="parTrans" cxnId="{F28F887F-E464-B543-A11D-3378500885CA}">
      <dgm:prSet/>
      <dgm:spPr/>
      <dgm:t>
        <a:bodyPr/>
        <a:lstStyle/>
        <a:p>
          <a:endParaRPr lang="en-CA"/>
        </a:p>
      </dgm:t>
    </dgm:pt>
    <dgm:pt modelId="{AEA84BFB-3025-284F-9C5F-1403BB16486C}" type="sibTrans" cxnId="{F28F887F-E464-B543-A11D-3378500885CA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F40AE1DB-6BD9-6940-9945-6DF414C1E5A6}">
      <dgm:prSet phldrT="[Text]"/>
      <dgm:spPr>
        <a:solidFill>
          <a:srgbClr val="660066"/>
        </a:solidFill>
      </dgm:spPr>
      <dgm:t>
        <a:bodyPr/>
        <a:lstStyle/>
        <a:p>
          <a:r>
            <a:rPr lang="en-CA" dirty="0" smtClean="0"/>
            <a:t>Lyrics</a:t>
          </a:r>
          <a:endParaRPr lang="en-CA" dirty="0"/>
        </a:p>
      </dgm:t>
    </dgm:pt>
    <dgm:pt modelId="{25ECECD3-5644-9246-BE9D-5F4497DA6BE2}" type="parTrans" cxnId="{70B13E82-AC7B-7146-B7D4-B48F9BDAA00E}">
      <dgm:prSet/>
      <dgm:spPr/>
      <dgm:t>
        <a:bodyPr/>
        <a:lstStyle/>
        <a:p>
          <a:endParaRPr lang="en-CA"/>
        </a:p>
      </dgm:t>
    </dgm:pt>
    <dgm:pt modelId="{EC4AC7D9-7D9D-7C4B-AD6B-0196D4E5A92F}" type="sibTrans" cxnId="{70B13E82-AC7B-7146-B7D4-B48F9BDAA00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CA">
            <a:solidFill>
              <a:schemeClr val="accent1"/>
            </a:solidFill>
            <a:effectLst/>
          </a:endParaRPr>
        </a:p>
      </dgm:t>
    </dgm:pt>
    <dgm:pt modelId="{912D9117-5A39-9E4F-9CC6-35A29F1CF96C}" type="pres">
      <dgm:prSet presAssocID="{C04DA9D2-F5AB-A243-8A01-08C39905B9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1759158-09C5-644C-8CEE-4FBC52A3F1F5}" type="pres">
      <dgm:prSet presAssocID="{525647EA-6978-D540-A9DD-1C731B2DD94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A235EB-32D2-6745-AB92-414663E9F6F8}" type="pres">
      <dgm:prSet presAssocID="{B5988F7F-34AC-1B4D-B170-5A3ABAE86F11}" presName="sibTrans" presStyleLbl="sibTrans2D1" presStyleIdx="0" presStyleCnt="3"/>
      <dgm:spPr/>
      <dgm:t>
        <a:bodyPr/>
        <a:lstStyle/>
        <a:p>
          <a:endParaRPr lang="en-CA"/>
        </a:p>
      </dgm:t>
    </dgm:pt>
    <dgm:pt modelId="{12E5E754-CB72-4845-8E20-C868F032858A}" type="pres">
      <dgm:prSet presAssocID="{B5988F7F-34AC-1B4D-B170-5A3ABAE86F11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1B54A8DC-08AC-3249-B668-ED4EF578918A}" type="pres">
      <dgm:prSet presAssocID="{D2D4A342-F2DF-D442-8C50-0C5FEA196E0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2C29C40-17C2-6742-85B8-576C2DE32727}" type="pres">
      <dgm:prSet presAssocID="{AEA84BFB-3025-284F-9C5F-1403BB16486C}" presName="sibTrans" presStyleLbl="sibTrans2D1" presStyleIdx="1" presStyleCnt="3"/>
      <dgm:spPr/>
      <dgm:t>
        <a:bodyPr/>
        <a:lstStyle/>
        <a:p>
          <a:endParaRPr lang="en-CA"/>
        </a:p>
      </dgm:t>
    </dgm:pt>
    <dgm:pt modelId="{E4B96785-D4BD-4442-A1A6-D264B9AF9707}" type="pres">
      <dgm:prSet presAssocID="{AEA84BFB-3025-284F-9C5F-1403BB16486C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EBB81B58-21FC-F443-8B95-7102DA9B419F}" type="pres">
      <dgm:prSet presAssocID="{F40AE1DB-6BD9-6940-9945-6DF414C1E5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A111FCF-B8C0-C247-96C4-5FEB052520F0}" type="pres">
      <dgm:prSet presAssocID="{EC4AC7D9-7D9D-7C4B-AD6B-0196D4E5A92F}" presName="sibTrans" presStyleLbl="sibTrans2D1" presStyleIdx="2" presStyleCnt="3"/>
      <dgm:spPr/>
      <dgm:t>
        <a:bodyPr/>
        <a:lstStyle/>
        <a:p>
          <a:endParaRPr lang="en-CA"/>
        </a:p>
      </dgm:t>
    </dgm:pt>
    <dgm:pt modelId="{547ABB14-3BAC-2B43-B7E6-2C785C940C51}" type="pres">
      <dgm:prSet presAssocID="{EC4AC7D9-7D9D-7C4B-AD6B-0196D4E5A92F}" presName="connectorText" presStyleLbl="sibTrans2D1" presStyleIdx="2" presStyleCnt="3"/>
      <dgm:spPr/>
      <dgm:t>
        <a:bodyPr/>
        <a:lstStyle/>
        <a:p>
          <a:endParaRPr lang="en-CA"/>
        </a:p>
      </dgm:t>
    </dgm:pt>
  </dgm:ptLst>
  <dgm:cxnLst>
    <dgm:cxn modelId="{1E671935-1659-774F-B599-55D6724446D3}" type="presOf" srcId="{AEA84BFB-3025-284F-9C5F-1403BB16486C}" destId="{C2C29C40-17C2-6742-85B8-576C2DE32727}" srcOrd="0" destOrd="0" presId="urn:microsoft.com/office/officeart/2005/8/layout/cycle7"/>
    <dgm:cxn modelId="{F28F887F-E464-B543-A11D-3378500885CA}" srcId="{C04DA9D2-F5AB-A243-8A01-08C39905B9C5}" destId="{D2D4A342-F2DF-D442-8C50-0C5FEA196E08}" srcOrd="1" destOrd="0" parTransId="{E5A55C8D-C0A3-914A-9403-2E83F1907193}" sibTransId="{AEA84BFB-3025-284F-9C5F-1403BB16486C}"/>
    <dgm:cxn modelId="{B4ED2041-23F2-4C47-9F0A-B23294EEA098}" type="presOf" srcId="{B5988F7F-34AC-1B4D-B170-5A3ABAE86F11}" destId="{07A235EB-32D2-6745-AB92-414663E9F6F8}" srcOrd="0" destOrd="0" presId="urn:microsoft.com/office/officeart/2005/8/layout/cycle7"/>
    <dgm:cxn modelId="{52D37B75-09CF-1647-AEE2-C2ADA4AC57DC}" type="presOf" srcId="{B5988F7F-34AC-1B4D-B170-5A3ABAE86F11}" destId="{12E5E754-CB72-4845-8E20-C868F032858A}" srcOrd="1" destOrd="0" presId="urn:microsoft.com/office/officeart/2005/8/layout/cycle7"/>
    <dgm:cxn modelId="{2E494878-C354-8C45-9C8A-D27D659F3952}" type="presOf" srcId="{F40AE1DB-6BD9-6940-9945-6DF414C1E5A6}" destId="{EBB81B58-21FC-F443-8B95-7102DA9B419F}" srcOrd="0" destOrd="0" presId="urn:microsoft.com/office/officeart/2005/8/layout/cycle7"/>
    <dgm:cxn modelId="{C12B74B4-D574-CC4E-9DCA-55DBA76968B7}" type="presOf" srcId="{EC4AC7D9-7D9D-7C4B-AD6B-0196D4E5A92F}" destId="{6A111FCF-B8C0-C247-96C4-5FEB052520F0}" srcOrd="0" destOrd="0" presId="urn:microsoft.com/office/officeart/2005/8/layout/cycle7"/>
    <dgm:cxn modelId="{61D8A860-8671-E645-8DF8-02712E543C1E}" srcId="{C04DA9D2-F5AB-A243-8A01-08C39905B9C5}" destId="{525647EA-6978-D540-A9DD-1C731B2DD947}" srcOrd="0" destOrd="0" parTransId="{241F79B9-8E2E-F946-90C0-48D59F508A4F}" sibTransId="{B5988F7F-34AC-1B4D-B170-5A3ABAE86F11}"/>
    <dgm:cxn modelId="{8C2514BB-FE07-854A-9504-6D1C7CC878C4}" type="presOf" srcId="{AEA84BFB-3025-284F-9C5F-1403BB16486C}" destId="{E4B96785-D4BD-4442-A1A6-D264B9AF9707}" srcOrd="1" destOrd="0" presId="urn:microsoft.com/office/officeart/2005/8/layout/cycle7"/>
    <dgm:cxn modelId="{70B13E82-AC7B-7146-B7D4-B48F9BDAA00E}" srcId="{C04DA9D2-F5AB-A243-8A01-08C39905B9C5}" destId="{F40AE1DB-6BD9-6940-9945-6DF414C1E5A6}" srcOrd="2" destOrd="0" parTransId="{25ECECD3-5644-9246-BE9D-5F4497DA6BE2}" sibTransId="{EC4AC7D9-7D9D-7C4B-AD6B-0196D4E5A92F}"/>
    <dgm:cxn modelId="{6B38732E-F306-F347-9672-FA59E4DA1453}" type="presOf" srcId="{525647EA-6978-D540-A9DD-1C731B2DD947}" destId="{E1759158-09C5-644C-8CEE-4FBC52A3F1F5}" srcOrd="0" destOrd="0" presId="urn:microsoft.com/office/officeart/2005/8/layout/cycle7"/>
    <dgm:cxn modelId="{1BFC4E9E-E44A-7343-ACB8-6CA08C2EDA23}" type="presOf" srcId="{C04DA9D2-F5AB-A243-8A01-08C39905B9C5}" destId="{912D9117-5A39-9E4F-9CC6-35A29F1CF96C}" srcOrd="0" destOrd="0" presId="urn:microsoft.com/office/officeart/2005/8/layout/cycle7"/>
    <dgm:cxn modelId="{FC0DB05E-682D-AC45-9A9F-6BCB70138650}" type="presOf" srcId="{EC4AC7D9-7D9D-7C4B-AD6B-0196D4E5A92F}" destId="{547ABB14-3BAC-2B43-B7E6-2C785C940C51}" srcOrd="1" destOrd="0" presId="urn:microsoft.com/office/officeart/2005/8/layout/cycle7"/>
    <dgm:cxn modelId="{B3EC618B-EF31-D943-9E5F-78CE1489DC25}" type="presOf" srcId="{D2D4A342-F2DF-D442-8C50-0C5FEA196E08}" destId="{1B54A8DC-08AC-3249-B668-ED4EF578918A}" srcOrd="0" destOrd="0" presId="urn:microsoft.com/office/officeart/2005/8/layout/cycle7"/>
    <dgm:cxn modelId="{4D38923B-B430-7749-8E79-6B3289FAFAFE}" type="presParOf" srcId="{912D9117-5A39-9E4F-9CC6-35A29F1CF96C}" destId="{E1759158-09C5-644C-8CEE-4FBC52A3F1F5}" srcOrd="0" destOrd="0" presId="urn:microsoft.com/office/officeart/2005/8/layout/cycle7"/>
    <dgm:cxn modelId="{4D3560E2-1B87-4F45-A919-DE32B19944CD}" type="presParOf" srcId="{912D9117-5A39-9E4F-9CC6-35A29F1CF96C}" destId="{07A235EB-32D2-6745-AB92-414663E9F6F8}" srcOrd="1" destOrd="0" presId="urn:microsoft.com/office/officeart/2005/8/layout/cycle7"/>
    <dgm:cxn modelId="{5D90CB02-70C1-4340-8609-36064E3C66C7}" type="presParOf" srcId="{07A235EB-32D2-6745-AB92-414663E9F6F8}" destId="{12E5E754-CB72-4845-8E20-C868F032858A}" srcOrd="0" destOrd="0" presId="urn:microsoft.com/office/officeart/2005/8/layout/cycle7"/>
    <dgm:cxn modelId="{7B6AEFC4-1943-A64C-A48C-2CC966686D2C}" type="presParOf" srcId="{912D9117-5A39-9E4F-9CC6-35A29F1CF96C}" destId="{1B54A8DC-08AC-3249-B668-ED4EF578918A}" srcOrd="2" destOrd="0" presId="urn:microsoft.com/office/officeart/2005/8/layout/cycle7"/>
    <dgm:cxn modelId="{D662423B-665A-D847-AA1F-6B16724A11F4}" type="presParOf" srcId="{912D9117-5A39-9E4F-9CC6-35A29F1CF96C}" destId="{C2C29C40-17C2-6742-85B8-576C2DE32727}" srcOrd="3" destOrd="0" presId="urn:microsoft.com/office/officeart/2005/8/layout/cycle7"/>
    <dgm:cxn modelId="{5DDDE81B-9F10-D841-AB0D-D61E739ADDCA}" type="presParOf" srcId="{C2C29C40-17C2-6742-85B8-576C2DE32727}" destId="{E4B96785-D4BD-4442-A1A6-D264B9AF9707}" srcOrd="0" destOrd="0" presId="urn:microsoft.com/office/officeart/2005/8/layout/cycle7"/>
    <dgm:cxn modelId="{48408903-105D-2B4B-A424-DB413E719D48}" type="presParOf" srcId="{912D9117-5A39-9E4F-9CC6-35A29F1CF96C}" destId="{EBB81B58-21FC-F443-8B95-7102DA9B419F}" srcOrd="4" destOrd="0" presId="urn:microsoft.com/office/officeart/2005/8/layout/cycle7"/>
    <dgm:cxn modelId="{5D66F10C-FC2C-5D46-91F1-5C758B852657}" type="presParOf" srcId="{912D9117-5A39-9E4F-9CC6-35A29F1CF96C}" destId="{6A111FCF-B8C0-C247-96C4-5FEB052520F0}" srcOrd="5" destOrd="0" presId="urn:microsoft.com/office/officeart/2005/8/layout/cycle7"/>
    <dgm:cxn modelId="{0DDF40DE-7435-AD4A-9C25-DE881DFA5AC4}" type="presParOf" srcId="{6A111FCF-B8C0-C247-96C4-5FEB052520F0}" destId="{547ABB14-3BAC-2B43-B7E6-2C785C940C5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9158-09C5-644C-8CEE-4FBC52A3F1F5}">
      <dsp:nvSpPr>
        <dsp:cNvPr id="0" name=""/>
        <dsp:cNvSpPr/>
      </dsp:nvSpPr>
      <dsp:spPr>
        <a:xfrm>
          <a:off x="1517177" y="783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Memory</a:t>
          </a:r>
          <a:endParaRPr lang="en-CA" sz="2200" kern="1200" dirty="0"/>
        </a:p>
      </dsp:txBody>
      <dsp:txXfrm>
        <a:off x="1534439" y="18045"/>
        <a:ext cx="1144246" cy="554861"/>
      </dsp:txXfrm>
    </dsp:sp>
    <dsp:sp modelId="{07A235EB-32D2-6745-AB92-414663E9F6F8}">
      <dsp:nvSpPr>
        <dsp:cNvPr id="0" name=""/>
        <dsp:cNvSpPr/>
      </dsp:nvSpPr>
      <dsp:spPr>
        <a:xfrm rot="3600000">
          <a:off x="2285955" y="1035599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>
        <a:off x="2347840" y="1076856"/>
        <a:ext cx="491165" cy="123770"/>
      </dsp:txXfrm>
    </dsp:sp>
    <dsp:sp modelId="{1B54A8DC-08AC-3249-B668-ED4EF578918A}">
      <dsp:nvSpPr>
        <dsp:cNvPr id="0" name=""/>
        <dsp:cNvSpPr/>
      </dsp:nvSpPr>
      <dsp:spPr>
        <a:xfrm>
          <a:off x="2490897" y="1687315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Music</a:t>
          </a:r>
          <a:endParaRPr lang="en-CA" sz="2200" kern="1200" dirty="0"/>
        </a:p>
      </dsp:txBody>
      <dsp:txXfrm>
        <a:off x="2508159" y="1704577"/>
        <a:ext cx="1144246" cy="554861"/>
      </dsp:txXfrm>
    </dsp:sp>
    <dsp:sp modelId="{C2C29C40-17C2-6742-85B8-576C2DE32727}">
      <dsp:nvSpPr>
        <dsp:cNvPr id="0" name=""/>
        <dsp:cNvSpPr/>
      </dsp:nvSpPr>
      <dsp:spPr>
        <a:xfrm rot="10800000">
          <a:off x="1799095" y="1878865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 rot="10800000">
        <a:off x="1860980" y="1920122"/>
        <a:ext cx="491165" cy="123770"/>
      </dsp:txXfrm>
    </dsp:sp>
    <dsp:sp modelId="{EBB81B58-21FC-F443-8B95-7102DA9B419F}">
      <dsp:nvSpPr>
        <dsp:cNvPr id="0" name=""/>
        <dsp:cNvSpPr/>
      </dsp:nvSpPr>
      <dsp:spPr>
        <a:xfrm>
          <a:off x="543458" y="1687315"/>
          <a:ext cx="1178770" cy="589385"/>
        </a:xfrm>
        <a:prstGeom prst="roundRect">
          <a:avLst>
            <a:gd name="adj" fmla="val 10000"/>
          </a:avLst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200" kern="1200" dirty="0" smtClean="0"/>
            <a:t>Lyrics</a:t>
          </a:r>
          <a:endParaRPr lang="en-CA" sz="2200" kern="1200" dirty="0"/>
        </a:p>
      </dsp:txBody>
      <dsp:txXfrm>
        <a:off x="560720" y="1704577"/>
        <a:ext cx="1144246" cy="554861"/>
      </dsp:txXfrm>
    </dsp:sp>
    <dsp:sp modelId="{6A111FCF-B8C0-C247-96C4-5FEB052520F0}">
      <dsp:nvSpPr>
        <dsp:cNvPr id="0" name=""/>
        <dsp:cNvSpPr/>
      </dsp:nvSpPr>
      <dsp:spPr>
        <a:xfrm rot="18000000">
          <a:off x="1312235" y="1035599"/>
          <a:ext cx="614935" cy="206284"/>
        </a:xfrm>
        <a:prstGeom prst="left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800" kern="1200">
            <a:solidFill>
              <a:schemeClr val="accent1"/>
            </a:solidFill>
            <a:effectLst/>
          </a:endParaRPr>
        </a:p>
      </dsp:txBody>
      <dsp:txXfrm>
        <a:off x="1374120" y="1076856"/>
        <a:ext cx="491165" cy="123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C5DAC-6FE6-4316-87B7-6031F2D95D9A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6BF10-2DA0-4528-8D81-019658A32D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7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S1UL-S1TBL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31, -74, 18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-38, -78, 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S1UL-S2UL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12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35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5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22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7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2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3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7127-3C0D-4B0F-A0B9-42504EB5A386}" type="datetimeFigureOut">
              <a:rPr lang="en-CA" smtClean="0"/>
              <a:t>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AA1D-E90B-43BA-9BE1-8532D1C4F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5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Music &amp; Memory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fMRI data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25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380574"/>
            <a:ext cx="8202170" cy="609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82" y="111633"/>
            <a:ext cx="663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Lyric modification score – participants are learning the lyrics to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38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423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Intersubject</a:t>
            </a:r>
            <a:r>
              <a:rPr lang="en-CA" dirty="0" smtClean="0"/>
              <a:t> Synchrony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046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983" y="159894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63913" y="154354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631633" y="18811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525479" y="190631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pic>
        <p:nvPicPr>
          <p:cNvPr id="8" name="Picture 7" descr="Screen Shot 2018-09-13 at 4.4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23" y="542571"/>
            <a:ext cx="1999989" cy="2039761"/>
          </a:xfrm>
          <a:prstGeom prst="rect">
            <a:avLst/>
          </a:prstGeom>
        </p:spPr>
      </p:pic>
      <p:pic>
        <p:nvPicPr>
          <p:cNvPr id="9" name="Picture 8" descr="Screen Shot 2018-09-13 at 4.4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" y="542572"/>
            <a:ext cx="2036234" cy="2064994"/>
          </a:xfrm>
          <a:prstGeom prst="rect">
            <a:avLst/>
          </a:prstGeom>
        </p:spPr>
      </p:pic>
      <p:pic>
        <p:nvPicPr>
          <p:cNvPr id="10" name="Picture 9" descr="Screen Shot 2018-09-13 at 4.44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34" y="522111"/>
            <a:ext cx="2082578" cy="2088444"/>
          </a:xfrm>
          <a:prstGeom prst="rect">
            <a:avLst/>
          </a:prstGeom>
        </p:spPr>
      </p:pic>
      <p:pic>
        <p:nvPicPr>
          <p:cNvPr id="11" name="Picture 10" descr="Screen Shot 2018-09-13 at 4.44.5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678" y="564447"/>
            <a:ext cx="2055989" cy="2061813"/>
          </a:xfrm>
          <a:prstGeom prst="rect">
            <a:avLst/>
          </a:prstGeom>
        </p:spPr>
      </p:pic>
      <p:pic>
        <p:nvPicPr>
          <p:cNvPr id="12" name="Picture 11" descr="Screen Shot 2018-09-13 at 4.49.0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12" y="3019777"/>
            <a:ext cx="2427588" cy="2461684"/>
          </a:xfrm>
          <a:prstGeom prst="rect">
            <a:avLst/>
          </a:prstGeom>
        </p:spPr>
      </p:pic>
      <p:pic>
        <p:nvPicPr>
          <p:cNvPr id="13" name="Picture 12" descr="Screen Shot 2018-09-13 at 4.48.4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0" y="3033888"/>
            <a:ext cx="2275545" cy="2314223"/>
          </a:xfrm>
          <a:prstGeom prst="rect">
            <a:avLst/>
          </a:prstGeom>
        </p:spPr>
      </p:pic>
      <p:pic>
        <p:nvPicPr>
          <p:cNvPr id="14" name="Picture 13" descr="Screen Shot 2018-09-13 at 4.48.1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" y="3076222"/>
            <a:ext cx="2208704" cy="2259188"/>
          </a:xfrm>
          <a:prstGeom prst="rect">
            <a:avLst/>
          </a:prstGeom>
        </p:spPr>
      </p:pic>
      <p:pic>
        <p:nvPicPr>
          <p:cNvPr id="15" name="Picture 14" descr="Screen Shot 2018-09-13 at 4.47.44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3016956"/>
            <a:ext cx="2371617" cy="234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666" y="6237111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Uncor</a:t>
            </a:r>
            <a:r>
              <a:rPr lang="en-CA" dirty="0" smtClean="0"/>
              <a:t>. 0.001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13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Intersubject</a:t>
            </a:r>
            <a:r>
              <a:rPr lang="en-CA" dirty="0" smtClean="0"/>
              <a:t> Synchrony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Are there differences across:</a:t>
            </a:r>
          </a:p>
          <a:p>
            <a:pPr lvl="1"/>
            <a:r>
              <a:rPr lang="en-CA" dirty="0" smtClean="0"/>
              <a:t>Session 1 v Session 2 (learning manipulation)</a:t>
            </a:r>
          </a:p>
          <a:p>
            <a:pPr lvl="1"/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Song type (lyric manipulation)</a:t>
            </a:r>
          </a:p>
        </p:txBody>
      </p:sp>
    </p:spTree>
    <p:extLst>
      <p:ext uri="{BB962C8B-B14F-4D97-AF65-F5344CB8AC3E}">
        <p14:creationId xmlns:p14="http://schemas.microsoft.com/office/powerpoint/2010/main" val="417510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Intersubject</a:t>
            </a:r>
            <a:r>
              <a:rPr lang="en-CA" dirty="0" smtClean="0"/>
              <a:t> Synchrony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Sanity Check: Are there differences between the two counterbalancing groups?</a:t>
            </a:r>
          </a:p>
          <a:p>
            <a:pPr lvl="1"/>
            <a:r>
              <a:rPr lang="en-CA" dirty="0" smtClean="0"/>
              <a:t>Comparing all 8 songs from Session 1</a:t>
            </a:r>
          </a:p>
          <a:p>
            <a:pPr lvl="1"/>
            <a:r>
              <a:rPr lang="en-CA" dirty="0" smtClean="0"/>
              <a:t>No difference between groups</a:t>
            </a:r>
          </a:p>
          <a:p>
            <a:pPr lvl="2"/>
            <a:r>
              <a:rPr lang="en-CA" dirty="0" smtClean="0"/>
              <a:t>Group A </a:t>
            </a:r>
            <a:r>
              <a:rPr lang="mr-IN" dirty="0" smtClean="0"/>
              <a:t>–</a:t>
            </a:r>
            <a:r>
              <a:rPr lang="en-CA" dirty="0" smtClean="0"/>
              <a:t> Group B contrast shows no sig voxels</a:t>
            </a:r>
          </a:p>
          <a:p>
            <a:pPr lvl="2"/>
            <a:r>
              <a:rPr lang="en-CA" dirty="0" smtClean="0"/>
              <a:t>Group B </a:t>
            </a:r>
            <a:r>
              <a:rPr lang="mr-IN" dirty="0" smtClean="0"/>
              <a:t>–</a:t>
            </a:r>
            <a:r>
              <a:rPr lang="en-CA" dirty="0" smtClean="0"/>
              <a:t> Group A </a:t>
            </a:r>
            <a:r>
              <a:rPr lang="en-CA" dirty="0"/>
              <a:t>contrast shows no sig voxels</a:t>
            </a:r>
          </a:p>
          <a:p>
            <a:pPr marL="914400" lvl="2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0052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-283983"/>
            <a:ext cx="7886700" cy="1325563"/>
          </a:xfrm>
        </p:spPr>
        <p:txBody>
          <a:bodyPr/>
          <a:lstStyle/>
          <a:p>
            <a:r>
              <a:rPr lang="en-CA" dirty="0" smtClean="0"/>
              <a:t>Session 1 </a:t>
            </a:r>
            <a:r>
              <a:rPr lang="mr-IN" dirty="0" smtClean="0"/>
              <a:t>–</a:t>
            </a:r>
            <a:r>
              <a:rPr lang="en-CA" dirty="0" smtClean="0"/>
              <a:t> Session 2</a:t>
            </a:r>
            <a:endParaRPr lang="en-CA" dirty="0"/>
          </a:p>
        </p:txBody>
      </p:sp>
      <p:pic>
        <p:nvPicPr>
          <p:cNvPr id="8" name="Picture 7" descr="Screen Shot 2018-09-13 at 4.5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733778"/>
            <a:ext cx="3047999" cy="3056584"/>
          </a:xfrm>
          <a:prstGeom prst="rect">
            <a:avLst/>
          </a:prstGeom>
        </p:spPr>
      </p:pic>
      <p:pic>
        <p:nvPicPr>
          <p:cNvPr id="9" name="Picture 8" descr="Screen Shot 2018-09-13 at 4.5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27" y="578556"/>
            <a:ext cx="3047013" cy="3055694"/>
          </a:xfrm>
          <a:prstGeom prst="rect">
            <a:avLst/>
          </a:prstGeom>
        </p:spPr>
      </p:pic>
      <p:pic>
        <p:nvPicPr>
          <p:cNvPr id="10" name="Picture 9" descr="Screen Shot 2018-09-13 at 4.57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2" y="3711221"/>
            <a:ext cx="2939344" cy="3014073"/>
          </a:xfrm>
          <a:prstGeom prst="rect">
            <a:avLst/>
          </a:prstGeom>
        </p:spPr>
      </p:pic>
      <p:pic>
        <p:nvPicPr>
          <p:cNvPr id="11" name="Picture 10" descr="Screen Shot 2018-09-13 at 4.57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22" y="3588836"/>
            <a:ext cx="3048000" cy="3099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1690" y="2652022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504633" y="5550340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449539" y="2657561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525479" y="5538742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88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8-09-13 at 5.0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32" y="3692876"/>
            <a:ext cx="3165124" cy="3165124"/>
          </a:xfrm>
          <a:prstGeom prst="rect">
            <a:avLst/>
          </a:prstGeom>
        </p:spPr>
      </p:pic>
      <p:pic>
        <p:nvPicPr>
          <p:cNvPr id="15" name="Picture 14" descr="Screen Shot 2018-09-13 at 5.0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3765798"/>
            <a:ext cx="3118556" cy="3092202"/>
          </a:xfrm>
          <a:prstGeom prst="rect">
            <a:avLst/>
          </a:prstGeom>
        </p:spPr>
      </p:pic>
      <p:pic>
        <p:nvPicPr>
          <p:cNvPr id="14" name="Picture 13" descr="Screen Shot 2018-09-13 at 5.08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7" y="578557"/>
            <a:ext cx="3029956" cy="3132666"/>
          </a:xfrm>
          <a:prstGeom prst="rect">
            <a:avLst/>
          </a:prstGeom>
        </p:spPr>
      </p:pic>
      <p:pic>
        <p:nvPicPr>
          <p:cNvPr id="13" name="Picture 12" descr="Screen Shot 2018-09-13 at 5.0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21" y="592715"/>
            <a:ext cx="3084689" cy="303384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888" y="-283983"/>
            <a:ext cx="7886700" cy="1325563"/>
          </a:xfrm>
        </p:spPr>
        <p:txBody>
          <a:bodyPr/>
          <a:lstStyle/>
          <a:p>
            <a:r>
              <a:rPr lang="en-CA" dirty="0" smtClean="0"/>
              <a:t>Session 2 </a:t>
            </a:r>
            <a:r>
              <a:rPr lang="mr-IN" dirty="0" smtClean="0"/>
              <a:t>–</a:t>
            </a:r>
            <a:r>
              <a:rPr lang="en-CA" dirty="0" smtClean="0"/>
              <a:t> Session 1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521690" y="2652022"/>
            <a:ext cx="139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504633" y="5550340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449539" y="2657561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7525479" y="5538742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255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3" y="448234"/>
            <a:ext cx="8821465" cy="6224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63" y="78902"/>
            <a:ext cx="453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Correlations between 6 behavioural covariates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301465" y="2849078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594478" y="3713747"/>
            <a:ext cx="53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50770" y="655983"/>
            <a:ext cx="1025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# of listens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41770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70" y="51893"/>
            <a:ext cx="7886700" cy="1325563"/>
          </a:xfrm>
        </p:spPr>
        <p:txBody>
          <a:bodyPr/>
          <a:lstStyle/>
          <a:p>
            <a:r>
              <a:rPr lang="en-CA" dirty="0" smtClean="0"/>
              <a:t>Activation during Learned and unlearned songs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42212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27" y="1701706"/>
            <a:ext cx="2815248" cy="252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27" y="4130784"/>
            <a:ext cx="2815248" cy="2579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212" y="47592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S1UL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99" y="1692976"/>
            <a:ext cx="2685440" cy="2447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8115" y="22937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99" y="4189856"/>
            <a:ext cx="2737096" cy="24609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08115" y="47209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S2UL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3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question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5" y="1440637"/>
            <a:ext cx="6206285" cy="5036741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Evidence </a:t>
            </a:r>
            <a:r>
              <a:rPr lang="en-CA" dirty="0" smtClean="0"/>
              <a:t>that memory for music is preserved in late stages of Alzheimer’s </a:t>
            </a:r>
            <a:r>
              <a:rPr lang="en-CA" dirty="0" smtClean="0"/>
              <a:t>disease</a:t>
            </a:r>
            <a:endParaRPr lang="en-CA" dirty="0" smtClean="0"/>
          </a:p>
          <a:p>
            <a:r>
              <a:rPr lang="en-CA" dirty="0" smtClean="0"/>
              <a:t>Why </a:t>
            </a:r>
            <a:r>
              <a:rPr lang="en-CA" dirty="0"/>
              <a:t>is </a:t>
            </a:r>
            <a:r>
              <a:rPr lang="en-CA" dirty="0" smtClean="0"/>
              <a:t>memory </a:t>
            </a:r>
            <a:r>
              <a:rPr lang="en-CA" dirty="0"/>
              <a:t>for music ‘</a:t>
            </a:r>
            <a:r>
              <a:rPr lang="en-CA" dirty="0" smtClean="0"/>
              <a:t>special’</a:t>
            </a:r>
            <a:r>
              <a:rPr lang="en-CA" dirty="0" smtClean="0"/>
              <a:t>?</a:t>
            </a:r>
          </a:p>
          <a:p>
            <a:pPr lvl="1"/>
            <a:r>
              <a:rPr lang="en-CA" sz="1600" dirty="0" smtClean="0"/>
              <a:t>How </a:t>
            </a:r>
            <a:r>
              <a:rPr lang="en-CA" sz="1600" dirty="0"/>
              <a:t>does the way the brain </a:t>
            </a:r>
            <a:r>
              <a:rPr lang="en-CA" sz="1600" dirty="0" smtClean="0"/>
              <a:t>processes or </a:t>
            </a:r>
            <a:r>
              <a:rPr lang="en-CA" sz="1600" dirty="0" smtClean="0"/>
              <a:t>remembers</a:t>
            </a:r>
            <a:r>
              <a:rPr lang="en-CA" sz="1600" dirty="0"/>
              <a:t> </a:t>
            </a:r>
            <a:r>
              <a:rPr lang="en-CA" sz="1600" dirty="0" smtClean="0"/>
              <a:t>music change in the presence of lyrics?</a:t>
            </a:r>
            <a:endParaRPr lang="en-CA" sz="1600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smtClean="0"/>
              <a:t>Using:</a:t>
            </a:r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b="1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1727534"/>
              </p:ext>
            </p:extLst>
          </p:nvPr>
        </p:nvGraphicFramePr>
        <p:xfrm>
          <a:off x="4969198" y="2569471"/>
          <a:ext cx="4213126" cy="2277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31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Are there differences between learned and unlearned songs?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828799"/>
            <a:ext cx="6080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(S2TBL-S2UL)-(S1TBL-S1UL) – no significant peaks or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Across sessions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S1TBL-S2TBL or S2TBL-S1TBL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S2UL-S1UL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b="1" u="sng" dirty="0" smtClean="0"/>
              <a:t>S1UL-S2UL</a:t>
            </a:r>
            <a:r>
              <a:rPr lang="en-CA" b="1" dirty="0" smtClean="0"/>
              <a:t> </a:t>
            </a:r>
            <a:r>
              <a:rPr lang="en-CA" dirty="0" smtClean="0"/>
              <a:t>– sig. clusters in </a:t>
            </a:r>
            <a:r>
              <a:rPr lang="en-CA" dirty="0" err="1" smtClean="0"/>
              <a:t>paracentrul</a:t>
            </a:r>
            <a:r>
              <a:rPr lang="en-CA" dirty="0" smtClean="0"/>
              <a:t> Lobule (L/R) and Lingual (L/R)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Within sessions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S2TBL-S2UL or S2UL-S2TBL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S1TBL-S1UL – </a:t>
            </a:r>
            <a:r>
              <a:rPr lang="en-CA" dirty="0" err="1" smtClean="0"/>
              <a:t>n.s</a:t>
            </a:r>
            <a:r>
              <a:rPr lang="en-CA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b="1" u="sng" dirty="0" smtClean="0"/>
              <a:t>S1UL-S1TBL</a:t>
            </a:r>
            <a:r>
              <a:rPr lang="en-CA" dirty="0" smtClean="0"/>
              <a:t> – sig. clusters in L/R mid Occipital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81" y="5028628"/>
            <a:ext cx="1949458" cy="1804738"/>
          </a:xfrm>
          <a:prstGeom prst="rect">
            <a:avLst/>
          </a:prstGeom>
        </p:spPr>
      </p:pic>
      <p:pic>
        <p:nvPicPr>
          <p:cNvPr id="6" name="Picture 5" descr="Screen Shot 2018-08-10 at 3.27.05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81" y="2699135"/>
            <a:ext cx="1807192" cy="17240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761822" y="3561143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36871" y="6297312"/>
            <a:ext cx="94698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0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Training paradigm controls for musical characteristics between known and unknown music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057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Training Paradigm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6" name="Rectangle 5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stimuli (songs)</a:t>
            </a:r>
            <a:endParaRPr lang="en-US" dirty="0"/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</a:t>
            </a:r>
            <a:r>
              <a:rPr lang="en-US" dirty="0" smtClean="0"/>
              <a:t>4 stimuli</a:t>
            </a:r>
            <a:endParaRPr lang="en-US" dirty="0"/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 stimuli</a:t>
            </a:r>
            <a:endParaRPr lang="en-US" dirty="0"/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9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60" y="465933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Design set up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14386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117202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1870237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356150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356149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365114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117203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4610760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1722922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509803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4610760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76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22 participants (12F/10M)</a:t>
            </a:r>
          </a:p>
          <a:p>
            <a:pPr lvl="1"/>
            <a:r>
              <a:rPr lang="en-CA" dirty="0" smtClean="0"/>
              <a:t>Average age 24</a:t>
            </a:r>
          </a:p>
          <a:p>
            <a:r>
              <a:rPr lang="en-CA" dirty="0" smtClean="0"/>
              <a:t>Average # of listens: 13 (4-20)</a:t>
            </a:r>
          </a:p>
          <a:p>
            <a:r>
              <a:rPr lang="en-CA" dirty="0" smtClean="0"/>
              <a:t>Average # of days between scans: 20 (14-29)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31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 behavioural measures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Familiarity – objective # of listens from music player</a:t>
            </a:r>
          </a:p>
          <a:p>
            <a:r>
              <a:rPr lang="en-CA" dirty="0" smtClean="0"/>
              <a:t>Lyric modification test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Old vs New melody memory </a:t>
            </a:r>
            <a:r>
              <a:rPr lang="en-CA" sz="2000" dirty="0" smtClean="0"/>
              <a:t>(created in lab)</a:t>
            </a:r>
          </a:p>
          <a:p>
            <a:r>
              <a:rPr lang="en-CA" dirty="0" smtClean="0"/>
              <a:t>Lyric Orientation Score </a:t>
            </a:r>
            <a:r>
              <a:rPr lang="en-CA" sz="2000" dirty="0" smtClean="0"/>
              <a:t>(borrowed from different lab)</a:t>
            </a:r>
          </a:p>
          <a:p>
            <a:r>
              <a:rPr lang="en-CA" dirty="0" smtClean="0"/>
              <a:t>BAT – melody memory</a:t>
            </a:r>
          </a:p>
          <a:p>
            <a:r>
              <a:rPr lang="en-CA" dirty="0" smtClean="0"/>
              <a:t>BAT – beat perception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5259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3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Old vs New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64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700</Words>
  <Application>Microsoft Macintosh PowerPoint</Application>
  <PresentationFormat>On-screen Show (4:3)</PresentationFormat>
  <Paragraphs>190</Paragraphs>
  <Slides>20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Music &amp; Memory</vt:lpstr>
      <vt:lpstr>General question</vt:lpstr>
      <vt:lpstr>What is new?</vt:lpstr>
      <vt:lpstr>Training Paradigm</vt:lpstr>
      <vt:lpstr>PowerPoint Presentation</vt:lpstr>
      <vt:lpstr>Data</vt:lpstr>
      <vt:lpstr>6 behavioural measures</vt:lpstr>
      <vt:lpstr>Familiarity test 1</vt:lpstr>
      <vt:lpstr>Familiarity test 2</vt:lpstr>
      <vt:lpstr>PowerPoint Presentation</vt:lpstr>
      <vt:lpstr>PowerPoint Presentation</vt:lpstr>
      <vt:lpstr>Intersubject Synchrony</vt:lpstr>
      <vt:lpstr>PowerPoint Presentation</vt:lpstr>
      <vt:lpstr>Intersubject Synchrony</vt:lpstr>
      <vt:lpstr>Intersubject Synchrony</vt:lpstr>
      <vt:lpstr>Session 1 – Session 2</vt:lpstr>
      <vt:lpstr>Session 2 – Session 1</vt:lpstr>
      <vt:lpstr>PowerPoint Presentation</vt:lpstr>
      <vt:lpstr>Activation during Learned and unlearned songs</vt:lpstr>
      <vt:lpstr>Are there differences between learned and unlearned songs?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Memory</dc:title>
  <dc:creator>Avital Sternin</dc:creator>
  <cp:lastModifiedBy>Avital Sternin</cp:lastModifiedBy>
  <cp:revision>38</cp:revision>
  <dcterms:created xsi:type="dcterms:W3CDTF">2018-09-06T13:58:11Z</dcterms:created>
  <dcterms:modified xsi:type="dcterms:W3CDTF">2018-09-13T21:15:20Z</dcterms:modified>
</cp:coreProperties>
</file>