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7" autoAdjust="0"/>
    <p:restoredTop sz="94660"/>
  </p:normalViewPr>
  <p:slideViewPr>
    <p:cSldViewPr snapToGrid="0">
      <p:cViewPr varScale="1">
        <p:scale>
          <a:sx n="106" d="100"/>
          <a:sy n="106" d="100"/>
        </p:scale>
        <p:origin x="58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DCF23-FB32-4C74-A34D-87CCE64A6F3F}" type="datetimeFigureOut">
              <a:rPr lang="en-CA" smtClean="0"/>
              <a:t>17/04/2018</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CFD58-2EDD-4A04-B4B7-0F7D02073303}" type="slidenum">
              <a:rPr lang="en-CA" smtClean="0"/>
              <a:t>‹#›</a:t>
            </a:fld>
            <a:endParaRPr lang="en-CA"/>
          </a:p>
        </p:txBody>
      </p:sp>
    </p:spTree>
    <p:extLst>
      <p:ext uri="{BB962C8B-B14F-4D97-AF65-F5344CB8AC3E}">
        <p14:creationId xmlns:p14="http://schemas.microsoft.com/office/powerpoint/2010/main" val="1000082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CEDCFD58-2EDD-4A04-B4B7-0F7D02073303}" type="slidenum">
              <a:rPr lang="en-CA" smtClean="0"/>
              <a:t>5</a:t>
            </a:fld>
            <a:endParaRPr lang="en-CA"/>
          </a:p>
        </p:txBody>
      </p:sp>
    </p:spTree>
    <p:extLst>
      <p:ext uri="{BB962C8B-B14F-4D97-AF65-F5344CB8AC3E}">
        <p14:creationId xmlns:p14="http://schemas.microsoft.com/office/powerpoint/2010/main" val="2441045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FF9DC9-97AD-4730-AC71-0B9F88110D99}" type="datetimeFigureOut">
              <a:rPr lang="en-CA" smtClean="0"/>
              <a:t>17/04/2018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ECEB34F-61C6-4186-A3C3-FFFD10A9D1E1}" type="slidenum">
              <a:rPr lang="en-CA" smtClean="0"/>
              <a:t>‹#›</a:t>
            </a:fld>
            <a:endParaRPr lang="en-CA"/>
          </a:p>
        </p:txBody>
      </p:sp>
    </p:spTree>
    <p:extLst>
      <p:ext uri="{BB962C8B-B14F-4D97-AF65-F5344CB8AC3E}">
        <p14:creationId xmlns:p14="http://schemas.microsoft.com/office/powerpoint/2010/main" val="28337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F9DC9-97AD-4730-AC71-0B9F88110D99}" type="datetimeFigureOut">
              <a:rPr lang="en-CA" smtClean="0"/>
              <a:t>17/04/2018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ECEB34F-61C6-4186-A3C3-FFFD10A9D1E1}" type="slidenum">
              <a:rPr lang="en-CA" smtClean="0"/>
              <a:t>‹#›</a:t>
            </a:fld>
            <a:endParaRPr lang="en-CA"/>
          </a:p>
        </p:txBody>
      </p:sp>
    </p:spTree>
    <p:extLst>
      <p:ext uri="{BB962C8B-B14F-4D97-AF65-F5344CB8AC3E}">
        <p14:creationId xmlns:p14="http://schemas.microsoft.com/office/powerpoint/2010/main" val="3306696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F9DC9-97AD-4730-AC71-0B9F88110D99}" type="datetimeFigureOut">
              <a:rPr lang="en-CA" smtClean="0"/>
              <a:t>17/04/2018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ECEB34F-61C6-4186-A3C3-FFFD10A9D1E1}" type="slidenum">
              <a:rPr lang="en-CA" smtClean="0"/>
              <a:t>‹#›</a:t>
            </a:fld>
            <a:endParaRPr lang="en-CA"/>
          </a:p>
        </p:txBody>
      </p:sp>
    </p:spTree>
    <p:extLst>
      <p:ext uri="{BB962C8B-B14F-4D97-AF65-F5344CB8AC3E}">
        <p14:creationId xmlns:p14="http://schemas.microsoft.com/office/powerpoint/2010/main" val="44918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F9DC9-97AD-4730-AC71-0B9F88110D99}" type="datetimeFigureOut">
              <a:rPr lang="en-CA" smtClean="0"/>
              <a:t>17/04/2018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ECEB34F-61C6-4186-A3C3-FFFD10A9D1E1}" type="slidenum">
              <a:rPr lang="en-CA" smtClean="0"/>
              <a:t>‹#›</a:t>
            </a:fld>
            <a:endParaRPr lang="en-CA"/>
          </a:p>
        </p:txBody>
      </p:sp>
    </p:spTree>
    <p:extLst>
      <p:ext uri="{BB962C8B-B14F-4D97-AF65-F5344CB8AC3E}">
        <p14:creationId xmlns:p14="http://schemas.microsoft.com/office/powerpoint/2010/main" val="1739802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FF9DC9-97AD-4730-AC71-0B9F88110D99}" type="datetimeFigureOut">
              <a:rPr lang="en-CA" smtClean="0"/>
              <a:t>17/04/2018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ECEB34F-61C6-4186-A3C3-FFFD10A9D1E1}" type="slidenum">
              <a:rPr lang="en-CA" smtClean="0"/>
              <a:t>‹#›</a:t>
            </a:fld>
            <a:endParaRPr lang="en-CA"/>
          </a:p>
        </p:txBody>
      </p:sp>
    </p:spTree>
    <p:extLst>
      <p:ext uri="{BB962C8B-B14F-4D97-AF65-F5344CB8AC3E}">
        <p14:creationId xmlns:p14="http://schemas.microsoft.com/office/powerpoint/2010/main" val="84848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FF9DC9-97AD-4730-AC71-0B9F88110D99}" type="datetimeFigureOut">
              <a:rPr lang="en-CA" smtClean="0"/>
              <a:t>17/04/2018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ECEB34F-61C6-4186-A3C3-FFFD10A9D1E1}" type="slidenum">
              <a:rPr lang="en-CA" smtClean="0"/>
              <a:t>‹#›</a:t>
            </a:fld>
            <a:endParaRPr lang="en-CA"/>
          </a:p>
        </p:txBody>
      </p:sp>
    </p:spTree>
    <p:extLst>
      <p:ext uri="{BB962C8B-B14F-4D97-AF65-F5344CB8AC3E}">
        <p14:creationId xmlns:p14="http://schemas.microsoft.com/office/powerpoint/2010/main" val="92123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FF9DC9-97AD-4730-AC71-0B9F88110D99}" type="datetimeFigureOut">
              <a:rPr lang="en-CA" smtClean="0"/>
              <a:t>17/04/2018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ECEB34F-61C6-4186-A3C3-FFFD10A9D1E1}" type="slidenum">
              <a:rPr lang="en-CA" smtClean="0"/>
              <a:t>‹#›</a:t>
            </a:fld>
            <a:endParaRPr lang="en-CA"/>
          </a:p>
        </p:txBody>
      </p:sp>
    </p:spTree>
    <p:extLst>
      <p:ext uri="{BB962C8B-B14F-4D97-AF65-F5344CB8AC3E}">
        <p14:creationId xmlns:p14="http://schemas.microsoft.com/office/powerpoint/2010/main" val="352925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FF9DC9-97AD-4730-AC71-0B9F88110D99}" type="datetimeFigureOut">
              <a:rPr lang="en-CA" smtClean="0"/>
              <a:t>17/04/2018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ECEB34F-61C6-4186-A3C3-FFFD10A9D1E1}" type="slidenum">
              <a:rPr lang="en-CA" smtClean="0"/>
              <a:t>‹#›</a:t>
            </a:fld>
            <a:endParaRPr lang="en-CA"/>
          </a:p>
        </p:txBody>
      </p:sp>
    </p:spTree>
    <p:extLst>
      <p:ext uri="{BB962C8B-B14F-4D97-AF65-F5344CB8AC3E}">
        <p14:creationId xmlns:p14="http://schemas.microsoft.com/office/powerpoint/2010/main" val="2237778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F9DC9-97AD-4730-AC71-0B9F88110D99}" type="datetimeFigureOut">
              <a:rPr lang="en-CA" smtClean="0"/>
              <a:t>17/04/2018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ECEB34F-61C6-4186-A3C3-FFFD10A9D1E1}" type="slidenum">
              <a:rPr lang="en-CA" smtClean="0"/>
              <a:t>‹#›</a:t>
            </a:fld>
            <a:endParaRPr lang="en-CA"/>
          </a:p>
        </p:txBody>
      </p:sp>
    </p:spTree>
    <p:extLst>
      <p:ext uri="{BB962C8B-B14F-4D97-AF65-F5344CB8AC3E}">
        <p14:creationId xmlns:p14="http://schemas.microsoft.com/office/powerpoint/2010/main" val="426920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F9DC9-97AD-4730-AC71-0B9F88110D99}" type="datetimeFigureOut">
              <a:rPr lang="en-CA" smtClean="0"/>
              <a:t>17/04/2018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ECEB34F-61C6-4186-A3C3-FFFD10A9D1E1}" type="slidenum">
              <a:rPr lang="en-CA" smtClean="0"/>
              <a:t>‹#›</a:t>
            </a:fld>
            <a:endParaRPr lang="en-CA"/>
          </a:p>
        </p:txBody>
      </p:sp>
    </p:spTree>
    <p:extLst>
      <p:ext uri="{BB962C8B-B14F-4D97-AF65-F5344CB8AC3E}">
        <p14:creationId xmlns:p14="http://schemas.microsoft.com/office/powerpoint/2010/main" val="27231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F9DC9-97AD-4730-AC71-0B9F88110D99}" type="datetimeFigureOut">
              <a:rPr lang="en-CA" smtClean="0"/>
              <a:t>17/04/2018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ECEB34F-61C6-4186-A3C3-FFFD10A9D1E1}" type="slidenum">
              <a:rPr lang="en-CA" smtClean="0"/>
              <a:t>‹#›</a:t>
            </a:fld>
            <a:endParaRPr lang="en-CA"/>
          </a:p>
        </p:txBody>
      </p:sp>
    </p:spTree>
    <p:extLst>
      <p:ext uri="{BB962C8B-B14F-4D97-AF65-F5344CB8AC3E}">
        <p14:creationId xmlns:p14="http://schemas.microsoft.com/office/powerpoint/2010/main" val="1078995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F9DC9-97AD-4730-AC71-0B9F88110D99}" type="datetimeFigureOut">
              <a:rPr lang="en-CA" smtClean="0"/>
              <a:t>17/04/2018</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EB34F-61C6-4186-A3C3-FFFD10A9D1E1}" type="slidenum">
              <a:rPr lang="en-CA" smtClean="0"/>
              <a:t>‹#›</a:t>
            </a:fld>
            <a:endParaRPr lang="en-CA"/>
          </a:p>
        </p:txBody>
      </p:sp>
    </p:spTree>
    <p:extLst>
      <p:ext uri="{BB962C8B-B14F-4D97-AF65-F5344CB8AC3E}">
        <p14:creationId xmlns:p14="http://schemas.microsoft.com/office/powerpoint/2010/main" val="3043548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CBS v </a:t>
            </a:r>
            <a:r>
              <a:rPr lang="en-CA" dirty="0" err="1" smtClean="0"/>
              <a:t>MoCA</a:t>
            </a:r>
            <a:r>
              <a:rPr lang="en-CA" dirty="0" smtClean="0"/>
              <a:t> v MMSE</a:t>
            </a:r>
            <a:endParaRPr lang="en-CA" dirty="0"/>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1906969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regression</a:t>
            </a:r>
            <a:endParaRPr lang="en-CA" dirty="0"/>
          </a:p>
        </p:txBody>
      </p:sp>
      <p:sp>
        <p:nvSpPr>
          <p:cNvPr id="3" name="Content Placeholder 2"/>
          <p:cNvSpPr>
            <a:spLocks noGrp="1"/>
          </p:cNvSpPr>
          <p:nvPr>
            <p:ph idx="1"/>
          </p:nvPr>
        </p:nvSpPr>
        <p:spPr>
          <a:xfrm>
            <a:off x="628650" y="1409165"/>
            <a:ext cx="7886700" cy="4351338"/>
          </a:xfrm>
        </p:spPr>
        <p:txBody>
          <a:bodyPr>
            <a:normAutofit/>
          </a:bodyPr>
          <a:lstStyle/>
          <a:p>
            <a:r>
              <a:rPr lang="en-CA" sz="1800" u="sng" dirty="0"/>
              <a:t>MMSE</a:t>
            </a:r>
            <a:endParaRPr lang="en-CA" sz="1800" dirty="0"/>
          </a:p>
          <a:p>
            <a:r>
              <a:rPr lang="en-CA" sz="1800" dirty="0"/>
              <a:t>MMSE scores are best predicted by: Odd One Out and Grammatical Reasoning</a:t>
            </a:r>
          </a:p>
          <a:p>
            <a:r>
              <a:rPr lang="en-CA" sz="1800" dirty="0"/>
              <a:t>Adjusted R</a:t>
            </a:r>
            <a:r>
              <a:rPr lang="en-CA" sz="1800" baseline="30000" dirty="0"/>
              <a:t>2</a:t>
            </a:r>
            <a:r>
              <a:rPr lang="en-CA" sz="1800" dirty="0"/>
              <a:t> = 0.4148 = 0.41</a:t>
            </a:r>
          </a:p>
          <a:p>
            <a:r>
              <a:rPr lang="en-CA" sz="1800" dirty="0"/>
              <a:t>Age was included as a factor and predicts 6% of the variance in MMSE scores (adjusted R</a:t>
            </a:r>
            <a:r>
              <a:rPr lang="en-CA" sz="1800" baseline="30000" dirty="0"/>
              <a:t>2</a:t>
            </a:r>
            <a:r>
              <a:rPr lang="en-CA" sz="1800" dirty="0"/>
              <a:t> = 0.0634) on its own</a:t>
            </a:r>
          </a:p>
          <a:p>
            <a:endParaRPr lang="en-CA" sz="1800" dirty="0"/>
          </a:p>
        </p:txBody>
      </p:sp>
      <p:graphicFrame>
        <p:nvGraphicFramePr>
          <p:cNvPr id="4" name="Table 3"/>
          <p:cNvGraphicFramePr>
            <a:graphicFrameLocks noGrp="1"/>
          </p:cNvGraphicFramePr>
          <p:nvPr>
            <p:extLst>
              <p:ext uri="{D42A27DB-BD31-4B8C-83A1-F6EECF244321}">
                <p14:modId xmlns:p14="http://schemas.microsoft.com/office/powerpoint/2010/main" val="2019979104"/>
              </p:ext>
            </p:extLst>
          </p:nvPr>
        </p:nvGraphicFramePr>
        <p:xfrm>
          <a:off x="456634" y="3808334"/>
          <a:ext cx="8376803" cy="2773008"/>
        </p:xfrm>
        <a:graphic>
          <a:graphicData uri="http://schemas.openxmlformats.org/drawingml/2006/table">
            <a:tbl>
              <a:tblPr/>
              <a:tblGrid>
                <a:gridCol w="1174221"/>
                <a:gridCol w="629047"/>
                <a:gridCol w="545174"/>
                <a:gridCol w="587110"/>
                <a:gridCol w="681467"/>
                <a:gridCol w="618562"/>
                <a:gridCol w="670982"/>
                <a:gridCol w="629047"/>
                <a:gridCol w="629047"/>
                <a:gridCol w="629047"/>
                <a:gridCol w="587110"/>
                <a:gridCol w="513720"/>
                <a:gridCol w="482269"/>
              </a:tblGrid>
              <a:tr h="672069">
                <a:tc>
                  <a:txBody>
                    <a:bodyPr/>
                    <a:lstStyle/>
                    <a:p>
                      <a:pPr rtl="0">
                        <a:lnSpc>
                          <a:spcPct val="120000"/>
                        </a:lnSpc>
                      </a:pPr>
                      <a:r>
                        <a:rPr lang="en-CA" sz="1600" dirty="0">
                          <a:effectLst/>
                        </a:rPr>
                        <a:t/>
                      </a:r>
                      <a:br>
                        <a:rPr lang="en-CA" sz="1600" dirty="0">
                          <a:effectLst/>
                        </a:rPr>
                      </a:b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dirty="0">
                          <a:effectLst/>
                          <a:latin typeface="Liberation Sans, sans-serif"/>
                        </a:rPr>
                        <a:t>OOO</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B0F0"/>
                    </a:solidFill>
                  </a:tcPr>
                </a:tc>
                <a:tc>
                  <a:txBody>
                    <a:bodyPr/>
                    <a:lstStyle/>
                    <a:p>
                      <a:pPr rtl="0">
                        <a:lnSpc>
                          <a:spcPct val="120000"/>
                        </a:lnSpc>
                      </a:pPr>
                      <a:r>
                        <a:rPr lang="en-CA" sz="1600" b="1">
                          <a:effectLst/>
                          <a:latin typeface="Liberation Sans, sans-serif"/>
                        </a:rPr>
                        <a:t>FM</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DS</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TS</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dirty="0">
                          <a:effectLst/>
                          <a:latin typeface="Liberation Sans, sans-serif"/>
                        </a:rPr>
                        <a:t>GR</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B0F0"/>
                    </a:solidFill>
                  </a:tcPr>
                </a:tc>
                <a:tc>
                  <a:txBody>
                    <a:bodyPr/>
                    <a:lstStyle/>
                    <a:p>
                      <a:pPr rtl="0">
                        <a:lnSpc>
                          <a:spcPct val="120000"/>
                        </a:lnSpc>
                      </a:pPr>
                      <a:r>
                        <a:rPr lang="en-CA" sz="1600" b="1">
                          <a:effectLst/>
                          <a:latin typeface="Liberation Sans, sans-serif"/>
                        </a:rPr>
                        <a:t>ML</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SS</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R</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SP</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PA</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DT</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dirty="0">
                          <a:effectLst/>
                          <a:latin typeface="Liberation Sans, sans-serif"/>
                        </a:rPr>
                        <a:t>P</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72069">
                <a:tc>
                  <a:txBody>
                    <a:bodyPr/>
                    <a:lstStyle/>
                    <a:p>
                      <a:pPr rtl="0">
                        <a:lnSpc>
                          <a:spcPct val="120000"/>
                        </a:lnSpc>
                      </a:pPr>
                      <a:r>
                        <a:rPr lang="en-CA" sz="1600" dirty="0">
                          <a:effectLst/>
                          <a:latin typeface="Liberation Sans, sans-serif"/>
                        </a:rPr>
                        <a:t>% left in Borderline</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effectLst/>
                          <a:latin typeface="Liberation Sans, sans-serif"/>
                        </a:rPr>
                        <a:t>78</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effectLst/>
                          <a:latin typeface="Liberation Sans, sans-serif"/>
                        </a:rPr>
                        <a:t>78</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72</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67</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61</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61</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44</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39</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39</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33</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28</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effectLst/>
                          <a:latin typeface="Liberation Sans, sans-serif"/>
                        </a:rPr>
                        <a:t>22</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80724">
                <a:tc>
                  <a:txBody>
                    <a:bodyPr/>
                    <a:lstStyle/>
                    <a:p>
                      <a:pPr rtl="0">
                        <a:lnSpc>
                          <a:spcPct val="120000"/>
                        </a:lnSpc>
                      </a:pPr>
                      <a:r>
                        <a:rPr lang="en-CA" sz="1600" dirty="0">
                          <a:solidFill>
                            <a:schemeClr val="accent6"/>
                          </a:solidFill>
                          <a:effectLst/>
                          <a:latin typeface="Liberation Sans, sans-serif"/>
                        </a:rPr>
                        <a:t>% moved to Unimpaired</a:t>
                      </a:r>
                      <a:endParaRPr lang="en-CA" sz="1600" dirty="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17</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0</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11</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11</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11</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17</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28</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17</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17</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0</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22</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chemeClr val="accent6"/>
                          </a:solidFill>
                          <a:effectLst/>
                          <a:latin typeface="Liberation Sans, sans-serif"/>
                        </a:rPr>
                        <a:t>33</a:t>
                      </a:r>
                      <a:endParaRPr lang="en-CA" sz="1600" dirty="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748146">
                <a:tc>
                  <a:txBody>
                    <a:bodyPr/>
                    <a:lstStyle/>
                    <a:p>
                      <a:pPr rtl="0">
                        <a:lnSpc>
                          <a:spcPct val="120000"/>
                        </a:lnSpc>
                      </a:pPr>
                      <a:r>
                        <a:rPr lang="en-CA" sz="1600" dirty="0">
                          <a:solidFill>
                            <a:srgbClr val="FF0000"/>
                          </a:solidFill>
                          <a:effectLst/>
                          <a:latin typeface="Liberation Sans, sans-serif"/>
                        </a:rPr>
                        <a:t>% moved to Impaired</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6</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22</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17</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22</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28</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22</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28</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44</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44</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67</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50</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44</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324330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MoCA</a:t>
            </a:r>
            <a:r>
              <a:rPr lang="en-CA" dirty="0" smtClean="0"/>
              <a:t> + FM + OOO + TS</a:t>
            </a:r>
            <a:endParaRPr lang="en-CA" dirty="0"/>
          </a:p>
        </p:txBody>
      </p:sp>
      <p:sp>
        <p:nvSpPr>
          <p:cNvPr id="3" name="Content Placeholder 2"/>
          <p:cNvSpPr>
            <a:spLocks noGrp="1"/>
          </p:cNvSpPr>
          <p:nvPr>
            <p:ph idx="1"/>
          </p:nvPr>
        </p:nvSpPr>
        <p:spPr/>
        <p:txBody>
          <a:bodyPr/>
          <a:lstStyle/>
          <a:p>
            <a:r>
              <a:rPr lang="en-CA" dirty="0" smtClean="0"/>
              <a:t>On its own the </a:t>
            </a:r>
            <a:r>
              <a:rPr lang="en-CA" dirty="0" err="1" smtClean="0"/>
              <a:t>MoCA</a:t>
            </a:r>
            <a:r>
              <a:rPr lang="en-CA" dirty="0" smtClean="0"/>
              <a:t> classified 41% of participants into impaired or unimpaired</a:t>
            </a:r>
          </a:p>
          <a:p>
            <a:r>
              <a:rPr lang="en-CA" dirty="0" smtClean="0"/>
              <a:t>The </a:t>
            </a:r>
            <a:r>
              <a:rPr lang="en-CA" dirty="0" err="1" smtClean="0"/>
              <a:t>MoCA</a:t>
            </a:r>
            <a:r>
              <a:rPr lang="en-CA" dirty="0" smtClean="0"/>
              <a:t> + the 3 CBS tasks classified 83% of participants into impaired or unimpaired</a:t>
            </a:r>
          </a:p>
        </p:txBody>
      </p:sp>
    </p:spTree>
    <p:extLst>
      <p:ext uri="{BB962C8B-B14F-4D97-AF65-F5344CB8AC3E}">
        <p14:creationId xmlns:p14="http://schemas.microsoft.com/office/powerpoint/2010/main" val="1586300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takeaways</a:t>
            </a:r>
            <a:endParaRPr lang="en-CA" dirty="0"/>
          </a:p>
        </p:txBody>
      </p:sp>
      <p:sp>
        <p:nvSpPr>
          <p:cNvPr id="3" name="Content Placeholder 2"/>
          <p:cNvSpPr>
            <a:spLocks noGrp="1"/>
          </p:cNvSpPr>
          <p:nvPr>
            <p:ph idx="1"/>
          </p:nvPr>
        </p:nvSpPr>
        <p:spPr/>
        <p:txBody>
          <a:bodyPr/>
          <a:lstStyle/>
          <a:p>
            <a:r>
              <a:rPr lang="en-CA" dirty="0" smtClean="0"/>
              <a:t>Further insight into working memory and reasoning abilities provides better classification into impaired or unimpaired groups</a:t>
            </a:r>
          </a:p>
          <a:p>
            <a:pPr lvl="1"/>
            <a:r>
              <a:rPr lang="en-CA" dirty="0" smtClean="0"/>
              <a:t>Important for diagnostic and treatment purposes</a:t>
            </a:r>
          </a:p>
          <a:p>
            <a:r>
              <a:rPr lang="en-CA" dirty="0" smtClean="0"/>
              <a:t>Computerized testing can be used with older adults</a:t>
            </a:r>
          </a:p>
          <a:p>
            <a:pPr lvl="1"/>
            <a:r>
              <a:rPr lang="en-CA" dirty="0" smtClean="0"/>
              <a:t>Only 1 person did not complete all 12 tasks</a:t>
            </a:r>
          </a:p>
          <a:p>
            <a:pPr lvl="1"/>
            <a:r>
              <a:rPr lang="en-CA" dirty="0" smtClean="0"/>
              <a:t>Test administration is consistent between sessions – important for tracking abilities over time</a:t>
            </a:r>
          </a:p>
        </p:txBody>
      </p:sp>
    </p:spTree>
    <p:extLst>
      <p:ext uri="{BB962C8B-B14F-4D97-AF65-F5344CB8AC3E}">
        <p14:creationId xmlns:p14="http://schemas.microsoft.com/office/powerpoint/2010/main" val="95834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r>
              <a:rPr lang="en-CA" dirty="0" smtClean="0"/>
              <a:t>41 participants (34 female)</a:t>
            </a:r>
          </a:p>
          <a:p>
            <a:r>
              <a:rPr lang="en-CA" dirty="0" smtClean="0"/>
              <a:t>Mean age = 81 (62-92)</a:t>
            </a:r>
          </a:p>
          <a:p>
            <a:endParaRPr lang="en-CA" dirty="0"/>
          </a:p>
          <a:p>
            <a:r>
              <a:rPr lang="en-CA" dirty="0" smtClean="0"/>
              <a:t>Completed:</a:t>
            </a:r>
          </a:p>
          <a:p>
            <a:pPr lvl="1"/>
            <a:r>
              <a:rPr lang="en-CA" dirty="0" smtClean="0"/>
              <a:t>MMSE</a:t>
            </a:r>
          </a:p>
          <a:p>
            <a:pPr lvl="1"/>
            <a:r>
              <a:rPr lang="en-CA" dirty="0" err="1" smtClean="0"/>
              <a:t>MoCA</a:t>
            </a:r>
            <a:endParaRPr lang="en-CA" dirty="0" smtClean="0"/>
          </a:p>
          <a:p>
            <a:pPr lvl="1"/>
            <a:r>
              <a:rPr lang="en-CA" dirty="0" smtClean="0"/>
              <a:t>12 CBS tasks</a:t>
            </a:r>
          </a:p>
          <a:p>
            <a:endParaRPr lang="en-CA" dirty="0"/>
          </a:p>
        </p:txBody>
      </p:sp>
    </p:spTree>
    <p:extLst>
      <p:ext uri="{BB962C8B-B14F-4D97-AF65-F5344CB8AC3E}">
        <p14:creationId xmlns:p14="http://schemas.microsoft.com/office/powerpoint/2010/main" val="3507534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32" y="691772"/>
            <a:ext cx="8376795" cy="5346890"/>
          </a:xfrm>
          <a:prstGeom prst="rect">
            <a:avLst/>
          </a:prstGeom>
        </p:spPr>
      </p:pic>
    </p:spTree>
    <p:extLst>
      <p:ext uri="{BB962C8B-B14F-4D97-AF65-F5344CB8AC3E}">
        <p14:creationId xmlns:p14="http://schemas.microsoft.com/office/powerpoint/2010/main" val="4204841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62" y="807866"/>
            <a:ext cx="8981037" cy="5339147"/>
          </a:xfrm>
          <a:prstGeom prst="rect">
            <a:avLst/>
          </a:prstGeom>
        </p:spPr>
      </p:pic>
    </p:spTree>
    <p:extLst>
      <p:ext uri="{BB962C8B-B14F-4D97-AF65-F5344CB8AC3E}">
        <p14:creationId xmlns:p14="http://schemas.microsoft.com/office/powerpoint/2010/main" val="1724487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r="51726"/>
          <a:stretch/>
        </p:blipFill>
        <p:spPr>
          <a:xfrm>
            <a:off x="212838" y="839663"/>
            <a:ext cx="3290853" cy="4351338"/>
          </a:xfrm>
        </p:spPr>
      </p:pic>
      <p:sp>
        <p:nvSpPr>
          <p:cNvPr id="13" name="Curved Left Arrow 12"/>
          <p:cNvSpPr/>
          <p:nvPr/>
        </p:nvSpPr>
        <p:spPr>
          <a:xfrm>
            <a:off x="3385995" y="2544023"/>
            <a:ext cx="479834" cy="1294645"/>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4" name="Curved Left Arrow 13"/>
          <p:cNvSpPr/>
          <p:nvPr/>
        </p:nvSpPr>
        <p:spPr>
          <a:xfrm rot="10800000" flipH="1">
            <a:off x="3385995" y="1604356"/>
            <a:ext cx="417792" cy="796705"/>
          </a:xfrm>
          <a:prstGeom prst="curvedLef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5" name="TextBox 14"/>
          <p:cNvSpPr txBox="1"/>
          <p:nvPr/>
        </p:nvSpPr>
        <p:spPr>
          <a:xfrm>
            <a:off x="4339079" y="1759954"/>
            <a:ext cx="4167610" cy="2031325"/>
          </a:xfrm>
          <a:prstGeom prst="rect">
            <a:avLst/>
          </a:prstGeom>
          <a:noFill/>
        </p:spPr>
        <p:txBody>
          <a:bodyPr wrap="square" rtlCol="0">
            <a:spAutoFit/>
          </a:bodyPr>
          <a:lstStyle/>
          <a:p>
            <a:r>
              <a:rPr lang="en-CA" dirty="0" smtClean="0"/>
              <a:t>Unclear what to do with patients who end up in the borderline category</a:t>
            </a:r>
          </a:p>
          <a:p>
            <a:endParaRPr lang="en-CA" dirty="0" smtClean="0"/>
          </a:p>
          <a:p>
            <a:endParaRPr lang="en-CA" dirty="0"/>
          </a:p>
          <a:p>
            <a:r>
              <a:rPr lang="en-CA" dirty="0" smtClean="0"/>
              <a:t>Can we use the scores on the CBS tasks to further categorize our borderline participants?</a:t>
            </a:r>
            <a:endParaRPr lang="en-CA" dirty="0"/>
          </a:p>
        </p:txBody>
      </p:sp>
    </p:spTree>
    <p:extLst>
      <p:ext uri="{BB962C8B-B14F-4D97-AF65-F5344CB8AC3E}">
        <p14:creationId xmlns:p14="http://schemas.microsoft.com/office/powerpoint/2010/main" val="1867730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70212828"/>
              </p:ext>
            </p:extLst>
          </p:nvPr>
        </p:nvGraphicFramePr>
        <p:xfrm>
          <a:off x="360220" y="995428"/>
          <a:ext cx="8376803" cy="2773008"/>
        </p:xfrm>
        <a:graphic>
          <a:graphicData uri="http://schemas.openxmlformats.org/drawingml/2006/table">
            <a:tbl>
              <a:tblPr/>
              <a:tblGrid>
                <a:gridCol w="1174221"/>
                <a:gridCol w="629047"/>
                <a:gridCol w="545174"/>
                <a:gridCol w="587110"/>
                <a:gridCol w="681467"/>
                <a:gridCol w="618562"/>
                <a:gridCol w="670982"/>
                <a:gridCol w="629047"/>
                <a:gridCol w="629047"/>
                <a:gridCol w="629047"/>
                <a:gridCol w="587110"/>
                <a:gridCol w="513720"/>
                <a:gridCol w="482269"/>
              </a:tblGrid>
              <a:tr h="672069">
                <a:tc>
                  <a:txBody>
                    <a:bodyPr/>
                    <a:lstStyle/>
                    <a:p>
                      <a:pPr rtl="0">
                        <a:lnSpc>
                          <a:spcPct val="120000"/>
                        </a:lnSpc>
                      </a:pPr>
                      <a:r>
                        <a:rPr lang="en-CA" sz="1600" dirty="0">
                          <a:effectLst/>
                        </a:rPr>
                        <a:t/>
                      </a:r>
                      <a:br>
                        <a:rPr lang="en-CA" sz="1600" dirty="0">
                          <a:effectLst/>
                        </a:rPr>
                      </a:b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OOO</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FM</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DS</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TS</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GR</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ML</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SS</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R</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SP</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PA</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DT</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dirty="0">
                          <a:effectLst/>
                          <a:latin typeface="Liberation Sans, sans-serif"/>
                        </a:rPr>
                        <a:t>P</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72069">
                <a:tc>
                  <a:txBody>
                    <a:bodyPr/>
                    <a:lstStyle/>
                    <a:p>
                      <a:pPr rtl="0">
                        <a:lnSpc>
                          <a:spcPct val="120000"/>
                        </a:lnSpc>
                      </a:pPr>
                      <a:r>
                        <a:rPr lang="en-CA" sz="1600" dirty="0">
                          <a:effectLst/>
                          <a:latin typeface="Liberation Sans, sans-serif"/>
                        </a:rPr>
                        <a:t>% left in Borderline</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effectLst/>
                          <a:latin typeface="Liberation Sans, sans-serif"/>
                        </a:rPr>
                        <a:t>78</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effectLst/>
                          <a:latin typeface="Liberation Sans, sans-serif"/>
                        </a:rPr>
                        <a:t>78</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72</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67</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61</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61</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44</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39</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39</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33</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28</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effectLst/>
                          <a:latin typeface="Liberation Sans, sans-serif"/>
                        </a:rPr>
                        <a:t>22</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80724">
                <a:tc>
                  <a:txBody>
                    <a:bodyPr/>
                    <a:lstStyle/>
                    <a:p>
                      <a:pPr rtl="0">
                        <a:lnSpc>
                          <a:spcPct val="120000"/>
                        </a:lnSpc>
                      </a:pPr>
                      <a:r>
                        <a:rPr lang="en-CA" sz="1600" dirty="0">
                          <a:solidFill>
                            <a:schemeClr val="accent6"/>
                          </a:solidFill>
                          <a:effectLst/>
                          <a:latin typeface="Liberation Sans, sans-serif"/>
                        </a:rPr>
                        <a:t>% moved to Unimpaired</a:t>
                      </a:r>
                      <a:endParaRPr lang="en-CA" sz="1600" dirty="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17</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0</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11</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11</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11</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17</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28</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17</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17</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0</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22</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chemeClr val="accent6"/>
                          </a:solidFill>
                          <a:effectLst/>
                          <a:latin typeface="Liberation Sans, sans-serif"/>
                        </a:rPr>
                        <a:t>33</a:t>
                      </a:r>
                      <a:endParaRPr lang="en-CA" sz="1600" dirty="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748146">
                <a:tc>
                  <a:txBody>
                    <a:bodyPr/>
                    <a:lstStyle/>
                    <a:p>
                      <a:pPr rtl="0">
                        <a:lnSpc>
                          <a:spcPct val="120000"/>
                        </a:lnSpc>
                      </a:pPr>
                      <a:r>
                        <a:rPr lang="en-CA" sz="1600" dirty="0">
                          <a:solidFill>
                            <a:srgbClr val="FF0000"/>
                          </a:solidFill>
                          <a:effectLst/>
                          <a:latin typeface="Liberation Sans, sans-serif"/>
                        </a:rPr>
                        <a:t>% moved to Impaired</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6</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22</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17</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22</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28</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22</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28</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44</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44</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67</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50</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44</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974109" y="278263"/>
            <a:ext cx="2825389" cy="646331"/>
          </a:xfrm>
          <a:prstGeom prst="rect">
            <a:avLst/>
          </a:prstGeom>
          <a:noFill/>
        </p:spPr>
        <p:txBody>
          <a:bodyPr wrap="none" rtlCol="0">
            <a:spAutoFit/>
          </a:bodyPr>
          <a:lstStyle/>
          <a:p>
            <a:r>
              <a:rPr lang="en-CA" b="1" dirty="0" smtClean="0"/>
              <a:t>Within each task separately</a:t>
            </a:r>
          </a:p>
          <a:p>
            <a:endParaRPr lang="en-CA" b="1" dirty="0"/>
          </a:p>
        </p:txBody>
      </p:sp>
      <p:pic>
        <p:nvPicPr>
          <p:cNvPr id="6"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51726"/>
          <a:stretch/>
        </p:blipFill>
        <p:spPr>
          <a:xfrm>
            <a:off x="452584" y="3913616"/>
            <a:ext cx="2152071" cy="2845581"/>
          </a:xfrm>
        </p:spPr>
      </p:pic>
      <p:sp>
        <p:nvSpPr>
          <p:cNvPr id="7" name="Curved Left Arrow 6"/>
          <p:cNvSpPr/>
          <p:nvPr/>
        </p:nvSpPr>
        <p:spPr>
          <a:xfrm>
            <a:off x="2534536" y="4960527"/>
            <a:ext cx="313790" cy="652668"/>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8" name="Curved Left Arrow 7"/>
          <p:cNvSpPr/>
          <p:nvPr/>
        </p:nvSpPr>
        <p:spPr>
          <a:xfrm rot="10800000" flipH="1">
            <a:off x="2534536" y="4413705"/>
            <a:ext cx="273217" cy="401642"/>
          </a:xfrm>
          <a:prstGeom prst="curvedLef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9" name="TextBox 8"/>
          <p:cNvSpPr txBox="1"/>
          <p:nvPr/>
        </p:nvSpPr>
        <p:spPr>
          <a:xfrm>
            <a:off x="2807753" y="4312919"/>
            <a:ext cx="3807453" cy="646331"/>
          </a:xfrm>
          <a:prstGeom prst="rect">
            <a:avLst/>
          </a:prstGeom>
          <a:noFill/>
        </p:spPr>
        <p:txBody>
          <a:bodyPr wrap="none" rtlCol="0">
            <a:spAutoFit/>
          </a:bodyPr>
          <a:lstStyle/>
          <a:p>
            <a:r>
              <a:rPr lang="en-CA" dirty="0" smtClean="0">
                <a:solidFill>
                  <a:schemeClr val="accent6"/>
                </a:solidFill>
              </a:rPr>
              <a:t>If borderline score ≥ unimpaired score </a:t>
            </a:r>
          </a:p>
          <a:p>
            <a:r>
              <a:rPr lang="en-CA" dirty="0" smtClean="0">
                <a:solidFill>
                  <a:schemeClr val="accent6"/>
                </a:solidFill>
              </a:rPr>
              <a:t>(if they did as well or better)</a:t>
            </a:r>
            <a:endParaRPr lang="en-CA" dirty="0">
              <a:solidFill>
                <a:schemeClr val="accent6"/>
              </a:solidFill>
            </a:endParaRPr>
          </a:p>
        </p:txBody>
      </p:sp>
      <p:sp>
        <p:nvSpPr>
          <p:cNvPr id="10" name="TextBox 9"/>
          <p:cNvSpPr txBox="1"/>
          <p:nvPr/>
        </p:nvSpPr>
        <p:spPr>
          <a:xfrm>
            <a:off x="2848326" y="5013240"/>
            <a:ext cx="3563796" cy="646331"/>
          </a:xfrm>
          <a:prstGeom prst="rect">
            <a:avLst/>
          </a:prstGeom>
          <a:noFill/>
        </p:spPr>
        <p:txBody>
          <a:bodyPr wrap="none" rtlCol="0">
            <a:spAutoFit/>
          </a:bodyPr>
          <a:lstStyle/>
          <a:p>
            <a:r>
              <a:rPr lang="en-CA" dirty="0" smtClean="0">
                <a:solidFill>
                  <a:srgbClr val="FF0000"/>
                </a:solidFill>
              </a:rPr>
              <a:t>If borderline score ≤ impaired score </a:t>
            </a:r>
          </a:p>
          <a:p>
            <a:r>
              <a:rPr lang="en-CA" dirty="0" smtClean="0">
                <a:solidFill>
                  <a:srgbClr val="FF0000"/>
                </a:solidFill>
              </a:rPr>
              <a:t>(if they did as well or worse)</a:t>
            </a:r>
            <a:endParaRPr lang="en-CA" dirty="0">
              <a:solidFill>
                <a:srgbClr val="FF0000"/>
              </a:solidFill>
            </a:endParaRPr>
          </a:p>
        </p:txBody>
      </p:sp>
    </p:spTree>
    <p:extLst>
      <p:ext uri="{BB962C8B-B14F-4D97-AF65-F5344CB8AC3E}">
        <p14:creationId xmlns:p14="http://schemas.microsoft.com/office/powerpoint/2010/main" val="974999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276" y="1028920"/>
            <a:ext cx="7886700" cy="4351338"/>
          </a:xfrm>
        </p:spPr>
        <p:txBody>
          <a:bodyPr/>
          <a:lstStyle/>
          <a:p>
            <a:r>
              <a:rPr lang="en-CA" u="sng" dirty="0"/>
              <a:t>Question:</a:t>
            </a:r>
            <a:endParaRPr lang="en-CA" dirty="0"/>
          </a:p>
          <a:p>
            <a:r>
              <a:rPr lang="en-CA" dirty="0"/>
              <a:t>Is a single borderline participant always categorized in the same direction? </a:t>
            </a:r>
            <a:r>
              <a:rPr lang="en-CA" dirty="0" smtClean="0"/>
              <a:t>(across all 12 tasks)</a:t>
            </a:r>
            <a:endParaRPr lang="en-CA" dirty="0"/>
          </a:p>
          <a:p>
            <a:r>
              <a:rPr lang="en-CA" u="sng" dirty="0"/>
              <a:t>Answer: </a:t>
            </a:r>
            <a:endParaRPr lang="en-CA" dirty="0"/>
          </a:p>
          <a:p>
            <a:r>
              <a:rPr lang="en-CA" dirty="0"/>
              <a:t>No. Only four participants, when categorized, were always categorized in the same direction. In this case they were all categorized into the impaired group. The rest of the participants in the borderline group were sometimes categorized to impaired and sometimes to </a:t>
            </a:r>
            <a:r>
              <a:rPr lang="en-CA" dirty="0" smtClean="0"/>
              <a:t>unimpaired depending on the task. </a:t>
            </a:r>
            <a:endParaRPr lang="en-CA" dirty="0"/>
          </a:p>
          <a:p>
            <a:endParaRPr lang="en-CA" dirty="0"/>
          </a:p>
        </p:txBody>
      </p:sp>
    </p:spTree>
    <p:extLst>
      <p:ext uri="{BB962C8B-B14F-4D97-AF65-F5344CB8AC3E}">
        <p14:creationId xmlns:p14="http://schemas.microsoft.com/office/powerpoint/2010/main" val="2518640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Brenkel</a:t>
            </a:r>
            <a:r>
              <a:rPr lang="en-CA" dirty="0" smtClean="0"/>
              <a:t> et al, 2017</a:t>
            </a:r>
            <a:endParaRPr lang="en-CA"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4382913"/>
              </p:ext>
            </p:extLst>
          </p:nvPr>
        </p:nvGraphicFramePr>
        <p:xfrm>
          <a:off x="302726" y="1816572"/>
          <a:ext cx="8376803" cy="2773008"/>
        </p:xfrm>
        <a:graphic>
          <a:graphicData uri="http://schemas.openxmlformats.org/drawingml/2006/table">
            <a:tbl>
              <a:tblPr/>
              <a:tblGrid>
                <a:gridCol w="1174221"/>
                <a:gridCol w="629047"/>
                <a:gridCol w="545174"/>
                <a:gridCol w="587110"/>
                <a:gridCol w="681467"/>
                <a:gridCol w="618562"/>
                <a:gridCol w="670982"/>
                <a:gridCol w="629047"/>
                <a:gridCol w="629047"/>
                <a:gridCol w="629047"/>
                <a:gridCol w="587110"/>
                <a:gridCol w="513720"/>
                <a:gridCol w="482269"/>
              </a:tblGrid>
              <a:tr h="672069">
                <a:tc>
                  <a:txBody>
                    <a:bodyPr/>
                    <a:lstStyle/>
                    <a:p>
                      <a:pPr rtl="0">
                        <a:lnSpc>
                          <a:spcPct val="120000"/>
                        </a:lnSpc>
                      </a:pPr>
                      <a:r>
                        <a:rPr lang="en-CA" sz="1600" dirty="0">
                          <a:effectLst/>
                        </a:rPr>
                        <a:t/>
                      </a:r>
                      <a:br>
                        <a:rPr lang="en-CA" sz="1600" dirty="0">
                          <a:effectLst/>
                        </a:rPr>
                      </a:b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OOO</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dirty="0">
                          <a:solidFill>
                            <a:schemeClr val="accent6"/>
                          </a:solidFill>
                          <a:effectLst/>
                          <a:latin typeface="Liberation Sans, sans-serif"/>
                        </a:rPr>
                        <a:t>FM</a:t>
                      </a:r>
                      <a:endParaRPr lang="en-CA" sz="1600" dirty="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rtl="0">
                        <a:lnSpc>
                          <a:spcPct val="120000"/>
                        </a:lnSpc>
                      </a:pPr>
                      <a:r>
                        <a:rPr lang="en-CA" sz="1600" b="1">
                          <a:effectLst/>
                          <a:latin typeface="Liberation Sans, sans-serif"/>
                        </a:rPr>
                        <a:t>DS</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TS</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GR</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ML</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SS</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R</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SP</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dirty="0">
                          <a:solidFill>
                            <a:srgbClr val="FF0000"/>
                          </a:solidFill>
                          <a:effectLst/>
                          <a:latin typeface="Liberation Sans, sans-serif"/>
                        </a:rPr>
                        <a:t>PA</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rtl="0">
                        <a:lnSpc>
                          <a:spcPct val="120000"/>
                        </a:lnSpc>
                      </a:pPr>
                      <a:r>
                        <a:rPr lang="en-CA" sz="1600" b="1" dirty="0">
                          <a:solidFill>
                            <a:schemeClr val="accent6"/>
                          </a:solidFill>
                          <a:effectLst/>
                          <a:latin typeface="Liberation Sans, sans-serif"/>
                        </a:rPr>
                        <a:t>DT</a:t>
                      </a:r>
                      <a:endParaRPr lang="en-CA" sz="1600" dirty="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rtl="0">
                        <a:lnSpc>
                          <a:spcPct val="120000"/>
                        </a:lnSpc>
                      </a:pPr>
                      <a:r>
                        <a:rPr lang="en-CA" sz="1600" b="1" dirty="0">
                          <a:effectLst/>
                          <a:latin typeface="Liberation Sans, sans-serif"/>
                        </a:rPr>
                        <a:t>P</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72069">
                <a:tc>
                  <a:txBody>
                    <a:bodyPr/>
                    <a:lstStyle/>
                    <a:p>
                      <a:pPr rtl="0">
                        <a:lnSpc>
                          <a:spcPct val="120000"/>
                        </a:lnSpc>
                      </a:pPr>
                      <a:r>
                        <a:rPr lang="en-CA" sz="1600" dirty="0">
                          <a:effectLst/>
                          <a:latin typeface="Liberation Sans, sans-serif"/>
                        </a:rPr>
                        <a:t>% left in Borderline</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effectLst/>
                          <a:latin typeface="Liberation Sans, sans-serif"/>
                        </a:rPr>
                        <a:t>78</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effectLst/>
                          <a:latin typeface="Liberation Sans, sans-serif"/>
                        </a:rPr>
                        <a:t>78</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72</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67</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61</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61</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effectLst/>
                          <a:latin typeface="Liberation Sans, sans-serif"/>
                        </a:rPr>
                        <a:t>44</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39</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39</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33</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28</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effectLst/>
                          <a:latin typeface="Liberation Sans, sans-serif"/>
                        </a:rPr>
                        <a:t>22</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80724">
                <a:tc>
                  <a:txBody>
                    <a:bodyPr/>
                    <a:lstStyle/>
                    <a:p>
                      <a:pPr rtl="0">
                        <a:lnSpc>
                          <a:spcPct val="120000"/>
                        </a:lnSpc>
                      </a:pPr>
                      <a:r>
                        <a:rPr lang="en-CA" sz="1600" dirty="0">
                          <a:solidFill>
                            <a:schemeClr val="accent6"/>
                          </a:solidFill>
                          <a:effectLst/>
                          <a:latin typeface="Liberation Sans, sans-serif"/>
                        </a:rPr>
                        <a:t>% moved to Unimpaired</a:t>
                      </a:r>
                      <a:endParaRPr lang="en-CA" sz="1600" dirty="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17</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0</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11</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11</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11</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17</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28</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17</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17</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0</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22</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chemeClr val="accent6"/>
                          </a:solidFill>
                          <a:effectLst/>
                          <a:latin typeface="Liberation Sans, sans-serif"/>
                        </a:rPr>
                        <a:t>33</a:t>
                      </a:r>
                      <a:endParaRPr lang="en-CA" sz="1600" dirty="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748146">
                <a:tc>
                  <a:txBody>
                    <a:bodyPr/>
                    <a:lstStyle/>
                    <a:p>
                      <a:pPr rtl="0">
                        <a:lnSpc>
                          <a:spcPct val="120000"/>
                        </a:lnSpc>
                      </a:pPr>
                      <a:r>
                        <a:rPr lang="en-CA" sz="1600" dirty="0">
                          <a:solidFill>
                            <a:srgbClr val="FF0000"/>
                          </a:solidFill>
                          <a:effectLst/>
                          <a:latin typeface="Liberation Sans, sans-serif"/>
                        </a:rPr>
                        <a:t>% moved to Impaired</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6</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22</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17</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22</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28</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22</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28</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44</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44</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67</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50</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44</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6" name="Curved Left Arrow 5"/>
          <p:cNvSpPr/>
          <p:nvPr/>
        </p:nvSpPr>
        <p:spPr>
          <a:xfrm rot="16200000" flipV="1">
            <a:off x="4718440" y="-1033683"/>
            <a:ext cx="449500" cy="5251008"/>
          </a:xfrm>
          <a:prstGeom prst="curvedLeftArrow">
            <a:avLst>
              <a:gd name="adj1" fmla="val 9068"/>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7" name="TextBox 6"/>
          <p:cNvSpPr txBox="1"/>
          <p:nvPr/>
        </p:nvSpPr>
        <p:spPr>
          <a:xfrm>
            <a:off x="628650" y="4798337"/>
            <a:ext cx="8052589" cy="1477328"/>
          </a:xfrm>
          <a:prstGeom prst="rect">
            <a:avLst/>
          </a:prstGeom>
          <a:noFill/>
        </p:spPr>
        <p:txBody>
          <a:bodyPr wrap="none" rtlCol="0">
            <a:spAutoFit/>
          </a:bodyPr>
          <a:lstStyle/>
          <a:p>
            <a:r>
              <a:rPr lang="en-CA" dirty="0" err="1" smtClean="0"/>
              <a:t>Brenkel</a:t>
            </a:r>
            <a:r>
              <a:rPr lang="en-CA" dirty="0" smtClean="0"/>
              <a:t> et al, 2017 only used: Feature Match, Paired Associates, and Double Trouble</a:t>
            </a:r>
          </a:p>
          <a:p>
            <a:r>
              <a:rPr lang="en-CA" dirty="0" smtClean="0"/>
              <a:t>They found that FM and PA were the least useful</a:t>
            </a:r>
          </a:p>
          <a:p>
            <a:r>
              <a:rPr lang="en-CA" dirty="0" smtClean="0"/>
              <a:t>DT was the most useful</a:t>
            </a:r>
          </a:p>
          <a:p>
            <a:endParaRPr lang="en-CA" dirty="0"/>
          </a:p>
          <a:p>
            <a:r>
              <a:rPr lang="en-CA" i="1" dirty="0" smtClean="0"/>
              <a:t>We replicate this except for the PA result (although we replicated it exactly at 33ppl)</a:t>
            </a:r>
          </a:p>
        </p:txBody>
      </p:sp>
    </p:spTree>
    <p:extLst>
      <p:ext uri="{BB962C8B-B14F-4D97-AF65-F5344CB8AC3E}">
        <p14:creationId xmlns:p14="http://schemas.microsoft.com/office/powerpoint/2010/main" val="3322351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regression</a:t>
            </a:r>
            <a:endParaRPr lang="en-CA" dirty="0"/>
          </a:p>
        </p:txBody>
      </p:sp>
      <p:sp>
        <p:nvSpPr>
          <p:cNvPr id="3" name="Content Placeholder 2"/>
          <p:cNvSpPr>
            <a:spLocks noGrp="1"/>
          </p:cNvSpPr>
          <p:nvPr>
            <p:ph idx="1"/>
          </p:nvPr>
        </p:nvSpPr>
        <p:spPr>
          <a:xfrm>
            <a:off x="628650" y="1418219"/>
            <a:ext cx="7886700" cy="2013044"/>
          </a:xfrm>
        </p:spPr>
        <p:txBody>
          <a:bodyPr>
            <a:normAutofit lnSpcReduction="10000"/>
          </a:bodyPr>
          <a:lstStyle/>
          <a:p>
            <a:r>
              <a:rPr lang="en-CA" sz="1800" u="sng" dirty="0" err="1"/>
              <a:t>MoCA</a:t>
            </a:r>
            <a:endParaRPr lang="en-CA" sz="1800" dirty="0"/>
          </a:p>
          <a:p>
            <a:r>
              <a:rPr lang="en-CA" sz="1800" dirty="0" err="1"/>
              <a:t>MoCA</a:t>
            </a:r>
            <a:r>
              <a:rPr lang="en-CA" sz="1800" dirty="0"/>
              <a:t> scores are best predicted by: Feature Match, Odd One Out, and Token Search together</a:t>
            </a:r>
          </a:p>
          <a:p>
            <a:r>
              <a:rPr lang="en-CA" sz="1800" dirty="0"/>
              <a:t>Adjusted R</a:t>
            </a:r>
            <a:r>
              <a:rPr lang="en-CA" sz="1800" baseline="30000" dirty="0"/>
              <a:t>2</a:t>
            </a:r>
            <a:r>
              <a:rPr lang="en-CA" sz="1800" dirty="0"/>
              <a:t> = 0.6686 = 0.67</a:t>
            </a:r>
          </a:p>
          <a:p>
            <a:r>
              <a:rPr lang="en-CA" sz="1800" dirty="0"/>
              <a:t>Age was included as a factor and predicts 13% of the variance in </a:t>
            </a:r>
            <a:r>
              <a:rPr lang="en-CA" sz="1800" dirty="0" err="1"/>
              <a:t>MoCA</a:t>
            </a:r>
            <a:r>
              <a:rPr lang="en-CA" sz="1800" dirty="0"/>
              <a:t> scores (adjusted R</a:t>
            </a:r>
            <a:r>
              <a:rPr lang="en-CA" sz="1800" baseline="30000" dirty="0"/>
              <a:t>2</a:t>
            </a:r>
            <a:r>
              <a:rPr lang="en-CA" sz="1800" dirty="0"/>
              <a:t> = 0.1298) on its </a:t>
            </a:r>
            <a:r>
              <a:rPr lang="en-CA" sz="1800" dirty="0" smtClean="0"/>
              <a:t>own</a:t>
            </a:r>
            <a:r>
              <a:rPr lang="en-CA" sz="1800" dirty="0"/>
              <a:t/>
            </a:r>
            <a:br>
              <a:rPr lang="en-CA" sz="1800" dirty="0"/>
            </a:br>
            <a:endParaRPr lang="en-CA" sz="1800" dirty="0"/>
          </a:p>
          <a:p>
            <a:pPr marL="0" indent="0">
              <a:buNone/>
            </a:pPr>
            <a:endParaRPr lang="en-CA" sz="1800" dirty="0"/>
          </a:p>
          <a:p>
            <a:endParaRPr lang="en-CA" sz="1800" dirty="0"/>
          </a:p>
        </p:txBody>
      </p:sp>
      <p:graphicFrame>
        <p:nvGraphicFramePr>
          <p:cNvPr id="4" name="Table 3"/>
          <p:cNvGraphicFramePr>
            <a:graphicFrameLocks noGrp="1"/>
          </p:cNvGraphicFramePr>
          <p:nvPr>
            <p:extLst>
              <p:ext uri="{D42A27DB-BD31-4B8C-83A1-F6EECF244321}">
                <p14:modId xmlns:p14="http://schemas.microsoft.com/office/powerpoint/2010/main" val="3065731584"/>
              </p:ext>
            </p:extLst>
          </p:nvPr>
        </p:nvGraphicFramePr>
        <p:xfrm>
          <a:off x="383598" y="3663478"/>
          <a:ext cx="8376803" cy="2773008"/>
        </p:xfrm>
        <a:graphic>
          <a:graphicData uri="http://schemas.openxmlformats.org/drawingml/2006/table">
            <a:tbl>
              <a:tblPr/>
              <a:tblGrid>
                <a:gridCol w="1174221"/>
                <a:gridCol w="629047"/>
                <a:gridCol w="545174"/>
                <a:gridCol w="587110"/>
                <a:gridCol w="681467"/>
                <a:gridCol w="618562"/>
                <a:gridCol w="670982"/>
                <a:gridCol w="629047"/>
                <a:gridCol w="629047"/>
                <a:gridCol w="629047"/>
                <a:gridCol w="587110"/>
                <a:gridCol w="513720"/>
                <a:gridCol w="482269"/>
              </a:tblGrid>
              <a:tr h="672069">
                <a:tc>
                  <a:txBody>
                    <a:bodyPr/>
                    <a:lstStyle/>
                    <a:p>
                      <a:pPr rtl="0">
                        <a:lnSpc>
                          <a:spcPct val="120000"/>
                        </a:lnSpc>
                      </a:pPr>
                      <a:r>
                        <a:rPr lang="en-CA" sz="1600" dirty="0">
                          <a:effectLst/>
                        </a:rPr>
                        <a:t/>
                      </a:r>
                      <a:br>
                        <a:rPr lang="en-CA" sz="1600" dirty="0">
                          <a:effectLst/>
                        </a:rPr>
                      </a:b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dirty="0">
                          <a:effectLst/>
                          <a:latin typeface="Liberation Sans, sans-serif"/>
                        </a:rPr>
                        <a:t>OOO</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B0F0"/>
                    </a:solidFill>
                  </a:tcPr>
                </a:tc>
                <a:tc>
                  <a:txBody>
                    <a:bodyPr/>
                    <a:lstStyle/>
                    <a:p>
                      <a:pPr rtl="0">
                        <a:lnSpc>
                          <a:spcPct val="120000"/>
                        </a:lnSpc>
                      </a:pPr>
                      <a:r>
                        <a:rPr lang="en-CA" sz="1600" b="1" dirty="0">
                          <a:effectLst/>
                          <a:latin typeface="Liberation Sans, sans-serif"/>
                        </a:rPr>
                        <a:t>FM</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B0F0"/>
                    </a:solidFill>
                  </a:tcPr>
                </a:tc>
                <a:tc>
                  <a:txBody>
                    <a:bodyPr/>
                    <a:lstStyle/>
                    <a:p>
                      <a:pPr rtl="0">
                        <a:lnSpc>
                          <a:spcPct val="120000"/>
                        </a:lnSpc>
                      </a:pPr>
                      <a:r>
                        <a:rPr lang="en-CA" sz="1600" b="1">
                          <a:effectLst/>
                          <a:latin typeface="Liberation Sans, sans-serif"/>
                        </a:rPr>
                        <a:t>DS</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dirty="0">
                          <a:effectLst/>
                          <a:latin typeface="Liberation Sans, sans-serif"/>
                        </a:rPr>
                        <a:t>TS</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B0F0"/>
                    </a:solidFill>
                  </a:tcPr>
                </a:tc>
                <a:tc>
                  <a:txBody>
                    <a:bodyPr/>
                    <a:lstStyle/>
                    <a:p>
                      <a:pPr rtl="0">
                        <a:lnSpc>
                          <a:spcPct val="120000"/>
                        </a:lnSpc>
                      </a:pPr>
                      <a:r>
                        <a:rPr lang="en-CA" sz="1600" b="1">
                          <a:effectLst/>
                          <a:latin typeface="Liberation Sans, sans-serif"/>
                        </a:rPr>
                        <a:t>GR</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ML</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SS</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R</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SP</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PA</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a:effectLst/>
                          <a:latin typeface="Liberation Sans, sans-serif"/>
                        </a:rPr>
                        <a:t>DT</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b="1" dirty="0">
                          <a:effectLst/>
                          <a:latin typeface="Liberation Sans, sans-serif"/>
                        </a:rPr>
                        <a:t>P</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72069">
                <a:tc>
                  <a:txBody>
                    <a:bodyPr/>
                    <a:lstStyle/>
                    <a:p>
                      <a:pPr rtl="0">
                        <a:lnSpc>
                          <a:spcPct val="120000"/>
                        </a:lnSpc>
                      </a:pPr>
                      <a:r>
                        <a:rPr lang="en-CA" sz="1600" dirty="0">
                          <a:effectLst/>
                          <a:latin typeface="Liberation Sans, sans-serif"/>
                        </a:rPr>
                        <a:t>% left in Borderline</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effectLst/>
                          <a:latin typeface="Liberation Sans, sans-serif"/>
                        </a:rPr>
                        <a:t>78</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effectLst/>
                          <a:latin typeface="Liberation Sans, sans-serif"/>
                        </a:rPr>
                        <a:t>78</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72</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67</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61</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61</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44</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39</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39</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33</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effectLst/>
                          <a:latin typeface="Liberation Sans, sans-serif"/>
                        </a:rPr>
                        <a:t>28</a:t>
                      </a:r>
                      <a:endParaRPr lang="en-CA" sz="160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effectLst/>
                          <a:latin typeface="Liberation Sans, sans-serif"/>
                        </a:rPr>
                        <a:t>22</a:t>
                      </a:r>
                      <a:endParaRPr lang="en-CA" sz="1600" dirty="0">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80724">
                <a:tc>
                  <a:txBody>
                    <a:bodyPr/>
                    <a:lstStyle/>
                    <a:p>
                      <a:pPr rtl="0">
                        <a:lnSpc>
                          <a:spcPct val="120000"/>
                        </a:lnSpc>
                      </a:pPr>
                      <a:r>
                        <a:rPr lang="en-CA" sz="1600" dirty="0">
                          <a:solidFill>
                            <a:schemeClr val="accent6"/>
                          </a:solidFill>
                          <a:effectLst/>
                          <a:latin typeface="Liberation Sans, sans-serif"/>
                        </a:rPr>
                        <a:t>% moved to Unimpaired</a:t>
                      </a:r>
                      <a:endParaRPr lang="en-CA" sz="1600" dirty="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17</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0</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11</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11</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11</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17</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28</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17</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17</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0</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chemeClr val="accent6"/>
                          </a:solidFill>
                          <a:effectLst/>
                          <a:latin typeface="Liberation Sans, sans-serif"/>
                        </a:rPr>
                        <a:t>22</a:t>
                      </a:r>
                      <a:endParaRPr lang="en-CA" sz="160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chemeClr val="accent6"/>
                          </a:solidFill>
                          <a:effectLst/>
                          <a:latin typeface="Liberation Sans, sans-serif"/>
                        </a:rPr>
                        <a:t>33</a:t>
                      </a:r>
                      <a:endParaRPr lang="en-CA" sz="1600" dirty="0">
                        <a:solidFill>
                          <a:schemeClr val="accent6"/>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748146">
                <a:tc>
                  <a:txBody>
                    <a:bodyPr/>
                    <a:lstStyle/>
                    <a:p>
                      <a:pPr rtl="0">
                        <a:lnSpc>
                          <a:spcPct val="120000"/>
                        </a:lnSpc>
                      </a:pPr>
                      <a:r>
                        <a:rPr lang="en-CA" sz="1600" dirty="0">
                          <a:solidFill>
                            <a:srgbClr val="FF0000"/>
                          </a:solidFill>
                          <a:effectLst/>
                          <a:latin typeface="Liberation Sans, sans-serif"/>
                        </a:rPr>
                        <a:t>% moved to Impaired</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6</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22</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17</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22</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28</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22</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28</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44</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44</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67</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a:solidFill>
                            <a:srgbClr val="FF0000"/>
                          </a:solidFill>
                          <a:effectLst/>
                          <a:latin typeface="Liberation Sans, sans-serif"/>
                        </a:rPr>
                        <a:t>50</a:t>
                      </a:r>
                      <a:endParaRPr lang="en-CA" sz="160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a:lnSpc>
                          <a:spcPct val="120000"/>
                        </a:lnSpc>
                      </a:pPr>
                      <a:r>
                        <a:rPr lang="en-CA" sz="1600" dirty="0">
                          <a:solidFill>
                            <a:srgbClr val="FF0000"/>
                          </a:solidFill>
                          <a:effectLst/>
                          <a:latin typeface="Liberation Sans, sans-serif"/>
                        </a:rPr>
                        <a:t>44</a:t>
                      </a:r>
                      <a:endParaRPr lang="en-CA" sz="1600" dirty="0">
                        <a:solidFill>
                          <a:srgbClr val="FF0000"/>
                        </a:solidFill>
                        <a:effectLst/>
                      </a:endParaRPr>
                    </a:p>
                  </a:txBody>
                  <a:tcPr marL="34858" marR="34858" marT="34858" marB="3485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95280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TotalTime>
  <Words>644</Words>
  <Application>Microsoft Office PowerPoint</Application>
  <PresentationFormat>On-screen Show (4:3)</PresentationFormat>
  <Paragraphs>255</Paragraphs>
  <Slides>12</Slides>
  <Notes>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Liberation Sans, sans-serif</vt:lpstr>
      <vt:lpstr>Office Theme</vt:lpstr>
      <vt:lpstr>CBS v MoCA v MMSE</vt:lpstr>
      <vt:lpstr>PowerPoint Presentation</vt:lpstr>
      <vt:lpstr>PowerPoint Presentation</vt:lpstr>
      <vt:lpstr>PowerPoint Presentation</vt:lpstr>
      <vt:lpstr>PowerPoint Presentation</vt:lpstr>
      <vt:lpstr>PowerPoint Presentation</vt:lpstr>
      <vt:lpstr>PowerPoint Presentation</vt:lpstr>
      <vt:lpstr>Brenkel et al, 2017</vt:lpstr>
      <vt:lpstr>regression</vt:lpstr>
      <vt:lpstr>regression</vt:lpstr>
      <vt:lpstr>MoCA + FM + OOO + TS</vt:lpstr>
      <vt:lpstr>takeaways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CBS v MoCA v MMSE</dc:title>
  <dc:creator>Avital Sternin</dc:creator>
  <cp:lastModifiedBy>Avital Sternin</cp:lastModifiedBy>
  <cp:revision>9</cp:revision>
  <dcterms:created xsi:type="dcterms:W3CDTF">2018-04-17T20:03:59Z</dcterms:created>
  <dcterms:modified xsi:type="dcterms:W3CDTF">2018-04-17T20:33:16Z</dcterms:modified>
</cp:coreProperties>
</file>