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9" r:id="rId2"/>
    <p:sldId id="259" r:id="rId3"/>
    <p:sldId id="266" r:id="rId4"/>
    <p:sldId id="273" r:id="rId5"/>
    <p:sldId id="275" r:id="rId6"/>
    <p:sldId id="286" r:id="rId7"/>
    <p:sldId id="276" r:id="rId8"/>
    <p:sldId id="300" r:id="rId9"/>
    <p:sldId id="287" r:id="rId10"/>
    <p:sldId id="288" r:id="rId11"/>
    <p:sldId id="293" r:id="rId12"/>
    <p:sldId id="289" r:id="rId13"/>
    <p:sldId id="290" r:id="rId14"/>
    <p:sldId id="291" r:id="rId15"/>
    <p:sldId id="292" r:id="rId16"/>
    <p:sldId id="294" r:id="rId17"/>
    <p:sldId id="279" r:id="rId18"/>
    <p:sldId id="277" r:id="rId19"/>
    <p:sldId id="278" r:id="rId20"/>
    <p:sldId id="301" r:id="rId21"/>
    <p:sldId id="280" r:id="rId22"/>
    <p:sldId id="302" r:id="rId23"/>
    <p:sldId id="299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3" autoAdjust="0"/>
    <p:restoredTop sz="85226" autoAdjust="0"/>
  </p:normalViewPr>
  <p:slideViewPr>
    <p:cSldViewPr snapToGrid="0">
      <p:cViewPr varScale="1">
        <p:scale>
          <a:sx n="69" d="100"/>
          <a:sy n="69" d="100"/>
        </p:scale>
        <p:origin x="-82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1845-50B6-45FE-AF8F-9F286F9BE4A8}" type="datetimeFigureOut">
              <a:rPr lang="en-CA" smtClean="0"/>
              <a:t>19-06-07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789B2-826E-41BD-B1F7-A734C17E5E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06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Starting with Young adults &amp; music </a:t>
            </a:r>
          </a:p>
          <a:p>
            <a:pPr lvl="1"/>
            <a:r>
              <a:rPr lang="en-CA" dirty="0" smtClean="0"/>
              <a:t>Speech and movie has been done</a:t>
            </a:r>
          </a:p>
          <a:p>
            <a:r>
              <a:rPr lang="en-CA" dirty="0" smtClean="0"/>
              <a:t>Moving to healthy older adults</a:t>
            </a:r>
          </a:p>
          <a:p>
            <a:pPr lvl="1"/>
            <a:r>
              <a:rPr lang="en-CA" dirty="0" smtClean="0"/>
              <a:t>Same music paradigm as younger adults</a:t>
            </a:r>
          </a:p>
          <a:p>
            <a:pPr lvl="1"/>
            <a:r>
              <a:rPr lang="en-CA" dirty="0" smtClean="0"/>
              <a:t>Introduce well known music </a:t>
            </a:r>
          </a:p>
          <a:p>
            <a:pPr lvl="1"/>
            <a:r>
              <a:rPr lang="en-CA" dirty="0" smtClean="0"/>
              <a:t>Maybe Hitchcock movie?</a:t>
            </a:r>
          </a:p>
          <a:p>
            <a:r>
              <a:rPr lang="en-CA" dirty="0" smtClean="0"/>
              <a:t>Finally to dementia/AD</a:t>
            </a:r>
          </a:p>
          <a:p>
            <a:pPr lvl="1"/>
            <a:r>
              <a:rPr lang="en-CA" dirty="0" smtClean="0"/>
              <a:t>Use well known music only</a:t>
            </a:r>
          </a:p>
          <a:p>
            <a:pPr lvl="1"/>
            <a:r>
              <a:rPr lang="en-CA" dirty="0" smtClean="0"/>
              <a:t>Use well characterized stim – Hitchcock movie, Taken, </a:t>
            </a:r>
            <a:r>
              <a:rPr lang="en-CA" dirty="0" err="1" smtClean="0"/>
              <a:t>etc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89B2-826E-41BD-B1F7-A734C17E5E7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6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14 participants</a:t>
            </a:r>
          </a:p>
          <a:p>
            <a:pPr lvl="1"/>
            <a:r>
              <a:rPr lang="en-US" dirty="0" smtClean="0"/>
              <a:t>Average age: 24</a:t>
            </a:r>
          </a:p>
          <a:p>
            <a:pPr lvl="1"/>
            <a:r>
              <a:rPr lang="en-US" dirty="0" smtClean="0"/>
              <a:t>6 males</a:t>
            </a:r>
          </a:p>
          <a:p>
            <a:r>
              <a:rPr lang="en-US" dirty="0" smtClean="0"/>
              <a:t># of listens: 7-23</a:t>
            </a:r>
          </a:p>
          <a:p>
            <a:r>
              <a:rPr lang="en-US" dirty="0" smtClean="0"/>
              <a:t># of days between scans: 14-29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CE6A-23B2-F447-8723-4FF14C6923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6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69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Participants who scored less than 70% on post-scan2 were excluded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89B2-826E-41BD-B1F7-A734C17E5E7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77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CA" dirty="0" smtClean="0"/>
              <a:t>L sided frontal</a:t>
            </a:r>
          </a:p>
          <a:p>
            <a:pPr lvl="1"/>
            <a:r>
              <a:rPr lang="en-CA" dirty="0" smtClean="0"/>
              <a:t>Bilateral auditory areas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89B2-826E-41BD-B1F7-A734C17E5E7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472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Young</a:t>
            </a:r>
            <a:r>
              <a:rPr lang="en-CA" baseline="0" dirty="0" smtClean="0"/>
              <a:t> Adult p</a:t>
            </a:r>
            <a:r>
              <a:rPr lang="en-CA" dirty="0" smtClean="0"/>
              <a:t>reliminary stats showed little to</a:t>
            </a:r>
            <a:r>
              <a:rPr lang="en-CA" baseline="0" dirty="0" smtClean="0"/>
              <a:t> no difference between A and I 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Especially in synchrony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In BOLD data too </a:t>
            </a:r>
            <a:r>
              <a:rPr lang="mr-IN" baseline="0" dirty="0" smtClean="0"/>
              <a:t>–</a:t>
            </a:r>
            <a:r>
              <a:rPr lang="en-CA" baseline="0" dirty="0" smtClean="0"/>
              <a:t> until some people were excluded due to familiarity measures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89B2-826E-41BD-B1F7-A734C17E5E7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52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3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70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11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49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93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88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19-06-07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0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19-06-07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5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19-06-07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51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09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5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8CDB-8DD7-4860-AB92-9053B68FDE61}" type="datetimeFigureOut">
              <a:rPr lang="en-CA" smtClean="0"/>
              <a:t>19-06-07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8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Owen Lab Meeting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June 7, 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876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-721936" y="519876"/>
            <a:ext cx="10571404" cy="6338124"/>
            <a:chOff x="-721936" y="519876"/>
            <a:chExt cx="10571404" cy="6338124"/>
          </a:xfrm>
        </p:grpSpPr>
        <p:pic>
          <p:nvPicPr>
            <p:cNvPr id="24" name="Picture 23" descr="ISCTimecourses_Heschels (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21936" y="868535"/>
              <a:ext cx="10571404" cy="598946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9365" y="383511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8833" y="450455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734" y="518941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736" y="583692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09353" y="544781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85238" y="519876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12852" y="126700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5641" y="2577449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0736" y="389737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0735" y="5204845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67204" y="192994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19993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5088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95087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154093" y="186781"/>
            <a:ext cx="153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Heschl’s</a:t>
            </a:r>
            <a:r>
              <a:rPr lang="en-CA" dirty="0" smtClean="0"/>
              <a:t> Gyrus</a:t>
            </a:r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3165641" y="556113"/>
            <a:ext cx="5900538" cy="601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48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 smtClean="0"/>
              <a:t>Heschl’s</a:t>
            </a:r>
            <a:r>
              <a:rPr lang="en-CA" sz="4000" dirty="0" smtClean="0"/>
              <a:t> overlay with stim envelope</a:t>
            </a:r>
            <a:endParaRPr lang="en-CA" sz="4000" dirty="0"/>
          </a:p>
        </p:txBody>
      </p:sp>
      <p:pic>
        <p:nvPicPr>
          <p:cNvPr id="4" name="Picture 3" descr="ISCTimecourses_Heschels_overl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38" y="1323473"/>
            <a:ext cx="2944715" cy="5374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51126" y="1509978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4109" y="2085750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1657" y="2720807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54107" y="3405673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9205" y="4053183"/>
            <a:ext cx="39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8673" y="4722623"/>
            <a:ext cx="39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3574" y="5304865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</a:t>
            </a:r>
            <a:endParaRPr lang="en-CA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363576" y="5952375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76531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ISCTimecoursesSTG_a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7750" y="796935"/>
            <a:ext cx="11341025" cy="6061065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74709" y="519876"/>
            <a:ext cx="7750157" cy="5711288"/>
            <a:chOff x="286383" y="519876"/>
            <a:chExt cx="7750157" cy="5711288"/>
          </a:xfrm>
        </p:grpSpPr>
        <p:sp>
          <p:nvSpPr>
            <p:cNvPr id="4" name="TextBox 3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9365" y="383511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833" y="450455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734" y="518941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6383" y="586183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9353" y="544781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85238" y="519876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12852" y="126700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5641" y="2577449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40736" y="389737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0735" y="5204845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65636" y="192994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18425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93520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93519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54093" y="186781"/>
            <a:ext cx="13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Anterior STG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6121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 descr="ISCTimecoursesSTG_po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r="1639"/>
          <a:stretch>
            <a:fillRect/>
          </a:stretch>
        </p:blipFill>
        <p:spPr>
          <a:xfrm>
            <a:off x="-784438" y="879263"/>
            <a:ext cx="10836324" cy="5978737"/>
          </a:xfrm>
        </p:spPr>
      </p:pic>
      <p:grpSp>
        <p:nvGrpSpPr>
          <p:cNvPr id="5" name="Group 4"/>
          <p:cNvGrpSpPr/>
          <p:nvPr/>
        </p:nvGrpSpPr>
        <p:grpSpPr>
          <a:xfrm>
            <a:off x="74709" y="519876"/>
            <a:ext cx="7750157" cy="5711288"/>
            <a:chOff x="286383" y="519876"/>
            <a:chExt cx="7750157" cy="5711288"/>
          </a:xfrm>
        </p:grpSpPr>
        <p:sp>
          <p:nvSpPr>
            <p:cNvPr id="6" name="TextBox 5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365" y="383511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33" y="450455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734" y="518941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6383" y="586183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9353" y="544781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85238" y="519876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12852" y="126700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65641" y="2577449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0736" y="389737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0735" y="5204845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65636" y="192994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18425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93520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93519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54093" y="186781"/>
            <a:ext cx="146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Posterior STG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974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ontent Placeholder 48" descr="ISCTimecourses_AC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5" r="3995"/>
          <a:stretch>
            <a:fillRect/>
          </a:stretch>
        </p:blipFill>
        <p:spPr>
          <a:xfrm>
            <a:off x="-653844" y="953978"/>
            <a:ext cx="10700904" cy="5904022"/>
          </a:xfrm>
        </p:spPr>
      </p:pic>
      <p:grpSp>
        <p:nvGrpSpPr>
          <p:cNvPr id="27" name="Group 26"/>
          <p:cNvGrpSpPr/>
          <p:nvPr/>
        </p:nvGrpSpPr>
        <p:grpSpPr>
          <a:xfrm>
            <a:off x="37354" y="594589"/>
            <a:ext cx="8422533" cy="5636575"/>
            <a:chOff x="249028" y="594589"/>
            <a:chExt cx="8422533" cy="5636575"/>
          </a:xfrm>
        </p:grpSpPr>
        <p:sp>
          <p:nvSpPr>
            <p:cNvPr id="28" name="TextBox 27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9365" y="383511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8833" y="450455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9028" y="518941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6383" y="586183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20638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20259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24914" y="1478688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7703" y="266461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52798" y="394718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65248" y="521729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77699" y="2091817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18425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393520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93519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154093" y="186781"/>
            <a:ext cx="190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Anterior Cingulate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5877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 descr="ISCTimecourses_IFG_tr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" b="1377"/>
          <a:stretch>
            <a:fillRect/>
          </a:stretch>
        </p:blipFill>
        <p:spPr>
          <a:xfrm>
            <a:off x="-990032" y="841908"/>
            <a:ext cx="10904028" cy="6016092"/>
          </a:xfrm>
        </p:spPr>
      </p:pic>
      <p:grpSp>
        <p:nvGrpSpPr>
          <p:cNvPr id="5" name="Group 4"/>
          <p:cNvGrpSpPr/>
          <p:nvPr/>
        </p:nvGrpSpPr>
        <p:grpSpPr>
          <a:xfrm>
            <a:off x="37354" y="594589"/>
            <a:ext cx="8422533" cy="5636575"/>
            <a:chOff x="249028" y="594589"/>
            <a:chExt cx="8422533" cy="5636575"/>
          </a:xfrm>
        </p:grpSpPr>
        <p:sp>
          <p:nvSpPr>
            <p:cNvPr id="6" name="TextBox 5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365" y="383511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33" y="450455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</a:t>
              </a:r>
              <a:endParaRPr lang="en-CA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9028" y="518941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6383" y="586183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20638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0259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24914" y="1478688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7703" y="266461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52798" y="394718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65248" y="521729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03385" y="2029557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44111" y="317812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9206" y="449805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19205" y="580552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54093" y="186781"/>
            <a:ext cx="172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IFG - </a:t>
            </a:r>
            <a:r>
              <a:rPr lang="en-CA" dirty="0" err="1" smtClean="0"/>
              <a:t>triangularis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695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Young Adult Data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No effect of familiarity in Synchrony data</a:t>
            </a:r>
          </a:p>
          <a:p>
            <a:pPr lvl="1"/>
            <a:r>
              <a:rPr lang="en-CA" dirty="0" smtClean="0"/>
              <a:t>Session effects are seen with Session 1 &gt; Session 2</a:t>
            </a:r>
          </a:p>
          <a:p>
            <a:endParaRPr lang="en-CA" dirty="0"/>
          </a:p>
          <a:p>
            <a:r>
              <a:rPr lang="en-CA" dirty="0" smtClean="0"/>
              <a:t>Effects are seen in stimulus type </a:t>
            </a:r>
          </a:p>
          <a:p>
            <a:endParaRPr lang="en-CA" dirty="0"/>
          </a:p>
          <a:p>
            <a:r>
              <a:rPr lang="en-CA" dirty="0" smtClean="0"/>
              <a:t>Synchrony in Auditory cortices are sensitive to stimulus envelope, but differences in synchrony in other areas are driven by something else.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8868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Older Adult paradigm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Single scan session</a:t>
            </a:r>
          </a:p>
          <a:p>
            <a:pPr lvl="1"/>
            <a:r>
              <a:rPr lang="en-CA" dirty="0" smtClean="0"/>
              <a:t>Spoken, Instrumental, Whole (BOLD and synchrony)</a:t>
            </a:r>
          </a:p>
          <a:p>
            <a:pPr lvl="1"/>
            <a:r>
              <a:rPr lang="en-CA" dirty="0" smtClean="0"/>
              <a:t>2 long known (synchrony only)</a:t>
            </a:r>
          </a:p>
          <a:p>
            <a:pPr lvl="2"/>
            <a:r>
              <a:rPr lang="en-CA" dirty="0" smtClean="0"/>
              <a:t>WF: Hey Jude</a:t>
            </a:r>
            <a:endParaRPr lang="en-CA" dirty="0"/>
          </a:p>
          <a:p>
            <a:pPr lvl="2"/>
            <a:r>
              <a:rPr lang="en-CA" dirty="0" smtClean="0"/>
              <a:t>SF: </a:t>
            </a:r>
            <a:r>
              <a:rPr lang="en-CA" dirty="0" err="1" smtClean="0"/>
              <a:t>Twas</a:t>
            </a:r>
            <a:r>
              <a:rPr lang="en-CA" dirty="0" smtClean="0"/>
              <a:t> the Night Before Christmas</a:t>
            </a:r>
          </a:p>
          <a:p>
            <a:r>
              <a:rPr lang="en-CA" dirty="0" smtClean="0"/>
              <a:t>Single Behavioural session</a:t>
            </a:r>
          </a:p>
          <a:p>
            <a:pPr lvl="1"/>
            <a:r>
              <a:rPr lang="en-CA" dirty="0" smtClean="0"/>
              <a:t>Demographics, music experience questionnaires, CBS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515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Older Adult BOLD data *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Preliminary look with 14 participants</a:t>
            </a:r>
          </a:p>
          <a:p>
            <a:pPr lvl="1"/>
            <a:r>
              <a:rPr lang="en-CA" dirty="0" smtClean="0"/>
              <a:t>Instrumental, Spoken, Whole</a:t>
            </a:r>
          </a:p>
          <a:p>
            <a:pPr lvl="2"/>
            <a:r>
              <a:rPr lang="en-CA" dirty="0" smtClean="0"/>
              <a:t>Activation in auditory cortices</a:t>
            </a:r>
          </a:p>
          <a:p>
            <a:pPr lvl="2"/>
            <a:r>
              <a:rPr lang="en-CA" dirty="0" smtClean="0"/>
              <a:t>Spoken </a:t>
            </a:r>
            <a:r>
              <a:rPr lang="mr-IN" dirty="0" smtClean="0"/>
              <a:t>–</a:t>
            </a:r>
            <a:r>
              <a:rPr lang="en-CA" dirty="0" smtClean="0"/>
              <a:t> small cluster in frontal inferior (sig at cluster level)</a:t>
            </a:r>
          </a:p>
          <a:p>
            <a:pPr lvl="1"/>
            <a:r>
              <a:rPr lang="en-CA" dirty="0" smtClean="0"/>
              <a:t>Spoken &gt; whole and instrumental stimuli</a:t>
            </a:r>
          </a:p>
          <a:p>
            <a:pPr lvl="2"/>
            <a:endParaRPr lang="en-CA" dirty="0"/>
          </a:p>
        </p:txBody>
      </p:sp>
      <p:pic>
        <p:nvPicPr>
          <p:cNvPr id="4" name="Picture 3" descr="Screen Shot 2019-05-30 at 10.48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353" y="3897482"/>
            <a:ext cx="2796067" cy="2783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2851" y="4607690"/>
            <a:ext cx="2185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W&gt;IS and I&gt;SW show no significant areas of activation</a:t>
            </a:r>
          </a:p>
        </p:txBody>
      </p:sp>
    </p:spTree>
    <p:extLst>
      <p:ext uri="{BB962C8B-B14F-4D97-AF65-F5344CB8AC3E}">
        <p14:creationId xmlns:p14="http://schemas.microsoft.com/office/powerpoint/2010/main" val="317436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Older Adult Synchrony Data *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Stimulus Effects</a:t>
            </a:r>
          </a:p>
          <a:p>
            <a:pPr lvl="1"/>
            <a:r>
              <a:rPr lang="en-CA" dirty="0" smtClean="0"/>
              <a:t>Stimulus effects in some ROIs </a:t>
            </a:r>
          </a:p>
          <a:p>
            <a:pPr lvl="2"/>
            <a:r>
              <a:rPr lang="en-CA" dirty="0" smtClean="0"/>
              <a:t>Both within unknown stimuli (I,S,W)</a:t>
            </a:r>
            <a:br>
              <a:rPr lang="en-CA" dirty="0" smtClean="0"/>
            </a:br>
            <a:r>
              <a:rPr lang="en-CA" dirty="0" smtClean="0"/>
              <a:t>and with all stimuli (I,S,W,SF,WF)</a:t>
            </a:r>
          </a:p>
          <a:p>
            <a:pPr lvl="1"/>
            <a:r>
              <a:rPr lang="en-CA" dirty="0" smtClean="0"/>
              <a:t>General pattern: S &gt; W &gt; I</a:t>
            </a:r>
          </a:p>
          <a:p>
            <a:r>
              <a:rPr lang="en-CA" dirty="0" smtClean="0"/>
              <a:t>Familiarity</a:t>
            </a:r>
          </a:p>
          <a:p>
            <a:pPr lvl="1"/>
            <a:r>
              <a:rPr lang="en-CA" dirty="0" smtClean="0"/>
              <a:t>Unfamiliar Spoken &gt; Familiar Spoken</a:t>
            </a:r>
          </a:p>
          <a:p>
            <a:pPr lvl="2"/>
            <a:r>
              <a:rPr lang="en-CA" dirty="0" smtClean="0"/>
              <a:t>(doesn’t come out in whole stimuli)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051222" y="1424850"/>
            <a:ext cx="1265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ROIs in:</a:t>
            </a:r>
          </a:p>
          <a:p>
            <a:r>
              <a:rPr lang="en-CA" dirty="0" smtClean="0"/>
              <a:t>Frontal</a:t>
            </a:r>
          </a:p>
          <a:p>
            <a:r>
              <a:rPr lang="en-CA" dirty="0" smtClean="0"/>
              <a:t>Auditory</a:t>
            </a:r>
          </a:p>
          <a:p>
            <a:r>
              <a:rPr lang="en-CA" dirty="0" smtClean="0"/>
              <a:t>Cerebellum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643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85" y="1576720"/>
            <a:ext cx="7736167" cy="5036741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Using naturalistic stimuli to probe consciousness</a:t>
            </a:r>
          </a:p>
          <a:p>
            <a:pPr lvl="1"/>
            <a:r>
              <a:rPr lang="en-CA" dirty="0" smtClean="0"/>
              <a:t>music</a:t>
            </a:r>
          </a:p>
          <a:p>
            <a:r>
              <a:rPr lang="en-CA" dirty="0" smtClean="0"/>
              <a:t>How does processing of these stimuli change with</a:t>
            </a:r>
            <a:r>
              <a:rPr lang="mr-IN" dirty="0" smtClean="0"/>
              <a:t>…</a:t>
            </a:r>
            <a:endParaRPr lang="en-CA" dirty="0" smtClean="0"/>
          </a:p>
          <a:p>
            <a:pPr lvl="1"/>
            <a:r>
              <a:rPr lang="en-CA" dirty="0" smtClean="0"/>
              <a:t>age? </a:t>
            </a:r>
          </a:p>
          <a:p>
            <a:pPr lvl="1"/>
            <a:r>
              <a:rPr lang="en-CA" dirty="0"/>
              <a:t>l</a:t>
            </a:r>
            <a:r>
              <a:rPr lang="en-CA" dirty="0" smtClean="0"/>
              <a:t>anguage?</a:t>
            </a:r>
          </a:p>
          <a:p>
            <a:pPr lvl="1"/>
            <a:r>
              <a:rPr lang="en-CA" dirty="0"/>
              <a:t>f</a:t>
            </a:r>
            <a:r>
              <a:rPr lang="en-CA" dirty="0" smtClean="0"/>
              <a:t>amiliarity?</a:t>
            </a:r>
          </a:p>
          <a:p>
            <a:r>
              <a:rPr lang="en-CA" dirty="0" smtClean="0"/>
              <a:t>What does that teach us about what it’s like to be a</a:t>
            </a:r>
            <a:r>
              <a:rPr lang="mr-IN" dirty="0" smtClean="0"/>
              <a:t>…</a:t>
            </a:r>
            <a:endParaRPr lang="en-CA" dirty="0" smtClean="0"/>
          </a:p>
          <a:p>
            <a:pPr lvl="1"/>
            <a:r>
              <a:rPr lang="en-CA" dirty="0" smtClean="0"/>
              <a:t>Young adult?</a:t>
            </a:r>
          </a:p>
          <a:p>
            <a:pPr lvl="1"/>
            <a:r>
              <a:rPr lang="en-CA" dirty="0" smtClean="0"/>
              <a:t>Older adult?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Changes in synchrony between individuals</a:t>
            </a:r>
          </a:p>
          <a:p>
            <a:pPr marL="0" indent="0">
              <a:buNone/>
            </a:pP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187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8383" y="176412"/>
            <a:ext cx="4697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Areas where synchrony to stimuli significantly differs</a:t>
            </a:r>
            <a:endParaRPr lang="en-CA" sz="2400" dirty="0"/>
          </a:p>
        </p:txBody>
      </p:sp>
      <p:pic>
        <p:nvPicPr>
          <p:cNvPr id="5" name="Picture 4" descr="Combine_unknown_OA_s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67" y="388105"/>
            <a:ext cx="2752021" cy="2752021"/>
          </a:xfrm>
          <a:prstGeom prst="rect">
            <a:avLst/>
          </a:prstGeom>
        </p:spPr>
      </p:pic>
      <p:pic>
        <p:nvPicPr>
          <p:cNvPr id="6" name="Picture 5" descr="Combine_known_unknown_OA_si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7" y="3845773"/>
            <a:ext cx="2769440" cy="27694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69314" y="1534781"/>
            <a:ext cx="222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Unknown stimuli only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3016395" y="5133577"/>
            <a:ext cx="286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Unknown and known stimuli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5622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Young v Older adult comparisons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Synchrony </a:t>
            </a:r>
          </a:p>
          <a:p>
            <a:pPr lvl="1"/>
            <a:r>
              <a:rPr lang="en-CA" dirty="0" smtClean="0"/>
              <a:t>Young: </a:t>
            </a:r>
            <a:r>
              <a:rPr lang="en-US" dirty="0"/>
              <a:t>Spoken &gt; a </a:t>
            </a:r>
            <a:r>
              <a:rPr lang="en-US" dirty="0" err="1"/>
              <a:t>capella</a:t>
            </a:r>
            <a:r>
              <a:rPr lang="en-US" dirty="0"/>
              <a:t> &gt;  whole &gt; instrumental</a:t>
            </a:r>
          </a:p>
          <a:p>
            <a:pPr lvl="1"/>
            <a:r>
              <a:rPr lang="en-CA" dirty="0" smtClean="0"/>
              <a:t>Older: Spoken &gt; whole &gt; instrumental</a:t>
            </a:r>
          </a:p>
          <a:p>
            <a:pPr lvl="1"/>
            <a:r>
              <a:rPr lang="en-CA" dirty="0" smtClean="0"/>
              <a:t>ROIs: Frontal, Auditory, Cerebellum (Young show cingulate too)</a:t>
            </a:r>
            <a:endParaRPr lang="en-CA" dirty="0"/>
          </a:p>
        </p:txBody>
      </p:sp>
      <p:pic>
        <p:nvPicPr>
          <p:cNvPr id="4" name="Picture 3" descr="Combine1_YA_over_unknown_O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12" y="3920170"/>
            <a:ext cx="2753783" cy="2753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4269" y="4932422"/>
            <a:ext cx="365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Warm: Young Adults </a:t>
            </a:r>
            <a:r>
              <a:rPr lang="mr-IN" dirty="0" smtClean="0"/>
              <a:t>–</a:t>
            </a:r>
            <a:r>
              <a:rPr lang="en-CA" dirty="0" smtClean="0"/>
              <a:t> session 1 </a:t>
            </a:r>
          </a:p>
          <a:p>
            <a:r>
              <a:rPr lang="en-CA" dirty="0" smtClean="0"/>
              <a:t>Blue: Older Adults </a:t>
            </a:r>
            <a:r>
              <a:rPr lang="mr-IN" dirty="0" smtClean="0"/>
              <a:t>–</a:t>
            </a:r>
            <a:r>
              <a:rPr lang="en-CA" dirty="0" smtClean="0"/>
              <a:t> unknown stimuli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936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Does synchrony predict CBS scores?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Is there a difference in how synchrony predicts CBS scores for younger and older adults</a:t>
            </a:r>
            <a:r>
              <a:rPr lang="en-CA" dirty="0" smtClean="0"/>
              <a:t>?</a:t>
            </a:r>
          </a:p>
          <a:p>
            <a:endParaRPr lang="en-CA" dirty="0" smtClean="0"/>
          </a:p>
          <a:p>
            <a:r>
              <a:rPr lang="en-CA" dirty="0" smtClean="0"/>
              <a:t>Currently looking in Yeo’s FPN</a:t>
            </a:r>
          </a:p>
          <a:p>
            <a:pPr lvl="1"/>
            <a:r>
              <a:rPr lang="en-CA" dirty="0" smtClean="0"/>
              <a:t> no obvious patterns emerging</a:t>
            </a:r>
          </a:p>
          <a:p>
            <a:pPr lvl="1"/>
            <a:endParaRPr lang="en-CA" dirty="0"/>
          </a:p>
          <a:p>
            <a:r>
              <a:rPr lang="en-CA" dirty="0" smtClean="0"/>
              <a:t>Will next look in the ROIs that come out in my synchrony analysis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17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1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 so far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93943"/>
              </p:ext>
            </p:extLst>
          </p:nvPr>
        </p:nvGraphicFramePr>
        <p:xfrm>
          <a:off x="456139" y="1601020"/>
          <a:ext cx="7852538" cy="3564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51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36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10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98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52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470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Young Adults</a:t>
                      </a:r>
                      <a:endParaRPr lang="en-CA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Older Adults (*so far)</a:t>
                      </a:r>
                      <a:endParaRPr lang="en-CA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BOLD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Synchrony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BOLD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Synchrony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N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19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14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13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age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23 (18-36)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24 (18-39)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70 (64-74)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gender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11</a:t>
                      </a:r>
                      <a:r>
                        <a:rPr lang="en-CA" baseline="0" dirty="0" smtClean="0"/>
                        <a:t> F / 8 M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r>
                        <a:rPr lang="en-CA" baseline="0" dirty="0" smtClean="0"/>
                        <a:t> F / 9 M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 F / 6 M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 F / 6 M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# of listens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13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5864">
                <a:tc>
                  <a:txBody>
                    <a:bodyPr/>
                    <a:lstStyle/>
                    <a:p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d</a:t>
                      </a:r>
                      <a:r>
                        <a:rPr lang="en-CA" dirty="0" smtClean="0"/>
                        <a:t>ays between</a:t>
                      </a:r>
                      <a:r>
                        <a:rPr lang="en-CA" baseline="0" dirty="0" smtClean="0"/>
                        <a:t> scans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19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11</a:t>
                      </a:r>
                      <a:r>
                        <a:rPr lang="en-CA" baseline="0" dirty="0" smtClean="0"/>
                        <a:t> spoke more than one language</a:t>
                      </a:r>
                      <a:endParaRPr lang="en-CA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baseline="0" dirty="0" smtClean="0"/>
                        <a:t>5 spoke more than one language</a:t>
                      </a:r>
                      <a:endParaRPr lang="en-CA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85896" y="1577474"/>
            <a:ext cx="3609474" cy="3783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19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14386" y="1546514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81359" y="1546514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2536" y="2299549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be learned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2652351" y="2299549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4182" y="2299549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earned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3997" y="2299549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490" y="2785462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2552305" y="2785461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5004136" y="2785461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7231881" y="2794426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2774560" y="1546515"/>
            <a:ext cx="3606799" cy="48591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2021612" y="2939115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368431" y="5040072"/>
            <a:ext cx="175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77959" y="2152234"/>
            <a:ext cx="31283" cy="41677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6636772" y="2939115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983591" y="5040072"/>
            <a:ext cx="1847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Same as in scan 1</a:t>
            </a:r>
          </a:p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334841" y="6425067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participants</a:t>
            </a:r>
            <a:endParaRPr lang="en-CA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/>
              <a:t>Young adult paradigm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06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/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(some) Young Adult Behavioural Data</a:t>
            </a:r>
            <a:endParaRPr lang="en-CA" sz="4000" dirty="0"/>
          </a:p>
        </p:txBody>
      </p:sp>
      <p:pic>
        <p:nvPicPr>
          <p:cNvPr id="6" name="Picture 5" descr="LyricMo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7" y="1367890"/>
            <a:ext cx="5879483" cy="49711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04123" y="2118249"/>
            <a:ext cx="27308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Lyric </a:t>
            </a:r>
            <a:r>
              <a:rPr lang="en-CA" dirty="0"/>
              <a:t>m</a:t>
            </a:r>
            <a:r>
              <a:rPr lang="en-CA" dirty="0" smtClean="0"/>
              <a:t>odification task</a:t>
            </a:r>
          </a:p>
          <a:p>
            <a:endParaRPr lang="en-CA" dirty="0" smtClean="0"/>
          </a:p>
          <a:p>
            <a:r>
              <a:rPr lang="en-CA" dirty="0" smtClean="0"/>
              <a:t>Participants learn songs over the course of training</a:t>
            </a:r>
          </a:p>
          <a:p>
            <a:endParaRPr lang="en-CA" dirty="0" smtClean="0"/>
          </a:p>
          <a:p>
            <a:r>
              <a:rPr lang="en-CA" dirty="0" smtClean="0"/>
              <a:t>p&lt;0.001 from pre- to post-scan</a:t>
            </a:r>
          </a:p>
          <a:p>
            <a:endParaRPr lang="en-CA" dirty="0" smtClean="0"/>
          </a:p>
          <a:p>
            <a:r>
              <a:rPr lang="en-CA" dirty="0" smtClean="0"/>
              <a:t>(participants scoring &lt;70% at post-scan2 were excluded)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581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Intersubject</a:t>
            </a:r>
            <a:r>
              <a:rPr lang="en-US" dirty="0" smtClean="0"/>
              <a:t> synchrony in ROIs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Frontal, Auditory, Cingulate, Basal Ganglia, Cerebellum</a:t>
            </a:r>
          </a:p>
          <a:p>
            <a:endParaRPr lang="en-US" dirty="0" smtClean="0"/>
          </a:p>
          <a:p>
            <a:r>
              <a:rPr lang="en-US" dirty="0" smtClean="0"/>
              <a:t>Method:</a:t>
            </a:r>
          </a:p>
          <a:p>
            <a:pPr lvl="1"/>
            <a:r>
              <a:rPr lang="en-US" dirty="0" smtClean="0"/>
              <a:t>Extract mean synchrony value from each ROI, for each participant</a:t>
            </a:r>
          </a:p>
          <a:p>
            <a:pPr lvl="1"/>
            <a:r>
              <a:rPr lang="en-US" dirty="0" smtClean="0"/>
              <a:t>‘how synchronized was the activity in this participant’s ROI compared to everyone else’s activity?’</a:t>
            </a:r>
          </a:p>
          <a:p>
            <a:pPr lvl="1"/>
            <a:r>
              <a:rPr lang="en-US" dirty="0" smtClean="0"/>
              <a:t>Ran stats on the mean values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312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Young Adult Synchrony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Session </a:t>
            </a:r>
            <a:r>
              <a:rPr lang="en-CA" dirty="0"/>
              <a:t>x </a:t>
            </a:r>
            <a:r>
              <a:rPr lang="en-CA" dirty="0" smtClean="0"/>
              <a:t>stimulus (2x4) ANOVA </a:t>
            </a:r>
          </a:p>
          <a:p>
            <a:pPr lvl="1"/>
            <a:r>
              <a:rPr lang="en-CA" dirty="0" smtClean="0"/>
              <a:t>Main effect of session in some ROIs</a:t>
            </a:r>
          </a:p>
          <a:p>
            <a:pPr lvl="1"/>
            <a:r>
              <a:rPr lang="en-CA" dirty="0" smtClean="0"/>
              <a:t>No interaction</a:t>
            </a:r>
          </a:p>
          <a:p>
            <a:pPr lvl="1"/>
            <a:r>
              <a:rPr lang="en-CA" dirty="0" smtClean="0"/>
              <a:t>No main effect of stimulus</a:t>
            </a:r>
          </a:p>
          <a:p>
            <a:r>
              <a:rPr lang="en-CA" dirty="0" smtClean="0"/>
              <a:t>Stimulus ANOVAs (1x4) within session 1 or 2</a:t>
            </a:r>
          </a:p>
          <a:p>
            <a:pPr lvl="1"/>
            <a:r>
              <a:rPr lang="en-CA" dirty="0" smtClean="0"/>
              <a:t>Show strong stimulus effects in some ROIs</a:t>
            </a:r>
          </a:p>
          <a:p>
            <a:r>
              <a:rPr lang="en-CA" dirty="0" smtClean="0"/>
              <a:t>Familiarity</a:t>
            </a:r>
          </a:p>
          <a:p>
            <a:pPr lvl="1"/>
            <a:r>
              <a:rPr lang="en-CA" dirty="0" smtClean="0"/>
              <a:t>No difference between synchrony in familiar and unfamiliar stimuli (in Session 2)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659578" y="1491593"/>
            <a:ext cx="12656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ROIs in:</a:t>
            </a:r>
          </a:p>
          <a:p>
            <a:r>
              <a:rPr lang="en-CA" dirty="0" smtClean="0"/>
              <a:t>Frontal</a:t>
            </a:r>
          </a:p>
          <a:p>
            <a:r>
              <a:rPr lang="en-CA" dirty="0" smtClean="0"/>
              <a:t>Auditory</a:t>
            </a:r>
          </a:p>
          <a:p>
            <a:r>
              <a:rPr lang="en-CA" dirty="0" smtClean="0"/>
              <a:t>Cingulate</a:t>
            </a:r>
          </a:p>
          <a:p>
            <a:r>
              <a:rPr lang="en-CA" dirty="0" smtClean="0"/>
              <a:t>Cerebellum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664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bine1_2_YA_s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86" y="176411"/>
            <a:ext cx="3011326" cy="3011326"/>
          </a:xfrm>
          <a:prstGeom prst="rect">
            <a:avLst/>
          </a:prstGeom>
        </p:spPr>
      </p:pic>
      <p:pic>
        <p:nvPicPr>
          <p:cNvPr id="5" name="Picture 4" descr="Combine1_YA_si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6" y="3704645"/>
            <a:ext cx="3011326" cy="3011326"/>
          </a:xfrm>
          <a:prstGeom prst="rect">
            <a:avLst/>
          </a:prstGeom>
        </p:spPr>
      </p:pic>
      <p:pic>
        <p:nvPicPr>
          <p:cNvPr id="6" name="Picture 5" descr="Combine2_YA_si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1" y="3823964"/>
            <a:ext cx="3034036" cy="30340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37959" y="141131"/>
            <a:ext cx="464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Areas where synchrony to stimuli significantly differs</a:t>
            </a:r>
            <a:endParaRPr lang="en-C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80992" y="1746475"/>
            <a:ext cx="169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Ignoring session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298631" y="449849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 only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6738380" y="317540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 only</a:t>
            </a:r>
            <a:endParaRPr lang="en-CA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422109" y="2275709"/>
            <a:ext cx="89962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380471" y="5039001"/>
            <a:ext cx="89962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343596" y="3175408"/>
            <a:ext cx="11283" cy="6110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37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the synchrony </a:t>
            </a:r>
            <a:r>
              <a:rPr lang="en-US" dirty="0" err="1" smtClean="0"/>
              <a:t>stim</a:t>
            </a:r>
            <a:r>
              <a:rPr lang="en-US" dirty="0" smtClean="0"/>
              <a:t> effect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Spoken &gt; a </a:t>
            </a:r>
            <a:r>
              <a:rPr lang="en-US" dirty="0" err="1" smtClean="0"/>
              <a:t>capella</a:t>
            </a:r>
            <a:r>
              <a:rPr lang="en-US" dirty="0" smtClean="0"/>
              <a:t> &gt;  whole &gt; instrumental</a:t>
            </a:r>
          </a:p>
          <a:p>
            <a:endParaRPr lang="en-US" dirty="0"/>
          </a:p>
          <a:p>
            <a:r>
              <a:rPr lang="en-US" dirty="0" smtClean="0"/>
              <a:t>Example ROIS:</a:t>
            </a:r>
          </a:p>
          <a:p>
            <a:pPr lvl="1"/>
            <a:r>
              <a:rPr lang="en-US" dirty="0" smtClean="0"/>
              <a:t>Auditory</a:t>
            </a:r>
          </a:p>
          <a:p>
            <a:pPr lvl="2"/>
            <a:r>
              <a:rPr lang="en-US" dirty="0" err="1" smtClean="0"/>
              <a:t>Heschl’s</a:t>
            </a:r>
            <a:r>
              <a:rPr lang="en-US" dirty="0" smtClean="0"/>
              <a:t> gyrus</a:t>
            </a:r>
          </a:p>
          <a:p>
            <a:pPr lvl="1"/>
            <a:r>
              <a:rPr lang="en-US" dirty="0" smtClean="0"/>
              <a:t>Frontal</a:t>
            </a:r>
          </a:p>
          <a:p>
            <a:pPr lvl="2"/>
            <a:r>
              <a:rPr lang="en-US" dirty="0" smtClean="0"/>
              <a:t>IFG – pars </a:t>
            </a:r>
            <a:r>
              <a:rPr lang="en-US" dirty="0" err="1" smtClean="0"/>
              <a:t>triangularis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066913" y="3192718"/>
            <a:ext cx="3667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ANOVAs show synchrony to 4 stim is significantly different in these ROIS both when session is ignored and in session 1</a:t>
            </a:r>
          </a:p>
          <a:p>
            <a:endParaRPr lang="en-US" dirty="0"/>
          </a:p>
          <a:p>
            <a:r>
              <a:rPr lang="en-US" dirty="0" smtClean="0"/>
              <a:t>not in session 2</a:t>
            </a:r>
            <a:endParaRPr lang="en-CA" dirty="0"/>
          </a:p>
        </p:txBody>
      </p:sp>
      <p:sp>
        <p:nvSpPr>
          <p:cNvPr id="5" name="Right Brace 4"/>
          <p:cNvSpPr/>
          <p:nvPr/>
        </p:nvSpPr>
        <p:spPr>
          <a:xfrm>
            <a:off x="4086225" y="3209925"/>
            <a:ext cx="695325" cy="1638939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37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5160</TotalTime>
  <Words>984</Words>
  <Application>Microsoft Macintosh PowerPoint</Application>
  <PresentationFormat>On-screen Show (4:3)</PresentationFormat>
  <Paragraphs>315</Paragraphs>
  <Slides>23</Slides>
  <Notes>6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Owen Lab Meeting</vt:lpstr>
      <vt:lpstr>Questions:</vt:lpstr>
      <vt:lpstr>Data summary so far</vt:lpstr>
      <vt:lpstr>Young adult paradigm</vt:lpstr>
      <vt:lpstr>(some) Young Adult Behavioural Data</vt:lpstr>
      <vt:lpstr>Intersubject synchrony in ROIs</vt:lpstr>
      <vt:lpstr>Young Adult Synchrony Data</vt:lpstr>
      <vt:lpstr>PowerPoint Presentation</vt:lpstr>
      <vt:lpstr>Explore the synchrony stim effect</vt:lpstr>
      <vt:lpstr>PowerPoint Presentation</vt:lpstr>
      <vt:lpstr>Heschl’s overlay with stim envelope</vt:lpstr>
      <vt:lpstr>PowerPoint Presentation</vt:lpstr>
      <vt:lpstr>PowerPoint Presentation</vt:lpstr>
      <vt:lpstr>PowerPoint Presentation</vt:lpstr>
      <vt:lpstr>PowerPoint Presentation</vt:lpstr>
      <vt:lpstr>Young Adult Data Summary</vt:lpstr>
      <vt:lpstr>Older Adult paradigm</vt:lpstr>
      <vt:lpstr>Older Adult BOLD data *</vt:lpstr>
      <vt:lpstr>Older Adult Synchrony Data *</vt:lpstr>
      <vt:lpstr>PowerPoint Presentation</vt:lpstr>
      <vt:lpstr>Young v Older adult comparisons</vt:lpstr>
      <vt:lpstr>Does synchrony predict CBS scores?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Avital Sternin</dc:creator>
  <cp:lastModifiedBy>Avital Sternin</cp:lastModifiedBy>
  <cp:revision>77</cp:revision>
  <cp:lastPrinted>2018-04-24T17:45:14Z</cp:lastPrinted>
  <dcterms:created xsi:type="dcterms:W3CDTF">2018-04-20T13:26:16Z</dcterms:created>
  <dcterms:modified xsi:type="dcterms:W3CDTF">2019-06-07T14:41:06Z</dcterms:modified>
</cp:coreProperties>
</file>