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69" r:id="rId2"/>
    <p:sldId id="259" r:id="rId3"/>
    <p:sldId id="270" r:id="rId4"/>
    <p:sldId id="258" r:id="rId5"/>
    <p:sldId id="266" r:id="rId6"/>
    <p:sldId id="273" r:id="rId7"/>
    <p:sldId id="296" r:id="rId8"/>
    <p:sldId id="260" r:id="rId9"/>
    <p:sldId id="264" r:id="rId10"/>
    <p:sldId id="265" r:id="rId11"/>
    <p:sldId id="275" r:id="rId12"/>
    <p:sldId id="272" r:id="rId13"/>
    <p:sldId id="298" r:id="rId14"/>
    <p:sldId id="281" r:id="rId15"/>
    <p:sldId id="283" r:id="rId16"/>
    <p:sldId id="282" r:id="rId17"/>
    <p:sldId id="284" r:id="rId18"/>
    <p:sldId id="286" r:id="rId19"/>
    <p:sldId id="276" r:id="rId20"/>
    <p:sldId id="287" r:id="rId21"/>
    <p:sldId id="288" r:id="rId22"/>
    <p:sldId id="293" r:id="rId23"/>
    <p:sldId id="289" r:id="rId24"/>
    <p:sldId id="290" r:id="rId25"/>
    <p:sldId id="291" r:id="rId26"/>
    <p:sldId id="292" r:id="rId27"/>
    <p:sldId id="294" r:id="rId28"/>
    <p:sldId id="295" r:id="rId29"/>
    <p:sldId id="279" r:id="rId30"/>
    <p:sldId id="277" r:id="rId31"/>
    <p:sldId id="278" r:id="rId32"/>
    <p:sldId id="280" r:id="rId33"/>
    <p:sldId id="297" r:id="rId34"/>
    <p:sldId id="299" r:id="rId3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3" autoAdjust="0"/>
    <p:restoredTop sz="85226" autoAdjust="0"/>
  </p:normalViewPr>
  <p:slideViewPr>
    <p:cSldViewPr snapToGrid="0">
      <p:cViewPr varScale="1">
        <p:scale>
          <a:sx n="99" d="100"/>
          <a:sy n="99" d="100"/>
        </p:scale>
        <p:origin x="-188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41845-50B6-45FE-AF8F-9F286F9BE4A8}" type="datetimeFigureOut">
              <a:rPr lang="en-CA" smtClean="0"/>
              <a:t>19-06-03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789B2-826E-41BD-B1F7-A734C17E5E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06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Starting with Young adults &amp; music </a:t>
            </a:r>
          </a:p>
          <a:p>
            <a:pPr lvl="1"/>
            <a:r>
              <a:rPr lang="en-CA" dirty="0" smtClean="0"/>
              <a:t>Speech and movie has been done</a:t>
            </a:r>
          </a:p>
          <a:p>
            <a:r>
              <a:rPr lang="en-CA" dirty="0" smtClean="0"/>
              <a:t>Moving to healthy older adults</a:t>
            </a:r>
          </a:p>
          <a:p>
            <a:pPr lvl="1"/>
            <a:r>
              <a:rPr lang="en-CA" dirty="0" smtClean="0"/>
              <a:t>Same music paradigm as younger adults</a:t>
            </a:r>
          </a:p>
          <a:p>
            <a:pPr lvl="1"/>
            <a:r>
              <a:rPr lang="en-CA" dirty="0" smtClean="0"/>
              <a:t>Introduce well known music </a:t>
            </a:r>
          </a:p>
          <a:p>
            <a:pPr lvl="1"/>
            <a:r>
              <a:rPr lang="en-CA" dirty="0" smtClean="0"/>
              <a:t>Maybe Hitchcock movie?</a:t>
            </a:r>
          </a:p>
          <a:p>
            <a:r>
              <a:rPr lang="en-CA" dirty="0" smtClean="0"/>
              <a:t>Finally to dementia/AD</a:t>
            </a:r>
          </a:p>
          <a:p>
            <a:pPr lvl="1"/>
            <a:r>
              <a:rPr lang="en-CA" dirty="0" smtClean="0"/>
              <a:t>Use well known music only</a:t>
            </a:r>
          </a:p>
          <a:p>
            <a:pPr lvl="1"/>
            <a:r>
              <a:rPr lang="en-CA" dirty="0" smtClean="0"/>
              <a:t>Use well characterized stim – Hitchcock movie, Taken, </a:t>
            </a:r>
            <a:r>
              <a:rPr lang="en-CA" dirty="0" err="1" smtClean="0"/>
              <a:t>etc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89B2-826E-41BD-B1F7-A734C17E5E7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468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Young</a:t>
            </a:r>
            <a:r>
              <a:rPr lang="en-CA" baseline="0" dirty="0" smtClean="0"/>
              <a:t> Adult p</a:t>
            </a:r>
            <a:r>
              <a:rPr lang="en-CA" dirty="0" smtClean="0"/>
              <a:t>reliminary stats showed little to</a:t>
            </a:r>
            <a:r>
              <a:rPr lang="en-CA" baseline="0" dirty="0" smtClean="0"/>
              <a:t> no difference between A and I 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Especially in synchrony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In BOLD data too </a:t>
            </a:r>
            <a:r>
              <a:rPr lang="mr-IN" baseline="0" dirty="0" smtClean="0"/>
              <a:t>–</a:t>
            </a:r>
            <a:r>
              <a:rPr lang="en-CA" baseline="0" dirty="0" smtClean="0"/>
              <a:t> until some people were excluded due to familiarity measures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89B2-826E-41BD-B1F7-A734C17E5E7B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525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----- Meeting Notes (18-05-03 13:27) -----</a:t>
            </a:r>
          </a:p>
          <a:p>
            <a:r>
              <a:rPr lang="en-CA" dirty="0"/>
              <a:t>Add CBS to young adults - email out to young adults</a:t>
            </a:r>
          </a:p>
          <a:p>
            <a:endParaRPr lang="en-CA" dirty="0"/>
          </a:p>
          <a:p>
            <a:r>
              <a:rPr lang="en-CA" dirty="0" err="1"/>
              <a:t>hampshire</a:t>
            </a:r>
            <a:r>
              <a:rPr lang="en-CA" dirty="0"/>
              <a:t> - </a:t>
            </a:r>
            <a:r>
              <a:rPr lang="en-CA" dirty="0" err="1"/>
              <a:t>cbs</a:t>
            </a:r>
            <a:r>
              <a:rPr lang="en-CA" dirty="0"/>
              <a:t> &amp; synchrony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89B2-826E-41BD-B1F7-A734C17E5E7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370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14 participants</a:t>
            </a:r>
          </a:p>
          <a:p>
            <a:pPr lvl="1"/>
            <a:r>
              <a:rPr lang="en-US" dirty="0" smtClean="0"/>
              <a:t>Average age: 24</a:t>
            </a:r>
          </a:p>
          <a:p>
            <a:pPr lvl="1"/>
            <a:r>
              <a:rPr lang="en-US" dirty="0" smtClean="0"/>
              <a:t>6 males</a:t>
            </a:r>
          </a:p>
          <a:p>
            <a:r>
              <a:rPr lang="en-US" dirty="0" smtClean="0"/>
              <a:t># of listens: 7-23</a:t>
            </a:r>
          </a:p>
          <a:p>
            <a:r>
              <a:rPr lang="en-US" dirty="0" smtClean="0"/>
              <a:t># of days between scans: 14-29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BCE6A-23B2-F447-8723-4FF14C6923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61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6BF10-2DA0-4528-8D81-019658A32DB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691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Over 2-3 weeks,</a:t>
            </a:r>
            <a:r>
              <a:rPr lang="en-CA" baseline="0" dirty="0" smtClean="0"/>
              <a:t> participants listen to 8 stimuli using an online music player that records each time they listen to the songs. </a:t>
            </a:r>
          </a:p>
          <a:p>
            <a:r>
              <a:rPr lang="en-CA" baseline="0" dirty="0" smtClean="0"/>
              <a:t>They also come in to the lab twice a week to listen to the songs in lab (to make sure that they are at least listening to them that much) and to fill out a number of questionnaires. </a:t>
            </a:r>
          </a:p>
          <a:p>
            <a:endParaRPr lang="en-CA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BCE6A-23B2-F447-8723-4FF14C6923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94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Describe what the two familiarity tests are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90E3-8C05-AF43-8579-8D2D04A296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79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Describe what the two familiarity tests are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C90E3-8C05-AF43-8579-8D2D04A296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79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Participants who scored less than 70% on post-scan2 were excluded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89B2-826E-41BD-B1F7-A734C17E5E7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7777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CA" dirty="0" smtClean="0"/>
              <a:t>L sided frontal</a:t>
            </a:r>
          </a:p>
          <a:p>
            <a:pPr lvl="1"/>
            <a:r>
              <a:rPr lang="en-CA" dirty="0" smtClean="0"/>
              <a:t>Bilateral auditory areas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789B2-826E-41BD-B1F7-A734C17E5E7B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8472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19-06-03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13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19-06-03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70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19-06-03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11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19-06-03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349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19-06-03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993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19-06-03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288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19-06-03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90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19-06-03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65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19-06-03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51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19-06-03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09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8CDB-8DD7-4860-AB92-9053B68FDE61}" type="datetimeFigureOut">
              <a:rPr lang="en-CA" smtClean="0"/>
              <a:t>19-06-03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85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8CDB-8DD7-4860-AB92-9053B68FDE61}" type="datetimeFigureOut">
              <a:rPr lang="en-CA" smtClean="0"/>
              <a:t>19-06-03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36146-B816-4946-B925-025932ECA0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88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Committee Meeting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June 4, 2019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8760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Familiarity test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24" y="1334199"/>
            <a:ext cx="823705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Melody Familiarity</a:t>
            </a:r>
          </a:p>
          <a:p>
            <a:pPr lvl="1"/>
            <a:r>
              <a:rPr lang="en-US" dirty="0" smtClean="0"/>
              <a:t>Forced choice between 2 sec clips </a:t>
            </a:r>
          </a:p>
          <a:p>
            <a:pPr lvl="1"/>
            <a:r>
              <a:rPr lang="en-US" dirty="0" smtClean="0"/>
              <a:t>Familiar </a:t>
            </a:r>
            <a:r>
              <a:rPr lang="en-US" dirty="0" err="1" smtClean="0"/>
              <a:t>vs</a:t>
            </a:r>
            <a:r>
              <a:rPr lang="en-US" dirty="0" smtClean="0"/>
              <a:t> Unfamiliar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5920" y="3609156"/>
            <a:ext cx="115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Full set </a:t>
            </a:r>
          </a:p>
          <a:p>
            <a:pPr algn="ctr"/>
            <a:r>
              <a:rPr lang="en-US" dirty="0" smtClean="0"/>
              <a:t>(25 pairs)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221513" y="3071511"/>
            <a:ext cx="6714434" cy="485913"/>
            <a:chOff x="1148522" y="1535043"/>
            <a:chExt cx="6714434" cy="485913"/>
          </a:xfrm>
        </p:grpSpPr>
        <p:sp>
          <p:nvSpPr>
            <p:cNvPr id="12" name="Rectangle 11"/>
            <p:cNvSpPr/>
            <p:nvPr/>
          </p:nvSpPr>
          <p:spPr>
            <a:xfrm>
              <a:off x="114852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1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08695" y="1535043"/>
              <a:ext cx="4594087" cy="48591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0278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3113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(some) Young Adult Behavioural Data</a:t>
            </a:r>
            <a:endParaRPr lang="en-CA" sz="4000" dirty="0"/>
          </a:p>
        </p:txBody>
      </p:sp>
      <p:pic>
        <p:nvPicPr>
          <p:cNvPr id="6" name="Picture 5" descr="LyricMo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7" y="1367890"/>
            <a:ext cx="5879483" cy="49711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04123" y="2118249"/>
            <a:ext cx="27308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Lyric </a:t>
            </a:r>
            <a:r>
              <a:rPr lang="en-CA" dirty="0"/>
              <a:t>m</a:t>
            </a:r>
            <a:r>
              <a:rPr lang="en-CA" dirty="0" smtClean="0"/>
              <a:t>odification task</a:t>
            </a:r>
          </a:p>
          <a:p>
            <a:endParaRPr lang="en-CA" dirty="0" smtClean="0"/>
          </a:p>
          <a:p>
            <a:r>
              <a:rPr lang="en-CA" dirty="0" smtClean="0"/>
              <a:t>Participants learn songs over the course of training</a:t>
            </a:r>
          </a:p>
          <a:p>
            <a:endParaRPr lang="en-CA" dirty="0" smtClean="0"/>
          </a:p>
          <a:p>
            <a:r>
              <a:rPr lang="en-CA" dirty="0" smtClean="0"/>
              <a:t>p&lt;0.001 from pre- to post-</a:t>
            </a:r>
            <a:r>
              <a:rPr lang="en-CA" dirty="0" smtClean="0"/>
              <a:t>scan</a:t>
            </a:r>
          </a:p>
          <a:p>
            <a:endParaRPr lang="en-CA" dirty="0" smtClean="0"/>
          </a:p>
          <a:p>
            <a:r>
              <a:rPr lang="en-CA" dirty="0" smtClean="0"/>
              <a:t>(participants scoring &lt;70% at post-scan2 were excluded)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581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Young Adult BOLD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71428"/>
          </a:xfrm>
        </p:spPr>
        <p:txBody>
          <a:bodyPr>
            <a:normAutofit/>
          </a:bodyPr>
          <a:lstStyle/>
          <a:p>
            <a:r>
              <a:rPr lang="en-CA" dirty="0" smtClean="0"/>
              <a:t>Session x stimulus type interaction</a:t>
            </a:r>
          </a:p>
          <a:p>
            <a:pPr lvl="1"/>
            <a:r>
              <a:rPr lang="en-US" dirty="0" err="1" smtClean="0"/>
              <a:t>n.s</a:t>
            </a:r>
            <a:r>
              <a:rPr lang="en-US" dirty="0" smtClean="0"/>
              <a:t>.</a:t>
            </a:r>
            <a:endParaRPr lang="en-CA" dirty="0" smtClean="0"/>
          </a:p>
          <a:p>
            <a:r>
              <a:rPr lang="en-CA" dirty="0" smtClean="0"/>
              <a:t>Effect of session?</a:t>
            </a:r>
          </a:p>
          <a:p>
            <a:pPr lvl="1"/>
            <a:r>
              <a:rPr lang="en-US" dirty="0" err="1" smtClean="0"/>
              <a:t>n.s</a:t>
            </a:r>
            <a:r>
              <a:rPr lang="en-CA" dirty="0" smtClean="0"/>
              <a:t>.</a:t>
            </a:r>
          </a:p>
          <a:p>
            <a:r>
              <a:rPr lang="en-CA" dirty="0"/>
              <a:t>Effect of Familiarity</a:t>
            </a:r>
            <a:r>
              <a:rPr lang="en-CA" dirty="0" smtClean="0"/>
              <a:t>?</a:t>
            </a:r>
          </a:p>
          <a:p>
            <a:pPr lvl="1"/>
            <a:r>
              <a:rPr lang="en-US" dirty="0" err="1"/>
              <a:t>n.s</a:t>
            </a:r>
            <a:r>
              <a:rPr lang="en-US" dirty="0"/>
              <a:t>.</a:t>
            </a:r>
            <a:endParaRPr lang="en-CA" dirty="0"/>
          </a:p>
          <a:p>
            <a:r>
              <a:rPr lang="en-CA" dirty="0" smtClean="0"/>
              <a:t>Effect of stimulus type?</a:t>
            </a:r>
          </a:p>
          <a:p>
            <a:pPr lvl="1"/>
            <a:r>
              <a:rPr lang="en-CA" dirty="0" smtClean="0"/>
              <a:t>F test: significant clusters (</a:t>
            </a:r>
            <a:r>
              <a:rPr lang="en-CA" dirty="0" err="1" smtClean="0"/>
              <a:t>corr</a:t>
            </a:r>
            <a:r>
              <a:rPr lang="en-CA" dirty="0" smtClean="0"/>
              <a:t> p&lt;0.05)</a:t>
            </a:r>
          </a:p>
          <a:p>
            <a:pPr lvl="1">
              <a:buFontTx/>
              <a:buChar char="-"/>
            </a:pPr>
            <a:r>
              <a:rPr lang="en-CA" dirty="0" smtClean="0"/>
              <a:t>Auditory, premotor, </a:t>
            </a:r>
          </a:p>
          <a:p>
            <a:pPr marL="457200" lvl="1" indent="0">
              <a:buNone/>
            </a:pPr>
            <a:r>
              <a:rPr lang="en-CA" dirty="0" smtClean="0"/>
              <a:t>PFC, Inferior parietal</a:t>
            </a:r>
            <a:endParaRPr lang="en-CA" dirty="0"/>
          </a:p>
        </p:txBody>
      </p:sp>
      <p:pic>
        <p:nvPicPr>
          <p:cNvPr id="4" name="Picture 3" descr="Screen Shot 2019-05-19 at 2.54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614" y="4014505"/>
            <a:ext cx="2760914" cy="272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Young Adult BOLD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71428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Session x stimulus type interaction</a:t>
            </a:r>
          </a:p>
          <a:p>
            <a:pPr lvl="1"/>
            <a:r>
              <a:rPr lang="en-CA" dirty="0" smtClean="0"/>
              <a:t>F test: No significant voxels/clusters</a:t>
            </a:r>
          </a:p>
          <a:p>
            <a:r>
              <a:rPr lang="en-CA" dirty="0" smtClean="0"/>
              <a:t>Effect of session?</a:t>
            </a:r>
          </a:p>
          <a:p>
            <a:pPr lvl="1"/>
            <a:r>
              <a:rPr lang="en-CA" dirty="0" smtClean="0"/>
              <a:t>F test: No significant voxels/clusters</a:t>
            </a:r>
          </a:p>
          <a:p>
            <a:pPr lvl="1"/>
            <a:r>
              <a:rPr lang="en-CA" dirty="0" smtClean="0"/>
              <a:t>T test S1&gt;S2 and S2&gt;S1: </a:t>
            </a:r>
            <a:r>
              <a:rPr lang="en-CA" dirty="0"/>
              <a:t>No significant voxels/</a:t>
            </a:r>
            <a:r>
              <a:rPr lang="en-CA" dirty="0" smtClean="0"/>
              <a:t>clusters</a:t>
            </a:r>
          </a:p>
          <a:p>
            <a:r>
              <a:rPr lang="en-CA" dirty="0"/>
              <a:t>Effect of Familiarity?</a:t>
            </a:r>
          </a:p>
          <a:p>
            <a:pPr lvl="1"/>
            <a:r>
              <a:rPr lang="en-CA" dirty="0"/>
              <a:t>F test: No significant voxels/</a:t>
            </a:r>
            <a:r>
              <a:rPr lang="en-CA" dirty="0" smtClean="0"/>
              <a:t>clusters</a:t>
            </a:r>
          </a:p>
          <a:p>
            <a:pPr lvl="1"/>
            <a:r>
              <a:rPr lang="en-CA" dirty="0"/>
              <a:t>T test </a:t>
            </a:r>
            <a:r>
              <a:rPr lang="en-CA" dirty="0" smtClean="0"/>
              <a:t>L &gt; UL and UL &gt; L: </a:t>
            </a:r>
            <a:r>
              <a:rPr lang="en-CA" dirty="0"/>
              <a:t>No significant voxels/</a:t>
            </a:r>
            <a:r>
              <a:rPr lang="en-CA" dirty="0" smtClean="0"/>
              <a:t>clusters</a:t>
            </a:r>
          </a:p>
          <a:p>
            <a:r>
              <a:rPr lang="en-CA" dirty="0" smtClean="0"/>
              <a:t>Effect of stimulus type?</a:t>
            </a:r>
          </a:p>
          <a:p>
            <a:pPr lvl="1"/>
            <a:r>
              <a:rPr lang="en-CA" dirty="0" smtClean="0"/>
              <a:t>F test: significant clusters (</a:t>
            </a:r>
            <a:r>
              <a:rPr lang="en-CA" dirty="0" err="1" smtClean="0"/>
              <a:t>corr</a:t>
            </a:r>
            <a:r>
              <a:rPr lang="en-CA" dirty="0" smtClean="0"/>
              <a:t> p&lt;0.05)</a:t>
            </a:r>
          </a:p>
          <a:p>
            <a:pPr lvl="1">
              <a:buFontTx/>
              <a:buChar char="-"/>
            </a:pPr>
            <a:r>
              <a:rPr lang="en-CA" dirty="0" smtClean="0"/>
              <a:t>Auditory, premotor, </a:t>
            </a:r>
          </a:p>
          <a:p>
            <a:pPr marL="457200" lvl="1" indent="0">
              <a:buNone/>
            </a:pPr>
            <a:r>
              <a:rPr lang="en-CA" dirty="0" smtClean="0"/>
              <a:t>PFC, Inferior parietal</a:t>
            </a:r>
            <a:endParaRPr lang="en-CA" dirty="0"/>
          </a:p>
        </p:txBody>
      </p:sp>
      <p:pic>
        <p:nvPicPr>
          <p:cNvPr id="4" name="Picture 3" descr="Screen Shot 2019-05-19 at 2.54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614" y="4014505"/>
            <a:ext cx="2760914" cy="272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Main Effect of a/</a:t>
            </a:r>
            <a:r>
              <a:rPr lang="en-CA" dirty="0" err="1" smtClean="0"/>
              <a:t>i</a:t>
            </a:r>
            <a:r>
              <a:rPr lang="en-CA" dirty="0" smtClean="0"/>
              <a:t>/s/w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 descr="Screen Shot 2019-05-19 at 2.57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2" y="2276642"/>
            <a:ext cx="7848600" cy="314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69229" y="2988734"/>
            <a:ext cx="97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auditory</a:t>
            </a:r>
            <a:endParaRPr lang="en-CA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7797800" y="3149600"/>
            <a:ext cx="371429" cy="23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730067" y="3302000"/>
            <a:ext cx="381000" cy="372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46534" y="422486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 PFC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8009466" y="4885267"/>
            <a:ext cx="120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Inf</a:t>
            </a:r>
            <a:r>
              <a:rPr lang="en-CA" dirty="0" smtClean="0"/>
              <a:t> parietal</a:t>
            </a:r>
            <a:endParaRPr lang="en-CA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738533" y="4936067"/>
            <a:ext cx="228600" cy="160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772401" y="4436533"/>
            <a:ext cx="4063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89333" y="37084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 premotor</a:t>
            </a:r>
            <a:endParaRPr lang="en-CA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738533" y="4064000"/>
            <a:ext cx="474134" cy="67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687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4398"/>
            <a:ext cx="7886700" cy="1325563"/>
          </a:xfrm>
        </p:spPr>
        <p:txBody>
          <a:bodyPr>
            <a:normAutofit/>
          </a:bodyPr>
          <a:lstStyle/>
          <a:p>
            <a:r>
              <a:rPr lang="en-CA" sz="3000" dirty="0" smtClean="0"/>
              <a:t>Pairwise stimulus comparison show sig. clusters:</a:t>
            </a:r>
            <a:br>
              <a:rPr lang="en-CA" sz="3000" dirty="0" smtClean="0"/>
            </a:br>
            <a:r>
              <a:rPr lang="en-CA" sz="2000" dirty="0" smtClean="0"/>
              <a:t>(</a:t>
            </a:r>
            <a:r>
              <a:rPr lang="en-CA" sz="2000" dirty="0" err="1" smtClean="0"/>
              <a:t>corr</a:t>
            </a:r>
            <a:r>
              <a:rPr lang="en-CA" sz="2000" dirty="0" smtClean="0"/>
              <a:t> p&lt;0.05)</a:t>
            </a:r>
            <a:endParaRPr lang="en-CA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702243"/>
              </p:ext>
            </p:extLst>
          </p:nvPr>
        </p:nvGraphicFramePr>
        <p:xfrm>
          <a:off x="596900" y="1344872"/>
          <a:ext cx="792480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9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Stimuli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Auditory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Premotor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frontal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other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A &gt; I</a:t>
                      </a:r>
                      <a:endParaRPr lang="en-CA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L/R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A &gt; S</a:t>
                      </a:r>
                      <a:endParaRPr lang="en-CA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L/R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A &gt; W</a:t>
                      </a:r>
                      <a:endParaRPr lang="en-CA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L/R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I &gt; A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I &gt; S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L/R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 PFC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 angular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baseline="0" dirty="0" err="1" smtClean="0"/>
                        <a:t>gyrus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I &gt; W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S &gt; A</a:t>
                      </a:r>
                      <a:endParaRPr lang="en-CA" b="1" dirty="0"/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</a:t>
                      </a:r>
                      <a:endParaRPr lang="en-CA" dirty="0"/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S &gt; W</a:t>
                      </a:r>
                      <a:endParaRPr lang="en-CA" b="1" dirty="0"/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L/R</a:t>
                      </a:r>
                      <a:endParaRPr lang="en-CA" dirty="0"/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S &gt; I </a:t>
                      </a:r>
                      <a:endParaRPr lang="en-CA" b="1" dirty="0"/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L/R</a:t>
                      </a:r>
                      <a:endParaRPr lang="en-CA" dirty="0"/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 </a:t>
                      </a:r>
                      <a:r>
                        <a:rPr lang="en-CA" dirty="0" err="1" smtClean="0"/>
                        <a:t>inf</a:t>
                      </a:r>
                      <a:r>
                        <a:rPr lang="en-CA" baseline="0" dirty="0" smtClean="0"/>
                        <a:t> frontal</a:t>
                      </a:r>
                      <a:endParaRPr lang="en-CA" dirty="0"/>
                    </a:p>
                  </a:txBody>
                  <a:tcP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W &gt; A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-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W &gt;</a:t>
                      </a:r>
                      <a:r>
                        <a:rPr lang="en-CA" b="1" baseline="0" dirty="0" smtClean="0"/>
                        <a:t> I 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L/R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W &gt; S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L/R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22300" y="1739908"/>
            <a:ext cx="4749800" cy="11049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622300" y="3163512"/>
            <a:ext cx="7950200" cy="43688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558800" y="4686308"/>
            <a:ext cx="6413500" cy="37338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427789" y="6288148"/>
            <a:ext cx="517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 = a </a:t>
            </a:r>
            <a:r>
              <a:rPr lang="en-CA" dirty="0" err="1" smtClean="0"/>
              <a:t>capella</a:t>
            </a:r>
            <a:r>
              <a:rPr lang="en-CA" dirty="0" smtClean="0"/>
              <a:t>, I = instrumental, S = spoken, W = whole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2801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Young Adult BOLD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825625"/>
            <a:ext cx="1771650" cy="625475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 smtClean="0"/>
              <a:t>A &gt; ISW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 descr="Screen Shot 2019-05-19 at 3.42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349501"/>
            <a:ext cx="2559050" cy="2547338"/>
          </a:xfrm>
          <a:prstGeom prst="rect">
            <a:avLst/>
          </a:prstGeom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3841750" y="1774825"/>
            <a:ext cx="1123950" cy="51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I &gt; S</a:t>
            </a:r>
            <a:endParaRPr lang="en-CA" dirty="0"/>
          </a:p>
        </p:txBody>
      </p:sp>
      <p:pic>
        <p:nvPicPr>
          <p:cNvPr id="7" name="Picture 6" descr="Screen Shot 2019-05-19 at 3.44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250" y="2349500"/>
            <a:ext cx="2564277" cy="2552700"/>
          </a:xfrm>
          <a:prstGeom prst="rect">
            <a:avLst/>
          </a:prstGeom>
        </p:spPr>
      </p:pic>
      <p:pic>
        <p:nvPicPr>
          <p:cNvPr id="8" name="Picture 7" descr="Screen Shot 2019-05-19 at 3.46.0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00" y="2327145"/>
            <a:ext cx="2527300" cy="2555889"/>
          </a:xfrm>
          <a:prstGeom prst="rect">
            <a:avLst/>
          </a:prstGeom>
        </p:spPr>
      </p:pic>
      <p:sp>
        <p:nvSpPr>
          <p:cNvPr id="9" name="Content Placeholder 3"/>
          <p:cNvSpPr txBox="1">
            <a:spLocks/>
          </p:cNvSpPr>
          <p:nvPr/>
        </p:nvSpPr>
        <p:spPr>
          <a:xfrm>
            <a:off x="6953250" y="1825625"/>
            <a:ext cx="1123950" cy="51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 smtClean="0"/>
              <a:t>S &gt; I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374315" y="5026526"/>
            <a:ext cx="144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L/R </a:t>
            </a:r>
            <a:r>
              <a:rPr lang="en-CA" dirty="0" err="1" smtClean="0"/>
              <a:t>aud</a:t>
            </a:r>
            <a:endParaRPr lang="en-CA" dirty="0" smtClean="0"/>
          </a:p>
          <a:p>
            <a:r>
              <a:rPr lang="en-CA" dirty="0" smtClean="0"/>
              <a:t>L/R Premotor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3280610" y="4991768"/>
            <a:ext cx="1597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L/R </a:t>
            </a:r>
            <a:r>
              <a:rPr lang="en-CA" dirty="0" err="1" smtClean="0"/>
              <a:t>aud</a:t>
            </a:r>
            <a:endParaRPr lang="en-CA" dirty="0" smtClean="0"/>
          </a:p>
          <a:p>
            <a:r>
              <a:rPr lang="en-CA" dirty="0" smtClean="0"/>
              <a:t>L PFC</a:t>
            </a:r>
          </a:p>
          <a:p>
            <a:r>
              <a:rPr lang="en-CA" dirty="0" smtClean="0"/>
              <a:t>L angular </a:t>
            </a:r>
            <a:r>
              <a:rPr lang="en-CA" dirty="0" err="1" smtClean="0"/>
              <a:t>gyrus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6341978" y="4991768"/>
            <a:ext cx="1480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L/R </a:t>
            </a:r>
            <a:r>
              <a:rPr lang="en-CA" dirty="0" err="1" smtClean="0"/>
              <a:t>aud</a:t>
            </a:r>
            <a:endParaRPr lang="en-CA" dirty="0" smtClean="0"/>
          </a:p>
          <a:p>
            <a:r>
              <a:rPr lang="en-CA" dirty="0" smtClean="0"/>
              <a:t>L/R </a:t>
            </a:r>
            <a:r>
              <a:rPr lang="en-CA" dirty="0" err="1"/>
              <a:t>I</a:t>
            </a:r>
            <a:r>
              <a:rPr lang="en-CA" dirty="0" err="1" smtClean="0"/>
              <a:t>nf</a:t>
            </a:r>
            <a:r>
              <a:rPr lang="en-CA" dirty="0" smtClean="0"/>
              <a:t> frontal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427789" y="6288148"/>
            <a:ext cx="517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 = a </a:t>
            </a:r>
            <a:r>
              <a:rPr lang="en-CA" dirty="0" err="1" smtClean="0"/>
              <a:t>capella</a:t>
            </a:r>
            <a:r>
              <a:rPr lang="en-CA" dirty="0" smtClean="0"/>
              <a:t>, I = instrumental, S = spoken, W = whole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5739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Young Adult BOLD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Summary so far:</a:t>
            </a:r>
          </a:p>
          <a:p>
            <a:pPr lvl="1"/>
            <a:r>
              <a:rPr lang="en-CA" dirty="0" smtClean="0"/>
              <a:t>Auditory cortices are, not surprisingly, involved in all </a:t>
            </a:r>
            <a:r>
              <a:rPr lang="en-CA" dirty="0" err="1" smtClean="0"/>
              <a:t>stim</a:t>
            </a:r>
            <a:r>
              <a:rPr lang="en-CA" dirty="0" smtClean="0"/>
              <a:t> types differently</a:t>
            </a:r>
          </a:p>
          <a:p>
            <a:pPr lvl="1"/>
            <a:r>
              <a:rPr lang="en-CA" dirty="0" smtClean="0"/>
              <a:t>A </a:t>
            </a:r>
            <a:r>
              <a:rPr lang="en-CA" dirty="0" err="1" smtClean="0"/>
              <a:t>capella</a:t>
            </a:r>
            <a:r>
              <a:rPr lang="en-CA" dirty="0" smtClean="0"/>
              <a:t> specifically involves premotor more than other </a:t>
            </a:r>
            <a:r>
              <a:rPr lang="en-CA" dirty="0" err="1" smtClean="0"/>
              <a:t>stim</a:t>
            </a:r>
            <a:r>
              <a:rPr lang="en-CA" dirty="0" smtClean="0"/>
              <a:t> types</a:t>
            </a:r>
          </a:p>
          <a:p>
            <a:pPr lvl="1"/>
            <a:r>
              <a:rPr lang="en-CA" dirty="0" smtClean="0"/>
              <a:t>Spoken stimuli involve inferior frontal cortex more than instrumental</a:t>
            </a:r>
          </a:p>
          <a:p>
            <a:pPr lvl="1"/>
            <a:r>
              <a:rPr lang="en-CA" dirty="0" smtClean="0"/>
              <a:t>Instrumental stimuli involve parietal cortices more than spoken stimuli</a:t>
            </a:r>
          </a:p>
          <a:p>
            <a:r>
              <a:rPr lang="en-CA" dirty="0" smtClean="0"/>
              <a:t>No effect of familiarity</a:t>
            </a:r>
          </a:p>
          <a:p>
            <a:pPr lvl="1"/>
            <a:endParaRPr lang="en-CA" dirty="0"/>
          </a:p>
          <a:p>
            <a:r>
              <a:rPr lang="en-CA" dirty="0" smtClean="0"/>
              <a:t>How does this compare to synchrony data?</a:t>
            </a:r>
          </a:p>
        </p:txBody>
      </p:sp>
    </p:spTree>
    <p:extLst>
      <p:ext uri="{BB962C8B-B14F-4D97-AF65-F5344CB8AC3E}">
        <p14:creationId xmlns:p14="http://schemas.microsoft.com/office/powerpoint/2010/main" val="84042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Intersubject</a:t>
            </a:r>
            <a:r>
              <a:rPr lang="en-US" dirty="0" smtClean="0"/>
              <a:t> synchrony in ROIs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Frontal, Auditory, Cingulate, Basal Ganglia, Cerebellum</a:t>
            </a:r>
          </a:p>
          <a:p>
            <a:endParaRPr lang="en-US" dirty="0" smtClean="0"/>
          </a:p>
          <a:p>
            <a:r>
              <a:rPr lang="en-US" dirty="0" smtClean="0"/>
              <a:t>Method:</a:t>
            </a:r>
          </a:p>
          <a:p>
            <a:pPr lvl="1"/>
            <a:r>
              <a:rPr lang="en-US" dirty="0" smtClean="0"/>
              <a:t>Extract mean synchrony value from each ROI, for each participant</a:t>
            </a:r>
          </a:p>
          <a:p>
            <a:pPr lvl="1"/>
            <a:r>
              <a:rPr lang="en-US" dirty="0" smtClean="0"/>
              <a:t>‘how synchronized was the activity in this participant’s ROI compared to everyone else’s </a:t>
            </a:r>
            <a:r>
              <a:rPr lang="en-US" dirty="0" smtClean="0"/>
              <a:t>activity?’</a:t>
            </a:r>
            <a:endParaRPr lang="en-US" dirty="0" smtClean="0"/>
          </a:p>
          <a:p>
            <a:pPr lvl="1"/>
            <a:r>
              <a:rPr lang="en-US" dirty="0" smtClean="0"/>
              <a:t>Ran stats on the mean values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3121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Young Adult Synchrony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Session </a:t>
            </a:r>
            <a:r>
              <a:rPr lang="en-CA" dirty="0"/>
              <a:t>x </a:t>
            </a:r>
            <a:r>
              <a:rPr lang="en-CA" dirty="0" smtClean="0"/>
              <a:t>stimulus (2x4) ANOVA </a:t>
            </a:r>
          </a:p>
          <a:p>
            <a:pPr lvl="1"/>
            <a:r>
              <a:rPr lang="en-CA" dirty="0" smtClean="0"/>
              <a:t>Main effect of session in some ROIs</a:t>
            </a:r>
          </a:p>
          <a:p>
            <a:pPr lvl="1"/>
            <a:r>
              <a:rPr lang="en-CA" dirty="0" smtClean="0"/>
              <a:t>No interaction</a:t>
            </a:r>
          </a:p>
          <a:p>
            <a:pPr lvl="1"/>
            <a:r>
              <a:rPr lang="en-CA" dirty="0" smtClean="0"/>
              <a:t>No main effect of stimulus</a:t>
            </a:r>
          </a:p>
          <a:p>
            <a:r>
              <a:rPr lang="en-CA" dirty="0" smtClean="0"/>
              <a:t>Stimulus ANOVAs (1x4) within session 1 or 2</a:t>
            </a:r>
          </a:p>
          <a:p>
            <a:pPr lvl="1"/>
            <a:r>
              <a:rPr lang="en-CA" dirty="0" smtClean="0"/>
              <a:t>Show strong stimulus effects in some ROIs</a:t>
            </a:r>
          </a:p>
          <a:p>
            <a:r>
              <a:rPr lang="en-CA" dirty="0" smtClean="0"/>
              <a:t>Familiarity</a:t>
            </a:r>
          </a:p>
          <a:p>
            <a:pPr lvl="1"/>
            <a:r>
              <a:rPr lang="en-CA" dirty="0" smtClean="0"/>
              <a:t>No difference between synchrony in familiar and unfamiliar stimuli (in Session 2)</a:t>
            </a:r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659578" y="1491593"/>
            <a:ext cx="12656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ROIs in:</a:t>
            </a:r>
          </a:p>
          <a:p>
            <a:r>
              <a:rPr lang="en-CA" dirty="0" smtClean="0"/>
              <a:t>Frontal</a:t>
            </a:r>
          </a:p>
          <a:p>
            <a:r>
              <a:rPr lang="en-CA" dirty="0" smtClean="0"/>
              <a:t>Auditory</a:t>
            </a:r>
          </a:p>
          <a:p>
            <a:r>
              <a:rPr lang="en-CA" dirty="0" smtClean="0"/>
              <a:t>Cingulate</a:t>
            </a:r>
          </a:p>
          <a:p>
            <a:r>
              <a:rPr lang="en-CA" dirty="0" smtClean="0"/>
              <a:t>Cerebellum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6641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85" y="1576720"/>
            <a:ext cx="7736167" cy="5036741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Using naturalistic </a:t>
            </a:r>
            <a:r>
              <a:rPr lang="en-CA" dirty="0" smtClean="0"/>
              <a:t>stimuli to probe </a:t>
            </a:r>
            <a:r>
              <a:rPr lang="en-CA" dirty="0" smtClean="0"/>
              <a:t>consciousness</a:t>
            </a:r>
          </a:p>
          <a:p>
            <a:pPr lvl="1"/>
            <a:r>
              <a:rPr lang="en-CA" dirty="0" smtClean="0"/>
              <a:t>music</a:t>
            </a:r>
            <a:endParaRPr lang="en-CA" dirty="0" smtClean="0"/>
          </a:p>
          <a:p>
            <a:r>
              <a:rPr lang="en-CA" dirty="0" smtClean="0"/>
              <a:t>How does processing of these stimuli change with</a:t>
            </a:r>
            <a:r>
              <a:rPr lang="mr-IN" dirty="0" smtClean="0"/>
              <a:t>…</a:t>
            </a:r>
            <a:endParaRPr lang="en-CA" dirty="0" smtClean="0"/>
          </a:p>
          <a:p>
            <a:pPr lvl="1"/>
            <a:r>
              <a:rPr lang="en-CA" dirty="0" smtClean="0"/>
              <a:t>age? </a:t>
            </a:r>
          </a:p>
          <a:p>
            <a:pPr lvl="1"/>
            <a:r>
              <a:rPr lang="en-CA" dirty="0"/>
              <a:t>l</a:t>
            </a:r>
            <a:r>
              <a:rPr lang="en-CA" dirty="0" smtClean="0"/>
              <a:t>anguage?</a:t>
            </a:r>
          </a:p>
          <a:p>
            <a:pPr lvl="1"/>
            <a:r>
              <a:rPr lang="en-CA" dirty="0"/>
              <a:t>f</a:t>
            </a:r>
            <a:r>
              <a:rPr lang="en-CA" dirty="0" smtClean="0"/>
              <a:t>amiliarity?</a:t>
            </a:r>
          </a:p>
          <a:p>
            <a:r>
              <a:rPr lang="en-CA" dirty="0" smtClean="0"/>
              <a:t>What does that teach us about what it’s like to be a</a:t>
            </a:r>
            <a:r>
              <a:rPr lang="mr-IN" dirty="0" smtClean="0"/>
              <a:t>…</a:t>
            </a:r>
            <a:endParaRPr lang="en-CA" dirty="0" smtClean="0"/>
          </a:p>
          <a:p>
            <a:pPr lvl="1"/>
            <a:r>
              <a:rPr lang="en-CA" dirty="0" smtClean="0"/>
              <a:t>Young adult?</a:t>
            </a:r>
          </a:p>
          <a:p>
            <a:pPr lvl="1"/>
            <a:r>
              <a:rPr lang="en-CA" dirty="0" smtClean="0"/>
              <a:t>Older adult?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Change in both levels of activation and levels of synchrony between individuals</a:t>
            </a:r>
          </a:p>
          <a:p>
            <a:pPr lvl="1"/>
            <a:r>
              <a:rPr lang="en-CA" dirty="0" smtClean="0"/>
              <a:t>BOLD fMRI data</a:t>
            </a:r>
          </a:p>
          <a:p>
            <a:pPr lvl="1"/>
            <a:r>
              <a:rPr lang="en-CA" dirty="0" smtClean="0"/>
              <a:t>Inter-subject synchrony</a:t>
            </a:r>
          </a:p>
          <a:p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1877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the synchrony </a:t>
            </a:r>
            <a:r>
              <a:rPr lang="en-US" dirty="0" err="1" smtClean="0"/>
              <a:t>stim</a:t>
            </a:r>
            <a:r>
              <a:rPr lang="en-US" dirty="0" smtClean="0"/>
              <a:t> effect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Spoken &gt; a </a:t>
            </a:r>
            <a:r>
              <a:rPr lang="en-US" dirty="0" err="1" smtClean="0"/>
              <a:t>capella</a:t>
            </a:r>
            <a:r>
              <a:rPr lang="en-US" dirty="0" smtClean="0"/>
              <a:t> &gt;  whole &gt; instrumental</a:t>
            </a:r>
          </a:p>
          <a:p>
            <a:endParaRPr lang="en-US" dirty="0"/>
          </a:p>
          <a:p>
            <a:r>
              <a:rPr lang="en-US" dirty="0" smtClean="0"/>
              <a:t>Example ROIS:</a:t>
            </a:r>
          </a:p>
          <a:p>
            <a:pPr lvl="1"/>
            <a:r>
              <a:rPr lang="en-US" dirty="0" smtClean="0"/>
              <a:t>Auditory</a:t>
            </a:r>
          </a:p>
          <a:p>
            <a:pPr lvl="2"/>
            <a:r>
              <a:rPr lang="en-US" dirty="0" err="1" smtClean="0"/>
              <a:t>Heschl’s</a:t>
            </a:r>
            <a:r>
              <a:rPr lang="en-US" dirty="0" smtClean="0"/>
              <a:t> gyrus</a:t>
            </a:r>
          </a:p>
          <a:p>
            <a:pPr lvl="1"/>
            <a:r>
              <a:rPr lang="en-US" dirty="0" smtClean="0"/>
              <a:t>Frontal</a:t>
            </a:r>
          </a:p>
          <a:p>
            <a:pPr lvl="2"/>
            <a:r>
              <a:rPr lang="en-US" dirty="0" smtClean="0"/>
              <a:t>IFG – pars </a:t>
            </a:r>
            <a:r>
              <a:rPr lang="en-US" dirty="0" err="1" smtClean="0"/>
              <a:t>triangularis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066913" y="3192718"/>
            <a:ext cx="3667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ANOVAs show synchrony to 4 stim is significantly different in these ROIS both when session is ignored and in session 1</a:t>
            </a:r>
          </a:p>
          <a:p>
            <a:endParaRPr lang="en-US" dirty="0"/>
          </a:p>
          <a:p>
            <a:r>
              <a:rPr lang="en-US" dirty="0" smtClean="0"/>
              <a:t>not in session 2</a:t>
            </a:r>
            <a:endParaRPr lang="en-CA" dirty="0"/>
          </a:p>
        </p:txBody>
      </p:sp>
      <p:sp>
        <p:nvSpPr>
          <p:cNvPr id="5" name="Right Brace 4"/>
          <p:cNvSpPr/>
          <p:nvPr/>
        </p:nvSpPr>
        <p:spPr>
          <a:xfrm>
            <a:off x="4086225" y="3209925"/>
            <a:ext cx="695325" cy="1638939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377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-721936" y="519876"/>
            <a:ext cx="10571404" cy="6338124"/>
            <a:chOff x="-721936" y="519876"/>
            <a:chExt cx="10571404" cy="6338124"/>
          </a:xfrm>
        </p:grpSpPr>
        <p:pic>
          <p:nvPicPr>
            <p:cNvPr id="24" name="Picture 23" descr="ISCTimecourses_Heschels (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21936" y="868535"/>
              <a:ext cx="10571404" cy="598946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11286" y="1291907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4269" y="1867679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1817" y="2502736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4267" y="318760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9365" y="383511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8833" y="450455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734" y="5189418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I</a:t>
              </a:r>
              <a:endParaRPr lang="en-CA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736" y="5836928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33077" y="694206"/>
              <a:ext cx="1051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1</a:t>
              </a:r>
              <a:endParaRPr lang="en-CA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09353" y="544781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A</a:t>
              </a:r>
              <a:endParaRPr lang="en-C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85238" y="519876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B</a:t>
              </a:r>
              <a:endParaRPr lang="en-CA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12852" y="126700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65641" y="2577449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40736" y="389737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40735" y="5204845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67204" y="192994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19993" y="324038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5088" y="456031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95087" y="5867782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154093" y="186781"/>
            <a:ext cx="1531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Heschl’s</a:t>
            </a:r>
            <a:r>
              <a:rPr lang="en-CA" dirty="0" smtClean="0"/>
              <a:t> Gyrus</a:t>
            </a:r>
            <a:endParaRPr lang="en-CA" dirty="0"/>
          </a:p>
        </p:txBody>
      </p:sp>
      <p:sp>
        <p:nvSpPr>
          <p:cNvPr id="2" name="Rectangle 1"/>
          <p:cNvSpPr/>
          <p:nvPr/>
        </p:nvSpPr>
        <p:spPr>
          <a:xfrm>
            <a:off x="3165641" y="556113"/>
            <a:ext cx="5900538" cy="6019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5484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err="1" smtClean="0"/>
              <a:t>Heschl’s</a:t>
            </a:r>
            <a:r>
              <a:rPr lang="en-CA" sz="4000" dirty="0" smtClean="0"/>
              <a:t> overlay with stim envelope</a:t>
            </a:r>
            <a:endParaRPr lang="en-CA" sz="4000" dirty="0"/>
          </a:p>
        </p:txBody>
      </p:sp>
      <p:pic>
        <p:nvPicPr>
          <p:cNvPr id="4" name="Picture 3" descr="ISCTimecourses_Heschels_overl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38" y="1323473"/>
            <a:ext cx="2944715" cy="53741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51126" y="1509978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4109" y="2085750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41657" y="2720807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54107" y="3405673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9205" y="4053183"/>
            <a:ext cx="39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38673" y="4722623"/>
            <a:ext cx="39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3574" y="5304865"/>
            <a:ext cx="2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</a:t>
            </a:r>
            <a:endParaRPr lang="en-CA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363576" y="5952375"/>
            <a:ext cx="2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765313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ISCTimecoursesSTG_a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7750" y="796935"/>
            <a:ext cx="11341025" cy="6061065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74709" y="519876"/>
            <a:ext cx="7750157" cy="5711288"/>
            <a:chOff x="286383" y="519876"/>
            <a:chExt cx="7750157" cy="5711288"/>
          </a:xfrm>
        </p:grpSpPr>
        <p:sp>
          <p:nvSpPr>
            <p:cNvPr id="4" name="TextBox 3"/>
            <p:cNvSpPr txBox="1"/>
            <p:nvPr/>
          </p:nvSpPr>
          <p:spPr>
            <a:xfrm>
              <a:off x="311286" y="1291907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4269" y="1867679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817" y="2502736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4267" y="318760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9365" y="383511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833" y="450455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734" y="5189418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6383" y="5861832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33077" y="694206"/>
              <a:ext cx="1051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1</a:t>
              </a:r>
              <a:endParaRPr lang="en-CA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09353" y="544781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A</a:t>
              </a:r>
              <a:endParaRPr lang="en-CA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85238" y="519876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B</a:t>
              </a:r>
              <a:endParaRPr lang="en-C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12852" y="126700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65641" y="2577449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40736" y="389737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40735" y="5204845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65636" y="192994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18425" y="324038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93520" y="456031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393519" y="5867782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54093" y="186781"/>
            <a:ext cx="138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Anterior STG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6121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25" descr="ISCTimecoursesSTG_po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" r="1639"/>
          <a:stretch>
            <a:fillRect/>
          </a:stretch>
        </p:blipFill>
        <p:spPr>
          <a:xfrm>
            <a:off x="-784438" y="879263"/>
            <a:ext cx="10836324" cy="5978737"/>
          </a:xfrm>
        </p:spPr>
      </p:pic>
      <p:grpSp>
        <p:nvGrpSpPr>
          <p:cNvPr id="5" name="Group 4"/>
          <p:cNvGrpSpPr/>
          <p:nvPr/>
        </p:nvGrpSpPr>
        <p:grpSpPr>
          <a:xfrm>
            <a:off x="74709" y="519876"/>
            <a:ext cx="7750157" cy="5711288"/>
            <a:chOff x="286383" y="519876"/>
            <a:chExt cx="7750157" cy="5711288"/>
          </a:xfrm>
        </p:grpSpPr>
        <p:sp>
          <p:nvSpPr>
            <p:cNvPr id="6" name="TextBox 5"/>
            <p:cNvSpPr txBox="1"/>
            <p:nvPr/>
          </p:nvSpPr>
          <p:spPr>
            <a:xfrm>
              <a:off x="311286" y="1291907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4269" y="1867679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1817" y="2502736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4267" y="318760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365" y="383511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8833" y="450455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734" y="5189418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I</a:t>
              </a:r>
              <a:endParaRPr lang="en-CA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6383" y="5861832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I</a:t>
              </a:r>
              <a:endParaRPr lang="en-CA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3077" y="694206"/>
              <a:ext cx="1051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1</a:t>
              </a:r>
              <a:endParaRPr lang="en-C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9353" y="544781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A</a:t>
              </a:r>
              <a:endParaRPr lang="en-CA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85238" y="519876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B</a:t>
              </a:r>
              <a:endParaRPr lang="en-CA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12852" y="126700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65641" y="2577449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40736" y="389737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40735" y="5204845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65636" y="192994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18425" y="324038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93520" y="456031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93519" y="5867782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54093" y="186781"/>
            <a:ext cx="146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Posterior STG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974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Content Placeholder 48" descr="ISCTimecourses_AC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5" r="3995"/>
          <a:stretch>
            <a:fillRect/>
          </a:stretch>
        </p:blipFill>
        <p:spPr>
          <a:xfrm>
            <a:off x="-653844" y="953978"/>
            <a:ext cx="10700904" cy="5904022"/>
          </a:xfrm>
        </p:spPr>
      </p:pic>
      <p:grpSp>
        <p:nvGrpSpPr>
          <p:cNvPr id="27" name="Group 26"/>
          <p:cNvGrpSpPr/>
          <p:nvPr/>
        </p:nvGrpSpPr>
        <p:grpSpPr>
          <a:xfrm>
            <a:off x="37354" y="594589"/>
            <a:ext cx="8422533" cy="5636575"/>
            <a:chOff x="249028" y="594589"/>
            <a:chExt cx="8422533" cy="5636575"/>
          </a:xfrm>
        </p:grpSpPr>
        <p:sp>
          <p:nvSpPr>
            <p:cNvPr id="28" name="TextBox 27"/>
            <p:cNvSpPr txBox="1"/>
            <p:nvPr/>
          </p:nvSpPr>
          <p:spPr>
            <a:xfrm>
              <a:off x="311286" y="1291907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4269" y="1867679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1817" y="2502736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4267" y="318760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9365" y="383511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8833" y="450455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9028" y="5189418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6383" y="5861832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33077" y="694206"/>
              <a:ext cx="1051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1</a:t>
              </a:r>
              <a:endParaRPr lang="en-CA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20638" y="594589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A</a:t>
              </a:r>
              <a:endParaRPr lang="en-CA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20259" y="594589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B</a:t>
              </a:r>
              <a:endParaRPr lang="en-CA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24914" y="1478688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77703" y="266461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52798" y="394718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65248" y="521729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77699" y="2091817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18425" y="324038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393520" y="456031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93519" y="5867782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154093" y="186781"/>
            <a:ext cx="190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Anterior Cingulate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5877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26" descr="ISCTimecourses_IFG_tri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7" b="1377"/>
          <a:stretch>
            <a:fillRect/>
          </a:stretch>
        </p:blipFill>
        <p:spPr>
          <a:xfrm>
            <a:off x="-990032" y="841908"/>
            <a:ext cx="10904028" cy="6016092"/>
          </a:xfrm>
        </p:spPr>
      </p:pic>
      <p:grpSp>
        <p:nvGrpSpPr>
          <p:cNvPr id="5" name="Group 4"/>
          <p:cNvGrpSpPr/>
          <p:nvPr/>
        </p:nvGrpSpPr>
        <p:grpSpPr>
          <a:xfrm>
            <a:off x="37354" y="594589"/>
            <a:ext cx="8422533" cy="5636575"/>
            <a:chOff x="249028" y="594589"/>
            <a:chExt cx="8422533" cy="5636575"/>
          </a:xfrm>
        </p:grpSpPr>
        <p:sp>
          <p:nvSpPr>
            <p:cNvPr id="6" name="TextBox 5"/>
            <p:cNvSpPr txBox="1"/>
            <p:nvPr/>
          </p:nvSpPr>
          <p:spPr>
            <a:xfrm>
              <a:off x="311286" y="1291907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4269" y="1867679"/>
              <a:ext cx="29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1817" y="2502736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4267" y="318760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365" y="383511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W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8833" y="4504552"/>
              <a:ext cx="39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W</a:t>
              </a:r>
              <a:endParaRPr lang="en-CA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9028" y="5189418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6383" y="5861832"/>
              <a:ext cx="24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I</a:t>
              </a:r>
              <a:endParaRPr lang="en-CA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3077" y="694206"/>
              <a:ext cx="1051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1</a:t>
              </a:r>
              <a:endParaRPr lang="en-C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20638" y="594589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A</a:t>
              </a:r>
              <a:endParaRPr lang="en-CA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20259" y="594589"/>
              <a:ext cx="1051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Session 2 </a:t>
              </a:r>
            </a:p>
            <a:p>
              <a:r>
                <a:rPr lang="en-CA" dirty="0" smtClean="0"/>
                <a:t>Group B</a:t>
              </a:r>
              <a:endParaRPr lang="en-CA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24914" y="1478688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7703" y="2664613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52798" y="394718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65248" y="521729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03385" y="2029557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44111" y="3178126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19206" y="4498050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19205" y="5805522"/>
              <a:ext cx="573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dirty="0" smtClean="0"/>
                <a:t>FAM</a:t>
              </a:r>
              <a:endParaRPr lang="en-CA" sz="16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54093" y="186781"/>
            <a:ext cx="172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IFG - </a:t>
            </a:r>
            <a:r>
              <a:rPr lang="en-CA" dirty="0" err="1" smtClean="0"/>
              <a:t>triangularis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6959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Young Adult Data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No effect of familiarity in either BOLD or Synchrony data</a:t>
            </a:r>
          </a:p>
          <a:p>
            <a:pPr lvl="1"/>
            <a:r>
              <a:rPr lang="en-CA" dirty="0" smtClean="0"/>
              <a:t>Session effects are seen with Session 1 &gt; Session 2</a:t>
            </a:r>
          </a:p>
          <a:p>
            <a:endParaRPr lang="en-CA" dirty="0"/>
          </a:p>
          <a:p>
            <a:r>
              <a:rPr lang="en-CA" dirty="0" smtClean="0"/>
              <a:t>Effects are seen in stimulus type </a:t>
            </a:r>
          </a:p>
          <a:p>
            <a:endParaRPr lang="en-CA" dirty="0"/>
          </a:p>
          <a:p>
            <a:r>
              <a:rPr lang="en-CA" dirty="0" smtClean="0"/>
              <a:t>Synchrony in Auditory cortices are sensitive to stimulus envelope, but differences in synchrony in other areas are driven by something else.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8868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Next analyses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 analyses in the data from the short </a:t>
            </a:r>
            <a:r>
              <a:rPr lang="en-US" dirty="0" smtClean="0"/>
              <a:t>clips (used in BOLD analyses) </a:t>
            </a:r>
            <a:endParaRPr lang="en-US" dirty="0"/>
          </a:p>
          <a:p>
            <a:endParaRPr lang="en-US" dirty="0"/>
          </a:p>
          <a:p>
            <a:r>
              <a:rPr lang="en-US" dirty="0"/>
              <a:t>Relationship between cognition and synchrony</a:t>
            </a:r>
          </a:p>
          <a:p>
            <a:pPr lvl="1"/>
            <a:r>
              <a:rPr lang="en-US" dirty="0" smtClean="0"/>
              <a:t>Started, but unclear how to interpret</a:t>
            </a:r>
          </a:p>
          <a:p>
            <a:pPr lvl="1"/>
            <a:r>
              <a:rPr lang="en-US" dirty="0" smtClean="0"/>
              <a:t>Will wait </a:t>
            </a:r>
            <a:r>
              <a:rPr lang="en-US" dirty="0" smtClean="0"/>
              <a:t>until the older adult data is </a:t>
            </a:r>
            <a:r>
              <a:rPr lang="en-US" dirty="0" smtClean="0"/>
              <a:t>collected to </a:t>
            </a:r>
            <a:r>
              <a:rPr lang="en-US" dirty="0" smtClean="0"/>
              <a:t>compare how older and young adults differ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1758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Older Adult paradigm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Single scan session</a:t>
            </a:r>
          </a:p>
          <a:p>
            <a:pPr lvl="1"/>
            <a:r>
              <a:rPr lang="en-CA" dirty="0" smtClean="0"/>
              <a:t>Spoken, Instrumental, Whole (BOLD and synchrony)</a:t>
            </a:r>
          </a:p>
          <a:p>
            <a:pPr lvl="1"/>
            <a:r>
              <a:rPr lang="en-CA" dirty="0" smtClean="0"/>
              <a:t>2 long known </a:t>
            </a:r>
            <a:r>
              <a:rPr lang="en-CA" dirty="0" smtClean="0"/>
              <a:t>(synchrony only)</a:t>
            </a:r>
            <a:endParaRPr lang="en-CA" dirty="0" smtClean="0"/>
          </a:p>
          <a:p>
            <a:pPr lvl="2"/>
            <a:r>
              <a:rPr lang="en-CA" dirty="0" smtClean="0"/>
              <a:t>WF: </a:t>
            </a:r>
            <a:r>
              <a:rPr lang="en-CA" dirty="0" smtClean="0"/>
              <a:t>Hey Jude</a:t>
            </a:r>
            <a:endParaRPr lang="en-CA" dirty="0"/>
          </a:p>
          <a:p>
            <a:pPr lvl="2"/>
            <a:r>
              <a:rPr lang="en-CA" dirty="0" smtClean="0"/>
              <a:t>SF: </a:t>
            </a:r>
            <a:r>
              <a:rPr lang="en-CA" dirty="0" err="1" smtClean="0"/>
              <a:t>Twas</a:t>
            </a:r>
            <a:r>
              <a:rPr lang="en-CA" dirty="0" smtClean="0"/>
              <a:t> </a:t>
            </a:r>
            <a:r>
              <a:rPr lang="en-CA" dirty="0" smtClean="0"/>
              <a:t>the Night Before </a:t>
            </a:r>
            <a:r>
              <a:rPr lang="en-CA" dirty="0" smtClean="0"/>
              <a:t>Christmas</a:t>
            </a:r>
          </a:p>
          <a:p>
            <a:r>
              <a:rPr lang="en-CA" dirty="0" smtClean="0"/>
              <a:t>Single Behavioural session</a:t>
            </a:r>
          </a:p>
          <a:p>
            <a:pPr lvl="1"/>
            <a:r>
              <a:rPr lang="en-CA" dirty="0" smtClean="0"/>
              <a:t>Demographics</a:t>
            </a:r>
            <a:r>
              <a:rPr lang="en-CA" dirty="0" smtClean="0"/>
              <a:t>, music experience questionnaires, CBS</a:t>
            </a:r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515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new?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Characterizing music familiarity without using long-known music</a:t>
            </a:r>
          </a:p>
          <a:p>
            <a:pPr lvl="1"/>
            <a:r>
              <a:rPr lang="en-CA" dirty="0" smtClean="0"/>
              <a:t>Young adult training paradigm controls for musical characteristics between known and unknown music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Inter-subject synchrony</a:t>
            </a:r>
          </a:p>
          <a:p>
            <a:pPr lvl="1"/>
            <a:r>
              <a:rPr lang="en-CA" dirty="0" smtClean="0"/>
              <a:t>The way synchrony to music changes as we age has not yet been characterized.</a:t>
            </a:r>
            <a:endParaRPr lang="en-CA" dirty="0"/>
          </a:p>
          <a:p>
            <a:pPr lvl="1"/>
            <a:r>
              <a:rPr lang="en-CA" dirty="0" smtClean="0"/>
              <a:t>Exploring </a:t>
            </a:r>
            <a:r>
              <a:rPr lang="en-CA" dirty="0"/>
              <a:t>how other factors relate to </a:t>
            </a:r>
            <a:r>
              <a:rPr lang="en-CA" dirty="0" smtClean="0"/>
              <a:t>synchrony (e.g. familiarity</a:t>
            </a:r>
            <a:r>
              <a:rPr lang="en-CA" dirty="0"/>
              <a:t>, </a:t>
            </a:r>
            <a:r>
              <a:rPr lang="en-CA" dirty="0" smtClean="0"/>
              <a:t>cognition)</a:t>
            </a:r>
          </a:p>
          <a:p>
            <a:pPr lvl="1"/>
            <a:r>
              <a:rPr lang="en-CA" dirty="0" smtClean="0"/>
              <a:t>How synchrony relates to conscious processing of stimuli with and without language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6051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Older Adult BOLD data *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Preliminary look with 14 participants</a:t>
            </a:r>
          </a:p>
          <a:p>
            <a:pPr lvl="1"/>
            <a:r>
              <a:rPr lang="en-CA" dirty="0" smtClean="0"/>
              <a:t>Instrumental, Spoken, Whole</a:t>
            </a:r>
          </a:p>
          <a:p>
            <a:pPr lvl="2"/>
            <a:r>
              <a:rPr lang="en-CA" dirty="0" smtClean="0"/>
              <a:t>Activation in auditory cortices</a:t>
            </a:r>
          </a:p>
          <a:p>
            <a:pPr lvl="2"/>
            <a:r>
              <a:rPr lang="en-CA" dirty="0" smtClean="0"/>
              <a:t>Spoken </a:t>
            </a:r>
            <a:r>
              <a:rPr lang="mr-IN" dirty="0" smtClean="0"/>
              <a:t>–</a:t>
            </a:r>
            <a:r>
              <a:rPr lang="en-CA" dirty="0" smtClean="0"/>
              <a:t> small cluster in frontal inferior (sig at cluster level)</a:t>
            </a:r>
          </a:p>
          <a:p>
            <a:pPr lvl="1"/>
            <a:r>
              <a:rPr lang="en-CA" dirty="0" smtClean="0"/>
              <a:t>Spoken &gt; whole and instrumental stimuli</a:t>
            </a:r>
          </a:p>
          <a:p>
            <a:pPr lvl="2"/>
            <a:endParaRPr lang="en-CA" dirty="0"/>
          </a:p>
        </p:txBody>
      </p:sp>
      <p:pic>
        <p:nvPicPr>
          <p:cNvPr id="4" name="Picture 3" descr="Screen Shot 2019-05-30 at 10.48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353" y="3897482"/>
            <a:ext cx="2796067" cy="2783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52851" y="4607690"/>
            <a:ext cx="2185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W&gt;IS and I&gt;SW show no significant areas of activation</a:t>
            </a:r>
          </a:p>
        </p:txBody>
      </p:sp>
    </p:spTree>
    <p:extLst>
      <p:ext uri="{BB962C8B-B14F-4D97-AF65-F5344CB8AC3E}">
        <p14:creationId xmlns:p14="http://schemas.microsoft.com/office/powerpoint/2010/main" val="3174365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Older Adult Synchrony Data *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Stimulus Effects</a:t>
            </a:r>
          </a:p>
          <a:p>
            <a:pPr lvl="1"/>
            <a:r>
              <a:rPr lang="en-CA" dirty="0" smtClean="0"/>
              <a:t>Stimulus effects in some ROIs </a:t>
            </a:r>
          </a:p>
          <a:p>
            <a:pPr lvl="2"/>
            <a:r>
              <a:rPr lang="en-CA" dirty="0" smtClean="0"/>
              <a:t>Both within unknown stimuli (I,S,W)</a:t>
            </a:r>
            <a:br>
              <a:rPr lang="en-CA" dirty="0" smtClean="0"/>
            </a:br>
            <a:r>
              <a:rPr lang="en-CA" dirty="0" smtClean="0"/>
              <a:t>and with all stimuli (I,S,W,SF,WF)</a:t>
            </a:r>
          </a:p>
          <a:p>
            <a:pPr lvl="1"/>
            <a:r>
              <a:rPr lang="en-CA" dirty="0" smtClean="0"/>
              <a:t>General pattern: S &gt; W &gt; I</a:t>
            </a:r>
          </a:p>
          <a:p>
            <a:r>
              <a:rPr lang="en-CA" dirty="0" smtClean="0"/>
              <a:t>Familiarity</a:t>
            </a:r>
          </a:p>
          <a:p>
            <a:pPr lvl="1"/>
            <a:r>
              <a:rPr lang="en-CA" dirty="0" smtClean="0"/>
              <a:t>Unfamiliar Spoken &gt; Familiar Spoken</a:t>
            </a:r>
          </a:p>
          <a:p>
            <a:pPr lvl="2"/>
            <a:r>
              <a:rPr lang="en-CA" dirty="0" smtClean="0"/>
              <a:t>(doesn’t come out in whole stimuli)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051222" y="1424850"/>
            <a:ext cx="12656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ROIs in:</a:t>
            </a:r>
          </a:p>
          <a:p>
            <a:r>
              <a:rPr lang="en-CA" dirty="0" smtClean="0"/>
              <a:t>Frontal</a:t>
            </a:r>
          </a:p>
          <a:p>
            <a:r>
              <a:rPr lang="en-CA" dirty="0" smtClean="0"/>
              <a:t>Auditory</a:t>
            </a:r>
          </a:p>
          <a:p>
            <a:r>
              <a:rPr lang="en-CA" dirty="0" smtClean="0"/>
              <a:t>Cerebellum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643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Young v Older adult comparisons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BOLD</a:t>
            </a:r>
          </a:p>
          <a:p>
            <a:pPr lvl="1"/>
            <a:r>
              <a:rPr lang="en-CA" dirty="0" smtClean="0"/>
              <a:t>Both young and older adults show activation mainly in auditory cortices</a:t>
            </a:r>
          </a:p>
          <a:p>
            <a:pPr lvl="1"/>
            <a:r>
              <a:rPr lang="en-CA" dirty="0" smtClean="0"/>
              <a:t>Both show inferior frontal activation for spoken stimuli</a:t>
            </a:r>
          </a:p>
          <a:p>
            <a:pPr lvl="1"/>
            <a:r>
              <a:rPr lang="en-CA" dirty="0" smtClean="0"/>
              <a:t>Young adults show activation in other areas </a:t>
            </a:r>
          </a:p>
          <a:p>
            <a:pPr lvl="2"/>
            <a:r>
              <a:rPr lang="en-CA" dirty="0" smtClean="0"/>
              <a:t>Lack in older adults could be power related</a:t>
            </a:r>
          </a:p>
          <a:p>
            <a:r>
              <a:rPr lang="en-CA" dirty="0" smtClean="0"/>
              <a:t>Synchrony </a:t>
            </a:r>
          </a:p>
          <a:p>
            <a:pPr lvl="1"/>
            <a:r>
              <a:rPr lang="en-CA" dirty="0" smtClean="0"/>
              <a:t>Young: </a:t>
            </a:r>
            <a:r>
              <a:rPr lang="en-US" dirty="0"/>
              <a:t>Spoken &gt; a </a:t>
            </a:r>
            <a:r>
              <a:rPr lang="en-US" dirty="0" err="1"/>
              <a:t>capella</a:t>
            </a:r>
            <a:r>
              <a:rPr lang="en-US" dirty="0"/>
              <a:t> &gt;  whole &gt; instrumental</a:t>
            </a:r>
          </a:p>
          <a:p>
            <a:pPr lvl="1"/>
            <a:r>
              <a:rPr lang="en-CA" dirty="0" smtClean="0"/>
              <a:t>Older: Spoken &gt; whole &gt; instrumental</a:t>
            </a:r>
          </a:p>
          <a:p>
            <a:pPr lvl="1"/>
            <a:r>
              <a:rPr lang="en-CA" dirty="0" smtClean="0"/>
              <a:t>ROIs: Frontal, Auditory, Cerebellum (Young show cingulate too)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936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Next Steps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Finish older adult data collection (first week of July)</a:t>
            </a:r>
          </a:p>
          <a:p>
            <a:r>
              <a:rPr lang="en-CA" dirty="0" smtClean="0"/>
              <a:t>Explore young and older adult CBS data in relation to synchrony data</a:t>
            </a:r>
          </a:p>
          <a:p>
            <a:r>
              <a:rPr lang="en-CA" dirty="0" smtClean="0"/>
              <a:t>Decide on how to ‘package’ all the results and write them up!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0100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111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2972" y="1012884"/>
            <a:ext cx="3016313" cy="25030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b="1" u="sng" dirty="0" smtClean="0">
                <a:solidFill>
                  <a:schemeClr val="tx1"/>
                </a:solidFill>
              </a:rPr>
              <a:t>Young Adults</a:t>
            </a:r>
          </a:p>
          <a:p>
            <a:pPr algn="ctr"/>
            <a:r>
              <a:rPr lang="en-CA" sz="1500" b="1" dirty="0" smtClean="0">
                <a:solidFill>
                  <a:schemeClr val="tx1"/>
                </a:solidFill>
              </a:rPr>
              <a:t>Marker of music familiarity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500" dirty="0" smtClean="0">
                <a:solidFill>
                  <a:schemeClr val="tx1"/>
                </a:solidFill>
              </a:rPr>
              <a:t>Tightly controlled familiarity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500" dirty="0" smtClean="0">
                <a:solidFill>
                  <a:schemeClr val="tx1"/>
                </a:solidFill>
              </a:rPr>
              <a:t>How lyrics/language interact with familiarity</a:t>
            </a:r>
            <a:endParaRPr lang="en-CA" sz="15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9605" y="3523116"/>
            <a:ext cx="3016313" cy="22654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b="1" u="sng" dirty="0" smtClean="0">
                <a:solidFill>
                  <a:schemeClr val="tx1"/>
                </a:solidFill>
              </a:rPr>
              <a:t>Older Adults (healthy)</a:t>
            </a:r>
          </a:p>
          <a:p>
            <a:pPr algn="ctr"/>
            <a:r>
              <a:rPr lang="en-CA" sz="1500" b="1" dirty="0" smtClean="0">
                <a:solidFill>
                  <a:schemeClr val="tx1"/>
                </a:solidFill>
              </a:rPr>
              <a:t>How does the marker of music familiarity change with age?</a:t>
            </a:r>
          </a:p>
          <a:p>
            <a:pPr algn="ctr"/>
            <a:endParaRPr lang="en-CA" sz="15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500" dirty="0" smtClean="0">
                <a:solidFill>
                  <a:schemeClr val="tx1"/>
                </a:solidFill>
              </a:rPr>
              <a:t>Unfamiliar and long known music</a:t>
            </a:r>
          </a:p>
        </p:txBody>
      </p:sp>
      <p:sp>
        <p:nvSpPr>
          <p:cNvPr id="7" name="Rectangle 6"/>
          <p:cNvSpPr/>
          <p:nvPr/>
        </p:nvSpPr>
        <p:spPr>
          <a:xfrm>
            <a:off x="3660174" y="1003687"/>
            <a:ext cx="3016313" cy="25255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b="1" u="sng" dirty="0" smtClean="0">
                <a:solidFill>
                  <a:schemeClr val="tx1"/>
                </a:solidFill>
              </a:rPr>
              <a:t>Young Adults</a:t>
            </a:r>
          </a:p>
          <a:p>
            <a:pPr algn="ctr"/>
            <a:r>
              <a:rPr lang="en-CA" sz="1500" b="1" dirty="0" smtClean="0">
                <a:solidFill>
                  <a:schemeClr val="tx1"/>
                </a:solidFill>
              </a:rPr>
              <a:t>Music synchrony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500" dirty="0" smtClean="0">
                <a:solidFill>
                  <a:schemeClr val="tx1"/>
                </a:solidFill>
              </a:rPr>
              <a:t>What does it look like when young adults synchronize to familiar/unfamiliar music?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5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500" dirty="0" smtClean="0">
                <a:solidFill>
                  <a:schemeClr val="tx1"/>
                </a:solidFill>
              </a:rPr>
              <a:t>Relationship between synchrony and cognition (CBS scores)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5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60176" y="3514064"/>
            <a:ext cx="3016313" cy="2274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b="1" u="sng" dirty="0" smtClean="0">
                <a:solidFill>
                  <a:schemeClr val="tx1"/>
                </a:solidFill>
              </a:rPr>
              <a:t>Older Adults (healthy)</a:t>
            </a:r>
          </a:p>
          <a:p>
            <a:pPr algn="ctr"/>
            <a:r>
              <a:rPr lang="en-CA" sz="1500" b="1" dirty="0" smtClean="0">
                <a:solidFill>
                  <a:schemeClr val="tx1"/>
                </a:solidFill>
              </a:rPr>
              <a:t>How does </a:t>
            </a:r>
            <a:r>
              <a:rPr lang="en-CA" sz="1500" b="1" dirty="0">
                <a:solidFill>
                  <a:schemeClr val="tx1"/>
                </a:solidFill>
              </a:rPr>
              <a:t>m</a:t>
            </a:r>
            <a:r>
              <a:rPr lang="en-CA" sz="1500" b="1" dirty="0" smtClean="0">
                <a:solidFill>
                  <a:schemeClr val="tx1"/>
                </a:solidFill>
              </a:rPr>
              <a:t>usic synchrony change with age?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500" dirty="0" smtClean="0">
                <a:solidFill>
                  <a:schemeClr val="tx1"/>
                </a:solidFill>
              </a:rPr>
              <a:t>How do older adults synchronize to familiar/unfamiliar music?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5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500" dirty="0" smtClean="0">
                <a:solidFill>
                  <a:schemeClr val="tx1"/>
                </a:solidFill>
              </a:rPr>
              <a:t>Relationship </a:t>
            </a:r>
            <a:r>
              <a:rPr lang="en-CA" sz="1500" dirty="0">
                <a:solidFill>
                  <a:schemeClr val="tx1"/>
                </a:solidFill>
              </a:rPr>
              <a:t>between synchrony and cognition (CBS scores)</a:t>
            </a:r>
            <a:endParaRPr lang="en-CA" sz="15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64494" y="2678466"/>
            <a:ext cx="2018562" cy="311006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lumMod val="9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b="1" dirty="0" smtClean="0">
                <a:solidFill>
                  <a:schemeClr val="tx1"/>
                </a:solidFill>
              </a:rPr>
              <a:t>How does cognition change as we age?</a:t>
            </a:r>
            <a:endParaRPr lang="en-CA" sz="1500" dirty="0">
              <a:solidFill>
                <a:schemeClr val="tx1"/>
              </a:solidFill>
            </a:endParaRPr>
          </a:p>
          <a:p>
            <a:pPr algn="ctr"/>
            <a:endParaRPr lang="en-CA" sz="15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500" dirty="0" smtClean="0">
                <a:solidFill>
                  <a:schemeClr val="tx1"/>
                </a:solidFill>
              </a:rPr>
              <a:t>CBS as an addition to better differentiate </a:t>
            </a:r>
            <a:r>
              <a:rPr lang="en-CA" sz="1500" dirty="0" err="1" smtClean="0">
                <a:solidFill>
                  <a:schemeClr val="tx1"/>
                </a:solidFill>
              </a:rPr>
              <a:t>MoCA</a:t>
            </a:r>
            <a:r>
              <a:rPr lang="en-CA" sz="1500" dirty="0" smtClean="0">
                <a:solidFill>
                  <a:schemeClr val="tx1"/>
                </a:solidFill>
              </a:rPr>
              <a:t> scores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5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500" dirty="0" smtClean="0">
                <a:solidFill>
                  <a:schemeClr val="tx1"/>
                </a:solidFill>
              </a:rPr>
              <a:t>Publication under review</a:t>
            </a:r>
          </a:p>
        </p:txBody>
      </p:sp>
      <p:pic>
        <p:nvPicPr>
          <p:cNvPr id="1026" name="Picture 2" descr="Image result for green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310" y="1064482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green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433" y="1064482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589607" y="3368093"/>
            <a:ext cx="0" cy="356134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83590" y="3368093"/>
            <a:ext cx="0" cy="356134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593512" y="4757537"/>
            <a:ext cx="400452" cy="1399"/>
          </a:xfrm>
          <a:prstGeom prst="straightConnector1">
            <a:avLst/>
          </a:prstGeom>
          <a:ln w="444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Image result for green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07" y="554161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09065" y="557442"/>
            <a:ext cx="38615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500" dirty="0" smtClean="0"/>
              <a:t>= data collection completed &amp; analysis ongoing</a:t>
            </a:r>
            <a:endParaRPr lang="en-CA" sz="1500" dirty="0"/>
          </a:p>
        </p:txBody>
      </p:sp>
      <p:pic>
        <p:nvPicPr>
          <p:cNvPr id="26" name="Picture 2" descr="Image result for green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785" y="2810714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green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293" y="3612761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green checkma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136" y="3608904"/>
            <a:ext cx="269317" cy="2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58612" y="3578924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*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6477186" y="3551737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*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7421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summary so far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993943"/>
              </p:ext>
            </p:extLst>
          </p:nvPr>
        </p:nvGraphicFramePr>
        <p:xfrm>
          <a:off x="456139" y="1601020"/>
          <a:ext cx="7852538" cy="3564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51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236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310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798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528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4704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Young Adults</a:t>
                      </a:r>
                      <a:endParaRPr lang="en-CA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Older Adults (*so far)</a:t>
                      </a:r>
                      <a:endParaRPr lang="en-CA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BOLD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Synchrony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BOLD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Synchrony</a:t>
                      </a:r>
                      <a:endParaRPr lang="en-CA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N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19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14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13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age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23 (18-36)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24 (18-39)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70 (64-74)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gender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11</a:t>
                      </a:r>
                      <a:r>
                        <a:rPr lang="en-CA" baseline="0" dirty="0" smtClean="0"/>
                        <a:t> F / 8 M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10</a:t>
                      </a:r>
                      <a:r>
                        <a:rPr lang="en-CA" baseline="0" dirty="0" smtClean="0"/>
                        <a:t> F / 9 M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 F / 6 M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 F / 6 M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# of listens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13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x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x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95864">
                <a:tc>
                  <a:txBody>
                    <a:bodyPr/>
                    <a:lstStyle/>
                    <a:p>
                      <a:r>
                        <a:rPr lang="en-CA" dirty="0" smtClean="0"/>
                        <a:t>#</a:t>
                      </a:r>
                      <a:r>
                        <a:rPr lang="en-CA" baseline="0" dirty="0" smtClean="0"/>
                        <a:t> of d</a:t>
                      </a:r>
                      <a:r>
                        <a:rPr lang="en-CA" dirty="0" smtClean="0"/>
                        <a:t>ays between</a:t>
                      </a:r>
                      <a:r>
                        <a:rPr lang="en-CA" baseline="0" dirty="0" smtClean="0"/>
                        <a:t> scans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19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x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x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11</a:t>
                      </a:r>
                      <a:r>
                        <a:rPr lang="en-CA" baseline="0" dirty="0" smtClean="0"/>
                        <a:t> spoke more than one language</a:t>
                      </a:r>
                      <a:endParaRPr lang="en-CA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baseline="0" dirty="0" smtClean="0"/>
                        <a:t>5 spoke more than one language</a:t>
                      </a:r>
                      <a:endParaRPr lang="en-CA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785896" y="1577474"/>
            <a:ext cx="3609474" cy="3783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196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14386" y="1546514"/>
            <a:ext cx="1060174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81359" y="1546514"/>
            <a:ext cx="1060174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2536" y="2299549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be learned</a:t>
            </a:r>
          </a:p>
        </p:txBody>
      </p:sp>
      <p:sp>
        <p:nvSpPr>
          <p:cNvPr id="9" name="Rectangle 8"/>
          <p:cNvSpPr/>
          <p:nvPr/>
        </p:nvSpPr>
        <p:spPr>
          <a:xfrm>
            <a:off x="2652351" y="2299549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Unlearned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04182" y="2299549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earned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13997" y="2299549"/>
            <a:ext cx="1475880" cy="48591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Unlearned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2490" y="2785462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2552305" y="2785461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5004136" y="2785461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7231881" y="2794426"/>
            <a:ext cx="1675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Instrumental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Spoken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2774560" y="1546515"/>
            <a:ext cx="3606799" cy="48591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 rot="16200000">
            <a:off x="2021612" y="2939115"/>
            <a:ext cx="445723" cy="3510900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1368431" y="5040072"/>
            <a:ext cx="1752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8 different songs</a:t>
            </a:r>
          </a:p>
          <a:p>
            <a:r>
              <a:rPr lang="en-CA" dirty="0" smtClean="0"/>
              <a:t>(4 types)</a:t>
            </a:r>
            <a:endParaRPr lang="en-CA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577959" y="2152234"/>
            <a:ext cx="31283" cy="41677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16200000">
            <a:off x="6636772" y="2939115"/>
            <a:ext cx="445723" cy="3510900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983591" y="5040072"/>
            <a:ext cx="1847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Same as in scan 1</a:t>
            </a:r>
          </a:p>
          <a:p>
            <a:r>
              <a:rPr lang="en-CA" dirty="0" smtClean="0"/>
              <a:t>8 different songs</a:t>
            </a:r>
          </a:p>
          <a:p>
            <a:r>
              <a:rPr lang="en-CA" dirty="0" smtClean="0"/>
              <a:t>(4 types)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334841" y="6425067"/>
            <a:ext cx="15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 participants</a:t>
            </a:r>
            <a:endParaRPr lang="en-CA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smtClean="0"/>
              <a:t>Young adult paradigm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006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 animBg="1"/>
      <p:bldP spid="18" grpId="0"/>
      <p:bldP spid="23" grpId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Stim presented two ways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clips of 10secs each (BOLD)</a:t>
            </a:r>
          </a:p>
          <a:p>
            <a:pPr lvl="1"/>
            <a:r>
              <a:rPr lang="en-US" dirty="0" smtClean="0"/>
              <a:t>10 per song</a:t>
            </a:r>
          </a:p>
          <a:p>
            <a:pPr lvl="1"/>
            <a:r>
              <a:rPr lang="en-US" dirty="0" smtClean="0"/>
              <a:t>8 songs</a:t>
            </a:r>
          </a:p>
          <a:p>
            <a:endParaRPr lang="en-US" dirty="0"/>
          </a:p>
          <a:p>
            <a:r>
              <a:rPr lang="en-US" dirty="0" smtClean="0"/>
              <a:t>Full Songs (ISC)</a:t>
            </a:r>
          </a:p>
          <a:p>
            <a:pPr lvl="1"/>
            <a:r>
              <a:rPr lang="en-US" dirty="0" smtClean="0"/>
              <a:t>8 songs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514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102"/>
            <a:ext cx="7886700" cy="1325563"/>
          </a:xfrm>
        </p:spPr>
        <p:txBody>
          <a:bodyPr/>
          <a:lstStyle/>
          <a:p>
            <a:r>
              <a:rPr lang="en-US" dirty="0" smtClean="0"/>
              <a:t>Young Adult Training Paradigm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48522" y="1334199"/>
            <a:ext cx="6714434" cy="485913"/>
            <a:chOff x="1148522" y="1535043"/>
            <a:chExt cx="6714434" cy="485913"/>
          </a:xfrm>
        </p:grpSpPr>
        <p:sp>
          <p:nvSpPr>
            <p:cNvPr id="5" name="Rectangle 4"/>
            <p:cNvSpPr/>
            <p:nvPr/>
          </p:nvSpPr>
          <p:spPr>
            <a:xfrm>
              <a:off x="114852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08695" y="1535043"/>
              <a:ext cx="4594087" cy="48591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02782" y="1535043"/>
              <a:ext cx="1060174" cy="48591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Scan 2</a:t>
              </a:r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70952"/>
            <a:ext cx="7886700" cy="4351338"/>
          </a:xfrm>
        </p:spPr>
        <p:txBody>
          <a:bodyPr/>
          <a:lstStyle/>
          <a:p>
            <a:r>
              <a:rPr lang="en-US" dirty="0"/>
              <a:t>Scan 1 </a:t>
            </a:r>
            <a:r>
              <a:rPr lang="mr-IN" dirty="0"/>
              <a:t>–</a:t>
            </a:r>
            <a:r>
              <a:rPr lang="en-US" dirty="0"/>
              <a:t> all 16 stimuli</a:t>
            </a:r>
          </a:p>
          <a:p>
            <a:pPr lvl="1"/>
            <a:r>
              <a:rPr lang="en-US" dirty="0"/>
              <a:t>Baseline familiarity test</a:t>
            </a:r>
          </a:p>
          <a:p>
            <a:pPr lvl="1"/>
            <a:r>
              <a:rPr lang="en-US" dirty="0"/>
              <a:t>fMRI </a:t>
            </a:r>
            <a:r>
              <a:rPr lang="en-US" dirty="0" smtClean="0"/>
              <a:t>scan</a:t>
            </a:r>
          </a:p>
          <a:p>
            <a:r>
              <a:rPr lang="en-US" dirty="0"/>
              <a:t>Training </a:t>
            </a:r>
            <a:r>
              <a:rPr lang="mr-IN" dirty="0"/>
              <a:t>–</a:t>
            </a:r>
            <a:r>
              <a:rPr lang="en-US" dirty="0"/>
              <a:t> 2-3 weeks </a:t>
            </a:r>
            <a:r>
              <a:rPr lang="mr-IN" dirty="0"/>
              <a:t>–</a:t>
            </a:r>
            <a:r>
              <a:rPr lang="en-US" dirty="0"/>
              <a:t> only 8 stimuli</a:t>
            </a:r>
          </a:p>
          <a:p>
            <a:pPr lvl="1"/>
            <a:r>
              <a:rPr lang="en-US" dirty="0"/>
              <a:t>Music player with questions</a:t>
            </a:r>
          </a:p>
          <a:p>
            <a:pPr lvl="1"/>
            <a:r>
              <a:rPr lang="en-US" dirty="0"/>
              <a:t>Lab sessions 2x per </a:t>
            </a:r>
            <a:r>
              <a:rPr lang="en-US" dirty="0" smtClean="0"/>
              <a:t>week</a:t>
            </a:r>
          </a:p>
          <a:p>
            <a:r>
              <a:rPr lang="en-US" dirty="0"/>
              <a:t>Scan 2 </a:t>
            </a:r>
            <a:r>
              <a:rPr lang="mr-IN" dirty="0"/>
              <a:t>–</a:t>
            </a:r>
            <a:r>
              <a:rPr lang="en-US" dirty="0"/>
              <a:t> all 16 stimuli</a:t>
            </a:r>
          </a:p>
          <a:p>
            <a:pPr lvl="1"/>
            <a:r>
              <a:rPr lang="en-US" dirty="0"/>
              <a:t>Final familiarity test</a:t>
            </a:r>
          </a:p>
          <a:p>
            <a:pPr lvl="1"/>
            <a:r>
              <a:rPr lang="en-US" dirty="0"/>
              <a:t>fMRI scan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1760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Familiarity test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24" y="1334199"/>
            <a:ext cx="823705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Lyric modification</a:t>
            </a:r>
          </a:p>
          <a:p>
            <a:pPr lvl="1"/>
            <a:r>
              <a:rPr lang="en-US" dirty="0" smtClean="0"/>
              <a:t>Forced choice between original and modified lyric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881" y="2677619"/>
            <a:ext cx="8760441" cy="315843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But don’t rush me now, I can hear you coming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2. But don’t rush me now, I can hear you calling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14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4199</TotalTime>
  <Words>1883</Words>
  <Application>Microsoft Macintosh PowerPoint</Application>
  <PresentationFormat>On-screen Show (4:3)</PresentationFormat>
  <Paragraphs>499</Paragraphs>
  <Slides>34</Slides>
  <Notes>10</Notes>
  <HiddenSlides>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Committee Meeting</vt:lpstr>
      <vt:lpstr>Questions:</vt:lpstr>
      <vt:lpstr>What is new?</vt:lpstr>
      <vt:lpstr>PowerPoint Presentation</vt:lpstr>
      <vt:lpstr>Data summary so far</vt:lpstr>
      <vt:lpstr>Young adult paradigm</vt:lpstr>
      <vt:lpstr>Stim presented two ways</vt:lpstr>
      <vt:lpstr>Young Adult Training Paradigm</vt:lpstr>
      <vt:lpstr>Familiarity test 1</vt:lpstr>
      <vt:lpstr>Familiarity test 2</vt:lpstr>
      <vt:lpstr>(some) Young Adult Behavioural Data</vt:lpstr>
      <vt:lpstr>Young Adult BOLD Data</vt:lpstr>
      <vt:lpstr>Young Adult BOLD Data</vt:lpstr>
      <vt:lpstr>PowerPoint Presentation</vt:lpstr>
      <vt:lpstr>Pairwise stimulus comparison show sig. clusters: (corr p&lt;0.05)</vt:lpstr>
      <vt:lpstr>Young Adult BOLD Data</vt:lpstr>
      <vt:lpstr>Young Adult BOLD data</vt:lpstr>
      <vt:lpstr>Intersubject synchrony in ROIs</vt:lpstr>
      <vt:lpstr>Young Adult Synchrony Data</vt:lpstr>
      <vt:lpstr>Explore the synchrony stim effect</vt:lpstr>
      <vt:lpstr>PowerPoint Presentation</vt:lpstr>
      <vt:lpstr>Heschl’s overlay with stim envelope</vt:lpstr>
      <vt:lpstr>PowerPoint Presentation</vt:lpstr>
      <vt:lpstr>PowerPoint Presentation</vt:lpstr>
      <vt:lpstr>PowerPoint Presentation</vt:lpstr>
      <vt:lpstr>PowerPoint Presentation</vt:lpstr>
      <vt:lpstr>Young Adult Data Summary</vt:lpstr>
      <vt:lpstr>Next analyses</vt:lpstr>
      <vt:lpstr>Older Adult paradigm</vt:lpstr>
      <vt:lpstr>Older Adult BOLD data *</vt:lpstr>
      <vt:lpstr>Older Adult Synchrony Data *</vt:lpstr>
      <vt:lpstr>Young v Older adult comparisons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Avital Sternin</dc:creator>
  <cp:lastModifiedBy>Avital Sternin</cp:lastModifiedBy>
  <cp:revision>68</cp:revision>
  <cp:lastPrinted>2018-04-24T17:45:14Z</cp:lastPrinted>
  <dcterms:created xsi:type="dcterms:W3CDTF">2018-04-20T13:26:16Z</dcterms:created>
  <dcterms:modified xsi:type="dcterms:W3CDTF">2019-06-03T13:44:58Z</dcterms:modified>
</cp:coreProperties>
</file>