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A0AE-35B3-4F46-B77E-74056CC74370}" type="datetimeFigureOut">
              <a:rPr lang="en-CA" smtClean="0"/>
              <a:t>19/04/2018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9A4D-72FD-4704-8DA3-3FF0AD0F4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472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A0AE-35B3-4F46-B77E-74056CC74370}" type="datetimeFigureOut">
              <a:rPr lang="en-CA" smtClean="0"/>
              <a:t>19/04/2018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9A4D-72FD-4704-8DA3-3FF0AD0F4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48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A0AE-35B3-4F46-B77E-74056CC74370}" type="datetimeFigureOut">
              <a:rPr lang="en-CA" smtClean="0"/>
              <a:t>19/04/2018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9A4D-72FD-4704-8DA3-3FF0AD0F4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571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A0AE-35B3-4F46-B77E-74056CC74370}" type="datetimeFigureOut">
              <a:rPr lang="en-CA" smtClean="0"/>
              <a:t>19/04/2018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9A4D-72FD-4704-8DA3-3FF0AD0F4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92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A0AE-35B3-4F46-B77E-74056CC74370}" type="datetimeFigureOut">
              <a:rPr lang="en-CA" smtClean="0"/>
              <a:t>19/04/2018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9A4D-72FD-4704-8DA3-3FF0AD0F4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84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A0AE-35B3-4F46-B77E-74056CC74370}" type="datetimeFigureOut">
              <a:rPr lang="en-CA" smtClean="0"/>
              <a:t>19/04/2018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9A4D-72FD-4704-8DA3-3FF0AD0F4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1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A0AE-35B3-4F46-B77E-74056CC74370}" type="datetimeFigureOut">
              <a:rPr lang="en-CA" smtClean="0"/>
              <a:t>19/04/2018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9A4D-72FD-4704-8DA3-3FF0AD0F4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024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A0AE-35B3-4F46-B77E-74056CC74370}" type="datetimeFigureOut">
              <a:rPr lang="en-CA" smtClean="0"/>
              <a:t>19/04/2018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9A4D-72FD-4704-8DA3-3FF0AD0F4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32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A0AE-35B3-4F46-B77E-74056CC74370}" type="datetimeFigureOut">
              <a:rPr lang="en-CA" smtClean="0"/>
              <a:t>19/04/2018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9A4D-72FD-4704-8DA3-3FF0AD0F4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8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A0AE-35B3-4F46-B77E-74056CC74370}" type="datetimeFigureOut">
              <a:rPr lang="en-CA" smtClean="0"/>
              <a:t>19/04/2018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9A4D-72FD-4704-8DA3-3FF0AD0F4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057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A0AE-35B3-4F46-B77E-74056CC74370}" type="datetimeFigureOut">
              <a:rPr lang="en-CA" smtClean="0"/>
              <a:t>19/04/2018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9A4D-72FD-4704-8DA3-3FF0AD0F4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72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A0AE-35B3-4F46-B77E-74056CC74370}" type="datetimeFigureOut">
              <a:rPr lang="en-CA" smtClean="0"/>
              <a:t>19/04/2018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F9A4D-72FD-4704-8DA3-3FF0AD0F4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63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5837624" cy="1392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TBL = To be learned </a:t>
            </a:r>
          </a:p>
          <a:p>
            <a:pPr lvl="1"/>
            <a:r>
              <a:rPr lang="en-CA" dirty="0" smtClean="0"/>
              <a:t>in session 2 these are the learned songs</a:t>
            </a:r>
          </a:p>
          <a:p>
            <a:r>
              <a:rPr lang="en-CA" dirty="0" smtClean="0"/>
              <a:t>UL = unlearned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952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4235" y="181070"/>
            <a:ext cx="35010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Familiarity as a covariate</a:t>
            </a:r>
          </a:p>
          <a:p>
            <a:r>
              <a:rPr lang="en-CA" dirty="0" smtClean="0"/>
              <a:t>With and without anatomy overlay </a:t>
            </a:r>
          </a:p>
          <a:p>
            <a:endParaRPr lang="en-CA" dirty="0" smtClean="0"/>
          </a:p>
          <a:p>
            <a:r>
              <a:rPr lang="en-CA" dirty="0" smtClean="0"/>
              <a:t>Left middle temporal gyrus? 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67" y="1585583"/>
            <a:ext cx="4162425" cy="424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5" y="1585583"/>
            <a:ext cx="41624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9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4924" y="72640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Session 2 – Session 1</a:t>
            </a:r>
          </a:p>
          <a:p>
            <a:pPr algn="ctr"/>
            <a:r>
              <a:rPr lang="en-CA" dirty="0" smtClean="0">
                <a:solidFill>
                  <a:srgbClr val="FF0000"/>
                </a:solidFill>
              </a:rPr>
              <a:t>No sig clusters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9971" y="675008"/>
            <a:ext cx="2730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(S2TBL-S2UL)-(S1TBL-S1UL)</a:t>
            </a:r>
          </a:p>
          <a:p>
            <a:pPr algn="ctr"/>
            <a:r>
              <a:rPr lang="en-CA" dirty="0" smtClean="0">
                <a:solidFill>
                  <a:srgbClr val="FF0000"/>
                </a:solidFill>
              </a:rPr>
              <a:t>No sig clusters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673" y="1306297"/>
            <a:ext cx="7522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(S2TBLLyr-S2TBLNo)-(S2ULLyr-S2ULNo)-(S1TBLLyr-S1TBLNo)-(S1ULLyr-S1ULNo)</a:t>
            </a:r>
          </a:p>
          <a:p>
            <a:pPr algn="ctr"/>
            <a:r>
              <a:rPr lang="en-CA" dirty="0" smtClean="0">
                <a:solidFill>
                  <a:schemeClr val="accent6"/>
                </a:solidFill>
              </a:rPr>
              <a:t>Sig cluster (p FWE </a:t>
            </a:r>
            <a:r>
              <a:rPr lang="en-CA" dirty="0" err="1" smtClean="0">
                <a:solidFill>
                  <a:schemeClr val="accent6"/>
                </a:solidFill>
              </a:rPr>
              <a:t>corr</a:t>
            </a:r>
            <a:r>
              <a:rPr lang="en-CA" dirty="0" smtClean="0">
                <a:solidFill>
                  <a:schemeClr val="accent6"/>
                </a:solidFill>
              </a:rPr>
              <a:t>) @ 18,-36,18</a:t>
            </a:r>
          </a:p>
          <a:p>
            <a:pPr algn="ctr"/>
            <a:r>
              <a:rPr lang="en-CA" dirty="0" smtClean="0"/>
              <a:t>Which looks like ventricle?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497" y="4105589"/>
            <a:ext cx="65887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Separately, each of these contrasts has activation that looks like this:</a:t>
            </a:r>
          </a:p>
          <a:p>
            <a:r>
              <a:rPr lang="en-CA" dirty="0" smtClean="0"/>
              <a:t>(S2TBLLyr-S2TBLNo)</a:t>
            </a:r>
          </a:p>
          <a:p>
            <a:r>
              <a:rPr lang="en-CA" dirty="0" smtClean="0"/>
              <a:t>(S2ULLyr-S2ULNo)</a:t>
            </a:r>
          </a:p>
          <a:p>
            <a:r>
              <a:rPr lang="en-CA" dirty="0" smtClean="0"/>
              <a:t>(S1TBLLyr-S1TBLNo)</a:t>
            </a:r>
          </a:p>
          <a:p>
            <a:r>
              <a:rPr lang="en-CA" dirty="0" smtClean="0"/>
              <a:t>(S1ULLyr-S1ULNo)</a:t>
            </a:r>
          </a:p>
          <a:p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477" y="4499572"/>
            <a:ext cx="1963518" cy="20039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407" y="1681792"/>
            <a:ext cx="2097440" cy="21406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49324" y="4936585"/>
            <a:ext cx="2812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The expected language areas in all lyric vs no lyric contrasts</a:t>
            </a:r>
          </a:p>
          <a:p>
            <a:r>
              <a:rPr lang="en-CA" dirty="0" smtClean="0">
                <a:solidFill>
                  <a:schemeClr val="accent6"/>
                </a:solidFill>
              </a:rPr>
              <a:t>All have bilateral sig clusters (p FWE </a:t>
            </a:r>
            <a:r>
              <a:rPr lang="en-CA" dirty="0" err="1" smtClean="0">
                <a:solidFill>
                  <a:schemeClr val="accent6"/>
                </a:solidFill>
              </a:rPr>
              <a:t>corr</a:t>
            </a:r>
            <a:r>
              <a:rPr lang="en-CA" dirty="0" smtClean="0">
                <a:solidFill>
                  <a:schemeClr val="accent6"/>
                </a:solidFill>
              </a:rPr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095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643" y="430629"/>
            <a:ext cx="79987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 smtClean="0"/>
              <a:t>All combinations within the larger interaction</a:t>
            </a:r>
          </a:p>
          <a:p>
            <a:pPr algn="ctr"/>
            <a:r>
              <a:rPr lang="en-CA" dirty="0" smtClean="0"/>
              <a:t>(S2TBLLyr-S2TBLNo)-(S2ULLyr-S2ULNo)-(S1TBLLyr-S1TBLNo)-(S1ULLyr-S1ULNo)</a:t>
            </a:r>
          </a:p>
          <a:p>
            <a:endParaRPr lang="en-CA" dirty="0"/>
          </a:p>
          <a:p>
            <a:r>
              <a:rPr lang="en-CA" dirty="0" smtClean="0"/>
              <a:t>(S2TBLLyr-S2TBLNo) - (S2ULLyr-S2ULNo)</a:t>
            </a:r>
          </a:p>
          <a:p>
            <a:r>
              <a:rPr lang="en-CA" dirty="0" smtClean="0"/>
              <a:t>(S2TBLLyr-S2TBLNo) - (S1TBLLyr-S1TBLNo)</a:t>
            </a:r>
          </a:p>
          <a:p>
            <a:r>
              <a:rPr lang="en-CA" dirty="0" smtClean="0"/>
              <a:t>(S2TBLLyr-S2TBLNo) - (S1ULLyr-S1ULNo)</a:t>
            </a:r>
          </a:p>
          <a:p>
            <a:endParaRPr lang="en-CA" dirty="0" smtClean="0"/>
          </a:p>
          <a:p>
            <a:r>
              <a:rPr lang="en-CA" dirty="0" smtClean="0"/>
              <a:t>(S2ULLyr-S2ULNo) - (S1TBLLyr-S1TBLNo)</a:t>
            </a:r>
          </a:p>
          <a:p>
            <a:r>
              <a:rPr lang="en-CA" dirty="0" smtClean="0"/>
              <a:t>(S2ULLyr-S2ULNo) - (S1ULLyr-S1ULNo)</a:t>
            </a:r>
          </a:p>
          <a:p>
            <a:endParaRPr lang="en-CA" dirty="0" smtClean="0"/>
          </a:p>
          <a:p>
            <a:r>
              <a:rPr lang="en-CA" dirty="0" smtClean="0"/>
              <a:t>(S1TBLLyr-S1TBLNo) - (S1ULLyr-S1ULNo)</a:t>
            </a:r>
          </a:p>
          <a:p>
            <a:endParaRPr lang="en-CA" dirty="0"/>
          </a:p>
        </p:txBody>
      </p:sp>
      <p:sp>
        <p:nvSpPr>
          <p:cNvPr id="5" name="Right Bracket 4"/>
          <p:cNvSpPr/>
          <p:nvPr/>
        </p:nvSpPr>
        <p:spPr>
          <a:xfrm>
            <a:off x="4701011" y="1195057"/>
            <a:ext cx="416459" cy="2299581"/>
          </a:xfrm>
          <a:prstGeom prst="rightBracket">
            <a:avLst/>
          </a:prstGeom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5380365" y="2138789"/>
            <a:ext cx="15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No sig clusters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8637" y="4707802"/>
            <a:ext cx="2891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Other contrasts:</a:t>
            </a:r>
          </a:p>
          <a:p>
            <a:r>
              <a:rPr lang="en-CA" dirty="0" smtClean="0"/>
              <a:t>S2TBL-S1TBL - </a:t>
            </a:r>
            <a:r>
              <a:rPr lang="en-CA" dirty="0">
                <a:solidFill>
                  <a:srgbClr val="FF0000"/>
                </a:solidFill>
              </a:rPr>
              <a:t>No sig </a:t>
            </a:r>
            <a:r>
              <a:rPr lang="en-CA" dirty="0" smtClean="0">
                <a:solidFill>
                  <a:srgbClr val="FF0000"/>
                </a:solidFill>
              </a:rPr>
              <a:t>clusters</a:t>
            </a:r>
            <a:endParaRPr lang="en-CA" dirty="0" smtClean="0"/>
          </a:p>
          <a:p>
            <a:r>
              <a:rPr lang="en-CA" dirty="0" smtClean="0"/>
              <a:t>S2TBL-S2UL - </a:t>
            </a:r>
            <a:r>
              <a:rPr lang="en-CA" dirty="0">
                <a:solidFill>
                  <a:srgbClr val="FF0000"/>
                </a:solidFill>
              </a:rPr>
              <a:t>No sig </a:t>
            </a:r>
            <a:r>
              <a:rPr lang="en-CA" dirty="0" smtClean="0">
                <a:solidFill>
                  <a:srgbClr val="FF0000"/>
                </a:solidFill>
              </a:rPr>
              <a:t>clusters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41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372" y="805211"/>
            <a:ext cx="5400586" cy="56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4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632" y="993028"/>
            <a:ext cx="4534533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9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190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Avital Sternin</dc:creator>
  <cp:lastModifiedBy>Avital Sternin</cp:lastModifiedBy>
  <cp:revision>7</cp:revision>
  <dcterms:created xsi:type="dcterms:W3CDTF">2018-04-10T18:17:35Z</dcterms:created>
  <dcterms:modified xsi:type="dcterms:W3CDTF">2018-04-19T16:52:37Z</dcterms:modified>
</cp:coreProperties>
</file>