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5" r:id="rId4"/>
    <p:sldId id="262" r:id="rId5"/>
    <p:sldId id="263" r:id="rId6"/>
    <p:sldId id="260" r:id="rId7"/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5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44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8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72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47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9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2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0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904FA-654F-C34A-8327-2FE046E6B940}" type="datetimeFigureOut">
              <a:rPr lang="en-US" smtClean="0"/>
              <a:t>18-09-03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325B3-1B1E-F84F-9D1A-E9FDB24CA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6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AVERAGE EFFECT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Mean centred familiarity covariate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628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1" y="144165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 </a:t>
            </a:r>
            <a:r>
              <a:rPr lang="mr-IN" dirty="0" smtClean="0"/>
              <a:t>–</a:t>
            </a:r>
            <a:r>
              <a:rPr lang="en-CA" dirty="0" smtClean="0"/>
              <a:t> familiarity covariate </a:t>
            </a:r>
            <a:r>
              <a:rPr lang="en-CA" b="1" dirty="0" smtClean="0"/>
              <a:t>22</a:t>
            </a:r>
            <a:r>
              <a:rPr lang="en-CA" dirty="0" smtClean="0"/>
              <a:t> </a:t>
            </a:r>
            <a:r>
              <a:rPr lang="en-CA" b="1" dirty="0" smtClean="0"/>
              <a:t>SUBJECTS</a:t>
            </a:r>
          </a:p>
          <a:p>
            <a:r>
              <a:rPr lang="en-CA" dirty="0" smtClean="0"/>
              <a:t>Extent threshold 14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469900"/>
            <a:ext cx="114646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-48,-14,0</a:t>
            </a:r>
          </a:p>
          <a:p>
            <a:r>
              <a:rPr lang="en-CA" dirty="0" smtClean="0"/>
              <a:t>-46,-24,6</a:t>
            </a:r>
          </a:p>
          <a:p>
            <a:r>
              <a:rPr lang="en-CA" dirty="0" smtClean="0"/>
              <a:t>-56,-32,14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52,-22,8</a:t>
            </a:r>
          </a:p>
          <a:p>
            <a:r>
              <a:rPr lang="en-CA" dirty="0" smtClean="0"/>
              <a:t>54,-6,2</a:t>
            </a:r>
          </a:p>
          <a:p>
            <a:r>
              <a:rPr lang="en-CA" dirty="0" smtClean="0"/>
              <a:t>46,-12,2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-50,0,48</a:t>
            </a:r>
            <a:endParaRPr lang="en-CA" dirty="0"/>
          </a:p>
        </p:txBody>
      </p:sp>
      <p:pic>
        <p:nvPicPr>
          <p:cNvPr id="2" name="Picture 1" descr="Screen Shot 2018-09-01 at 9.51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48" y="4812815"/>
            <a:ext cx="7523738" cy="2045185"/>
          </a:xfrm>
          <a:prstGeom prst="rect">
            <a:avLst/>
          </a:prstGeom>
        </p:spPr>
      </p:pic>
      <p:pic>
        <p:nvPicPr>
          <p:cNvPr id="3" name="Picture 2" descr="Screen Shot 2018-09-01 at 9.52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2" y="196742"/>
            <a:ext cx="2648208" cy="1741506"/>
          </a:xfrm>
          <a:prstGeom prst="rect">
            <a:avLst/>
          </a:prstGeom>
        </p:spPr>
      </p:pic>
      <p:pic>
        <p:nvPicPr>
          <p:cNvPr id="10" name="Picture 9" descr="Screen Shot 2018-09-01 at 9.54.0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0" y="1894920"/>
            <a:ext cx="2417689" cy="1705940"/>
          </a:xfrm>
          <a:prstGeom prst="rect">
            <a:avLst/>
          </a:prstGeom>
        </p:spPr>
      </p:pic>
      <p:pic>
        <p:nvPicPr>
          <p:cNvPr id="11" name="Picture 10" descr="Screen Shot 2018-09-01 at 9.55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51" y="3659263"/>
            <a:ext cx="2369879" cy="153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12" y="249485"/>
            <a:ext cx="2928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Familiarity covariate </a:t>
            </a:r>
            <a:r>
              <a:rPr lang="mr-IN" b="1" dirty="0" smtClean="0"/>
              <a:t>–</a:t>
            </a:r>
            <a:r>
              <a:rPr lang="en-CA" b="1" dirty="0" smtClean="0"/>
              <a:t> S1TBL</a:t>
            </a:r>
          </a:p>
          <a:p>
            <a:r>
              <a:rPr lang="en-CA" dirty="0"/>
              <a:t>P&lt;0.05 FWE </a:t>
            </a:r>
            <a:r>
              <a:rPr lang="en-CA" dirty="0" err="1"/>
              <a:t>cor</a:t>
            </a:r>
            <a:endParaRPr lang="en-CA" dirty="0"/>
          </a:p>
          <a:p>
            <a:r>
              <a:rPr lang="en-CA" dirty="0" smtClean="0"/>
              <a:t>Extent threshold = 18 voxels</a:t>
            </a:r>
          </a:p>
          <a:p>
            <a:r>
              <a:rPr lang="en-CA" dirty="0" smtClean="0"/>
              <a:t>modelS1TBL_mean</a:t>
            </a:r>
          </a:p>
          <a:p>
            <a:r>
              <a:rPr lang="en-CA" dirty="0" smtClean="0"/>
              <a:t>Con_001</a:t>
            </a:r>
          </a:p>
        </p:txBody>
      </p:sp>
      <p:pic>
        <p:nvPicPr>
          <p:cNvPr id="5" name="Picture 4" descr="Screen Shot 2018-08-29 at 5.5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38" y="547076"/>
            <a:ext cx="1718661" cy="3155462"/>
          </a:xfrm>
          <a:prstGeom prst="rect">
            <a:avLst/>
          </a:prstGeom>
        </p:spPr>
      </p:pic>
      <p:pic>
        <p:nvPicPr>
          <p:cNvPr id="2" name="Picture 1" descr="Screen Shot 2018-09-01 at 9.37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813"/>
            <a:ext cx="3166621" cy="2854499"/>
          </a:xfrm>
          <a:prstGeom prst="rect">
            <a:avLst/>
          </a:prstGeom>
        </p:spPr>
      </p:pic>
      <p:pic>
        <p:nvPicPr>
          <p:cNvPr id="3" name="Picture 2" descr="Screen Shot 2018-09-01 at 9.36.5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32" y="4154733"/>
            <a:ext cx="5841206" cy="18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1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12" y="249485"/>
            <a:ext cx="4365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Familiarity covariate </a:t>
            </a:r>
            <a:r>
              <a:rPr lang="mr-IN" b="1" dirty="0" smtClean="0"/>
              <a:t>–</a:t>
            </a:r>
            <a:r>
              <a:rPr lang="en-CA" b="1" dirty="0" smtClean="0"/>
              <a:t> S1TBL  - 22 SUBJECTS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  <a:p>
            <a:r>
              <a:rPr lang="en-CA" dirty="0" smtClean="0"/>
              <a:t>Extent threshold = 19 voxels</a:t>
            </a:r>
          </a:p>
          <a:p>
            <a:r>
              <a:rPr lang="en-CA" dirty="0" smtClean="0"/>
              <a:t>modelS1TBL_22subj_mean</a:t>
            </a:r>
          </a:p>
          <a:p>
            <a:r>
              <a:rPr lang="en-CA" dirty="0" smtClean="0"/>
              <a:t>Con_001</a:t>
            </a:r>
          </a:p>
        </p:txBody>
      </p:sp>
      <p:pic>
        <p:nvPicPr>
          <p:cNvPr id="2" name="Picture 1" descr="Screen Shot 2018-09-01 at 9.49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51" y="4072243"/>
            <a:ext cx="7718720" cy="2302459"/>
          </a:xfrm>
          <a:prstGeom prst="rect">
            <a:avLst/>
          </a:prstGeom>
        </p:spPr>
      </p:pic>
      <p:pic>
        <p:nvPicPr>
          <p:cNvPr id="3" name="Picture 2" descr="Screen Shot 2018-09-01 at 9.5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968"/>
            <a:ext cx="2719883" cy="2514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6160" y="494792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322605" y="5368052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296160" y="5659120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959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12" y="249485"/>
            <a:ext cx="2936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Familiarity covariate </a:t>
            </a:r>
            <a:r>
              <a:rPr lang="mr-IN" b="1" dirty="0" smtClean="0"/>
              <a:t>–</a:t>
            </a:r>
            <a:r>
              <a:rPr lang="en-CA" b="1" dirty="0" smtClean="0"/>
              <a:t> S2TBL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  <a:p>
            <a:r>
              <a:rPr lang="en-CA" dirty="0" smtClean="0"/>
              <a:t>Extent threshold = 24 voxels</a:t>
            </a:r>
          </a:p>
          <a:p>
            <a:r>
              <a:rPr lang="en-CA" dirty="0" smtClean="0"/>
              <a:t>modelS2TBL_mean</a:t>
            </a:r>
          </a:p>
        </p:txBody>
      </p:sp>
      <p:pic>
        <p:nvPicPr>
          <p:cNvPr id="5" name="Picture 4" descr="Screen Shot 2018-08-09 at 11.46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679" y="249485"/>
            <a:ext cx="955720" cy="1739900"/>
          </a:xfrm>
          <a:prstGeom prst="rect">
            <a:avLst/>
          </a:prstGeom>
        </p:spPr>
      </p:pic>
      <p:pic>
        <p:nvPicPr>
          <p:cNvPr id="2" name="Picture 1" descr="Screen Shot 2018-08-31 at 6.27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2" y="1989385"/>
            <a:ext cx="3667164" cy="3262556"/>
          </a:xfrm>
          <a:prstGeom prst="rect">
            <a:avLst/>
          </a:prstGeom>
        </p:spPr>
      </p:pic>
      <p:pic>
        <p:nvPicPr>
          <p:cNvPr id="3" name="Picture 2" descr="Screen Shot 2018-09-01 at 9.00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593" y="4046856"/>
            <a:ext cx="6643189" cy="20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0812" y="249485"/>
            <a:ext cx="435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Familiarity covariate </a:t>
            </a:r>
            <a:r>
              <a:rPr lang="mr-IN" b="1" dirty="0" smtClean="0"/>
              <a:t>–</a:t>
            </a:r>
            <a:r>
              <a:rPr lang="en-CA" b="1" dirty="0" smtClean="0"/>
              <a:t> S2TBL </a:t>
            </a:r>
            <a:r>
              <a:rPr lang="mr-IN" b="1" dirty="0" smtClean="0"/>
              <a:t>–</a:t>
            </a:r>
            <a:r>
              <a:rPr lang="en-CA" b="1" dirty="0" smtClean="0"/>
              <a:t> 22 SUBJECTS</a:t>
            </a:r>
          </a:p>
          <a:p>
            <a:r>
              <a:rPr lang="en-CA" dirty="0" smtClean="0"/>
              <a:t>Extent threshold = 22 voxels</a:t>
            </a:r>
          </a:p>
          <a:p>
            <a:r>
              <a:rPr lang="en-CA" dirty="0"/>
              <a:t>P&lt;</a:t>
            </a:r>
            <a:r>
              <a:rPr lang="en-CA" dirty="0" smtClean="0"/>
              <a:t>0.05 FWE </a:t>
            </a:r>
            <a:r>
              <a:rPr lang="en-CA" dirty="0" err="1"/>
              <a:t>cor</a:t>
            </a:r>
            <a:endParaRPr lang="en-CA" dirty="0"/>
          </a:p>
          <a:p>
            <a:r>
              <a:rPr lang="en-CA" dirty="0" smtClean="0"/>
              <a:t>modelS2TBL_22subj_mean</a:t>
            </a:r>
          </a:p>
        </p:txBody>
      </p:sp>
      <p:pic>
        <p:nvPicPr>
          <p:cNvPr id="2" name="Picture 1" descr="Screen Shot 2018-09-01 at 9.21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2" y="1580754"/>
            <a:ext cx="3169620" cy="2939204"/>
          </a:xfrm>
          <a:prstGeom prst="rect">
            <a:avLst/>
          </a:prstGeom>
        </p:spPr>
      </p:pic>
      <p:pic>
        <p:nvPicPr>
          <p:cNvPr id="3" name="Picture 2" descr="Screen Shot 2018-09-01 at 9.20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44" y="3915115"/>
            <a:ext cx="6568430" cy="177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595" y="4712454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ROI1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987040" y="5132586"/>
            <a:ext cx="63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ROI2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775872" y="1556228"/>
            <a:ext cx="475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Significant main effect of familiarity at both ROIS</a:t>
            </a:r>
          </a:p>
          <a:p>
            <a:r>
              <a:rPr lang="en-CA" dirty="0" smtClean="0"/>
              <a:t>(R </a:t>
            </a:r>
            <a:r>
              <a:rPr lang="en-CA" dirty="0" err="1" smtClean="0"/>
              <a:t>anova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40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EFFECTS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Mean centred familiarity covariate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82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2507" y="157128"/>
            <a:ext cx="2835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 </a:t>
            </a:r>
            <a:r>
              <a:rPr lang="mr-IN" dirty="0" smtClean="0"/>
              <a:t>–</a:t>
            </a:r>
            <a:r>
              <a:rPr lang="en-CA" dirty="0" smtClean="0"/>
              <a:t> familiarity covariate</a:t>
            </a:r>
          </a:p>
          <a:p>
            <a:r>
              <a:rPr lang="en-CA" dirty="0" smtClean="0"/>
              <a:t>Extent threshold 18</a:t>
            </a:r>
          </a:p>
          <a:p>
            <a:r>
              <a:rPr lang="en-CA" dirty="0" smtClean="0"/>
              <a:t>P&lt;0.05 FWE </a:t>
            </a:r>
            <a:r>
              <a:rPr lang="en-CA" dirty="0" err="1" smtClean="0"/>
              <a:t>cor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9900" y="876300"/>
            <a:ext cx="11431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-48,-10,-2</a:t>
            </a:r>
          </a:p>
          <a:p>
            <a:r>
              <a:rPr lang="en-CA" dirty="0" smtClean="0"/>
              <a:t>-54,-20,4</a:t>
            </a:r>
          </a:p>
          <a:p>
            <a:r>
              <a:rPr lang="en-CA" dirty="0" smtClean="0"/>
              <a:t>-46,-30,8</a:t>
            </a:r>
            <a:endParaRPr lang="en-CA" dirty="0"/>
          </a:p>
          <a:p>
            <a:r>
              <a:rPr lang="en-CA" dirty="0" smtClean="0"/>
              <a:t>50,-6,0,</a:t>
            </a:r>
          </a:p>
          <a:p>
            <a:r>
              <a:rPr lang="en-CA" dirty="0" smtClean="0"/>
              <a:t>58,-22,6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62,-16,0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-12,-34,56</a:t>
            </a:r>
            <a:endParaRPr lang="en-CA" dirty="0"/>
          </a:p>
        </p:txBody>
      </p:sp>
      <p:pic>
        <p:nvPicPr>
          <p:cNvPr id="2" name="Picture 1" descr="Screen Shot 2018-09-01 at 9.09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46" y="4478099"/>
            <a:ext cx="7726750" cy="2173488"/>
          </a:xfrm>
          <a:prstGeom prst="rect">
            <a:avLst/>
          </a:prstGeom>
        </p:spPr>
      </p:pic>
      <p:pic>
        <p:nvPicPr>
          <p:cNvPr id="3" name="Picture 2" descr="Screen Shot 2018-09-01 at 9.11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9" y="445196"/>
            <a:ext cx="2299250" cy="1636754"/>
          </a:xfrm>
          <a:prstGeom prst="rect">
            <a:avLst/>
          </a:prstGeom>
        </p:spPr>
      </p:pic>
      <p:pic>
        <p:nvPicPr>
          <p:cNvPr id="11" name="Picture 10" descr="Screen Shot 2018-09-01 at 9.13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9" y="2186704"/>
            <a:ext cx="2052792" cy="1323990"/>
          </a:xfrm>
          <a:prstGeom prst="rect">
            <a:avLst/>
          </a:prstGeom>
        </p:spPr>
      </p:pic>
      <p:pic>
        <p:nvPicPr>
          <p:cNvPr id="12" name="Picture 11" descr="Screen Shot 2018-09-01 at 9.13.5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8309" y="3619266"/>
            <a:ext cx="2512181" cy="171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1" y="144165"/>
            <a:ext cx="4083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S2TBL </a:t>
            </a:r>
            <a:r>
              <a:rPr lang="mr-IN" dirty="0" smtClean="0"/>
              <a:t>–</a:t>
            </a:r>
            <a:r>
              <a:rPr lang="en-CA" dirty="0" smtClean="0"/>
              <a:t> familiarity covariate </a:t>
            </a:r>
            <a:r>
              <a:rPr lang="en-CA" b="1" dirty="0" smtClean="0"/>
              <a:t>22</a:t>
            </a:r>
            <a:r>
              <a:rPr lang="en-CA" dirty="0" smtClean="0"/>
              <a:t> </a:t>
            </a:r>
            <a:r>
              <a:rPr lang="en-CA" b="1" dirty="0" smtClean="0"/>
              <a:t>SUBJECTS</a:t>
            </a:r>
          </a:p>
          <a:p>
            <a:r>
              <a:rPr lang="en-CA" dirty="0" smtClean="0"/>
              <a:t>Extent threshold 16</a:t>
            </a:r>
          </a:p>
          <a:p>
            <a:r>
              <a:rPr lang="en-CA" dirty="0"/>
              <a:t>P&lt;0.05 FWE </a:t>
            </a:r>
            <a:r>
              <a:rPr lang="en-CA" dirty="0" err="1"/>
              <a:t>cor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60367" y="1067495"/>
            <a:ext cx="102616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56,-20,6</a:t>
            </a:r>
          </a:p>
          <a:p>
            <a:r>
              <a:rPr lang="en-CA" dirty="0" smtClean="0"/>
              <a:t>48,-16,6</a:t>
            </a:r>
          </a:p>
          <a:p>
            <a:r>
              <a:rPr lang="en-CA" dirty="0" smtClean="0"/>
              <a:t>52,-6,0</a:t>
            </a:r>
          </a:p>
          <a:p>
            <a:r>
              <a:rPr lang="en-CA" dirty="0" smtClean="0"/>
              <a:t>-48,-18,6</a:t>
            </a:r>
          </a:p>
          <a:p>
            <a:r>
              <a:rPr lang="en-CA" dirty="0" smtClean="0"/>
              <a:t>-48,-10,0</a:t>
            </a:r>
          </a:p>
          <a:p>
            <a:r>
              <a:rPr lang="en-CA" dirty="0" smtClean="0"/>
              <a:t>-46,-28,8</a:t>
            </a:r>
            <a:endParaRPr lang="en-CA" dirty="0"/>
          </a:p>
        </p:txBody>
      </p:sp>
      <p:pic>
        <p:nvPicPr>
          <p:cNvPr id="2" name="Picture 1" descr="Screen Shot 2018-09-01 at 9.24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83" y="4360314"/>
            <a:ext cx="8015153" cy="1956012"/>
          </a:xfrm>
          <a:prstGeom prst="rect">
            <a:avLst/>
          </a:prstGeom>
        </p:spPr>
      </p:pic>
      <p:pic>
        <p:nvPicPr>
          <p:cNvPr id="3" name="Picture 2" descr="Screen Shot 2018-09-01 at 9.25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60" y="1067495"/>
            <a:ext cx="2450445" cy="16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0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0931" y="144165"/>
            <a:ext cx="2829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S1TBL </a:t>
            </a:r>
            <a:r>
              <a:rPr lang="mr-IN" dirty="0" smtClean="0"/>
              <a:t>–</a:t>
            </a:r>
            <a:r>
              <a:rPr lang="en-CA" dirty="0" smtClean="0"/>
              <a:t> familiarity covariate</a:t>
            </a:r>
            <a:endParaRPr lang="en-CA" b="1" dirty="0" smtClean="0"/>
          </a:p>
          <a:p>
            <a:r>
              <a:rPr lang="en-CA" dirty="0" smtClean="0"/>
              <a:t>Extent threshold 13</a:t>
            </a:r>
          </a:p>
          <a:p>
            <a:r>
              <a:rPr lang="en-CA" dirty="0" smtClean="0"/>
              <a:t>P</a:t>
            </a:r>
            <a:r>
              <a:rPr lang="en-CA" dirty="0"/>
              <a:t>&lt;0.05 FWE </a:t>
            </a:r>
            <a:r>
              <a:rPr lang="en-CA" dirty="0" err="1"/>
              <a:t>cor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92100" y="723900"/>
            <a:ext cx="114646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-48,-12,0</a:t>
            </a:r>
          </a:p>
          <a:p>
            <a:r>
              <a:rPr lang="en-CA" dirty="0" smtClean="0"/>
              <a:t>-46,-20,4</a:t>
            </a:r>
          </a:p>
          <a:p>
            <a:r>
              <a:rPr lang="en-CA" dirty="0" smtClean="0"/>
              <a:t>-56,-32,14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52,-22,8</a:t>
            </a:r>
          </a:p>
          <a:p>
            <a:r>
              <a:rPr lang="en-CA" dirty="0" smtClean="0"/>
              <a:t>50,-8,2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62,-14,4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-50,0,48</a:t>
            </a:r>
            <a:endParaRPr lang="en-CA" dirty="0"/>
          </a:p>
        </p:txBody>
      </p:sp>
      <p:pic>
        <p:nvPicPr>
          <p:cNvPr id="2" name="Picture 1" descr="Screen Shot 2018-09-01 at 9.39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32" y="4255561"/>
            <a:ext cx="6813446" cy="1732232"/>
          </a:xfrm>
          <a:prstGeom prst="rect">
            <a:avLst/>
          </a:prstGeom>
        </p:spPr>
      </p:pic>
      <p:pic>
        <p:nvPicPr>
          <p:cNvPr id="3" name="Picture 2" descr="Screen Shot 2018-09-01 at 9.4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67" y="190195"/>
            <a:ext cx="2650135" cy="1754600"/>
          </a:xfrm>
          <a:prstGeom prst="rect">
            <a:avLst/>
          </a:prstGeom>
        </p:spPr>
      </p:pic>
      <p:pic>
        <p:nvPicPr>
          <p:cNvPr id="10" name="Picture 9" descr="Screen Shot 2018-09-01 at 9.41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68" y="2059023"/>
            <a:ext cx="1965678" cy="1415774"/>
          </a:xfrm>
          <a:prstGeom prst="rect">
            <a:avLst/>
          </a:prstGeom>
        </p:spPr>
      </p:pic>
      <p:pic>
        <p:nvPicPr>
          <p:cNvPr id="11" name="Picture 10" descr="Screen Shot 2018-09-01 at 9.42.2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69" y="3474797"/>
            <a:ext cx="1688540" cy="1225961"/>
          </a:xfrm>
          <a:prstGeom prst="rect">
            <a:avLst/>
          </a:prstGeom>
        </p:spPr>
      </p:pic>
      <p:pic>
        <p:nvPicPr>
          <p:cNvPr id="12" name="Picture 11" descr="Screen Shot 2018-09-01 at 9.43.00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54" y="4700758"/>
            <a:ext cx="1714360" cy="12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271</Words>
  <Application>Microsoft Macintosh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AVERAGE EFFECT</vt:lpstr>
      <vt:lpstr>PowerPoint Presentation</vt:lpstr>
      <vt:lpstr>PowerPoint Presentation</vt:lpstr>
      <vt:lpstr>PowerPoint Presentation</vt:lpstr>
      <vt:lpstr>PowerPoint Presentation</vt:lpstr>
      <vt:lpstr>EFFECTS OF INTEREST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20</cp:revision>
  <dcterms:created xsi:type="dcterms:W3CDTF">2018-08-31T18:58:13Z</dcterms:created>
  <dcterms:modified xsi:type="dcterms:W3CDTF">2018-09-03T21:17:28Z</dcterms:modified>
</cp:coreProperties>
</file>