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58"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2" r:id="rId18"/>
    <p:sldId id="274"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72" autoAdjust="0"/>
  </p:normalViewPr>
  <p:slideViewPr>
    <p:cSldViewPr snapToGrid="0" snapToObjects="1">
      <p:cViewPr varScale="1">
        <p:scale>
          <a:sx n="115" d="100"/>
          <a:sy n="115" d="100"/>
        </p:scale>
        <p:origin x="-226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OS:Users:asternin:Dropbox:MusicMemoryTesting:BehaviouralResults-Shakir-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OS:Users:asternin:Dropbox:MusicMemoryTesting:BehaviouralResults-Shakir-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OS:Users:asternin:Dropbox:MusicMemoryTesting:BehaviouralResults-Shakir-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'Listening Info'!$A$3</c:f>
              <c:strCache>
                <c:ptCount val="1"/>
                <c:pt idx="0">
                  <c:v>P101</c:v>
                </c:pt>
              </c:strCache>
            </c:strRef>
          </c:tx>
          <c:marker>
            <c:symbol val="none"/>
          </c:marker>
          <c:val>
            <c:numRef>
              <c:f>'Listening Info'!$E$3:$J$3</c:f>
              <c:numCache>
                <c:formatCode>General</c:formatCode>
                <c:ptCount val="6"/>
                <c:pt idx="0">
                  <c:v>28.5714</c:v>
                </c:pt>
                <c:pt idx="1">
                  <c:v>60.0</c:v>
                </c:pt>
                <c:pt idx="2">
                  <c:v>50.0</c:v>
                </c:pt>
                <c:pt idx="3">
                  <c:v>80.0</c:v>
                </c:pt>
                <c:pt idx="4">
                  <c:v>90.0</c:v>
                </c:pt>
                <c:pt idx="5">
                  <c:v>66.667</c:v>
                </c:pt>
              </c:numCache>
            </c:numRef>
          </c:val>
          <c:smooth val="0"/>
        </c:ser>
        <c:ser>
          <c:idx val="1"/>
          <c:order val="1"/>
          <c:tx>
            <c:strRef>
              <c:f>'Listening Info'!$A$4</c:f>
              <c:strCache>
                <c:ptCount val="1"/>
                <c:pt idx="0">
                  <c:v>P102</c:v>
                </c:pt>
              </c:strCache>
            </c:strRef>
          </c:tx>
          <c:marker>
            <c:symbol val="none"/>
          </c:marker>
          <c:val>
            <c:numRef>
              <c:f>'Listening Info'!$E$4:$J$4</c:f>
              <c:numCache>
                <c:formatCode>General</c:formatCode>
                <c:ptCount val="6"/>
                <c:pt idx="0">
                  <c:v>37.931</c:v>
                </c:pt>
                <c:pt idx="1">
                  <c:v>80.0</c:v>
                </c:pt>
                <c:pt idx="2">
                  <c:v>100.0</c:v>
                </c:pt>
                <c:pt idx="3">
                  <c:v>100.0</c:v>
                </c:pt>
                <c:pt idx="4">
                  <c:v>100.0</c:v>
                </c:pt>
                <c:pt idx="5">
                  <c:v>100.0</c:v>
                </c:pt>
              </c:numCache>
            </c:numRef>
          </c:val>
          <c:smooth val="0"/>
        </c:ser>
        <c:ser>
          <c:idx val="2"/>
          <c:order val="2"/>
          <c:tx>
            <c:strRef>
              <c:f>'Listening Info'!$A$5</c:f>
              <c:strCache>
                <c:ptCount val="1"/>
                <c:pt idx="0">
                  <c:v>P103</c:v>
                </c:pt>
              </c:strCache>
            </c:strRef>
          </c:tx>
          <c:marker>
            <c:symbol val="none"/>
          </c:marker>
          <c:val>
            <c:numRef>
              <c:f>'Listening Info'!$E$5:$J$5</c:f>
              <c:numCache>
                <c:formatCode>General</c:formatCode>
                <c:ptCount val="6"/>
                <c:pt idx="0">
                  <c:v>23.8095</c:v>
                </c:pt>
                <c:pt idx="1">
                  <c:v>50.0</c:v>
                </c:pt>
                <c:pt idx="2">
                  <c:v>40.0</c:v>
                </c:pt>
                <c:pt idx="3">
                  <c:v>70.0</c:v>
                </c:pt>
                <c:pt idx="4">
                  <c:v>90.0</c:v>
                </c:pt>
                <c:pt idx="5">
                  <c:v>66.667</c:v>
                </c:pt>
              </c:numCache>
            </c:numRef>
          </c:val>
          <c:smooth val="0"/>
        </c:ser>
        <c:ser>
          <c:idx val="3"/>
          <c:order val="3"/>
          <c:tx>
            <c:strRef>
              <c:f>'Listening Info'!$A$6</c:f>
              <c:strCache>
                <c:ptCount val="1"/>
                <c:pt idx="0">
                  <c:v>P104</c:v>
                </c:pt>
              </c:strCache>
            </c:strRef>
          </c:tx>
          <c:marker>
            <c:symbol val="none"/>
          </c:marker>
          <c:val>
            <c:numRef>
              <c:f>'Listening Info'!$E$6:$J$6</c:f>
              <c:numCache>
                <c:formatCode>General</c:formatCode>
                <c:ptCount val="6"/>
                <c:pt idx="0">
                  <c:v>51.7241</c:v>
                </c:pt>
                <c:pt idx="1">
                  <c:v>70.0</c:v>
                </c:pt>
                <c:pt idx="2">
                  <c:v>90.0</c:v>
                </c:pt>
                <c:pt idx="3">
                  <c:v>80.0</c:v>
                </c:pt>
                <c:pt idx="4">
                  <c:v>90.0</c:v>
                </c:pt>
                <c:pt idx="5">
                  <c:v>82.7586</c:v>
                </c:pt>
              </c:numCache>
            </c:numRef>
          </c:val>
          <c:smooth val="0"/>
        </c:ser>
        <c:ser>
          <c:idx val="4"/>
          <c:order val="4"/>
          <c:tx>
            <c:strRef>
              <c:f>'Listening Info'!$A$7</c:f>
              <c:strCache>
                <c:ptCount val="1"/>
                <c:pt idx="0">
                  <c:v>P105</c:v>
                </c:pt>
              </c:strCache>
            </c:strRef>
          </c:tx>
          <c:marker>
            <c:symbol val="none"/>
          </c:marker>
          <c:val>
            <c:numRef>
              <c:f>'Listening Info'!$E$7:$J$7</c:f>
              <c:numCache>
                <c:formatCode>General</c:formatCode>
                <c:ptCount val="6"/>
                <c:pt idx="0">
                  <c:v>33.333</c:v>
                </c:pt>
                <c:pt idx="1">
                  <c:v>60.0</c:v>
                </c:pt>
                <c:pt idx="2">
                  <c:v>50.0</c:v>
                </c:pt>
                <c:pt idx="3">
                  <c:v>80.0</c:v>
                </c:pt>
                <c:pt idx="4">
                  <c:v>80.0</c:v>
                </c:pt>
                <c:pt idx="5">
                  <c:v>85.7143</c:v>
                </c:pt>
              </c:numCache>
            </c:numRef>
          </c:val>
          <c:smooth val="0"/>
        </c:ser>
        <c:ser>
          <c:idx val="5"/>
          <c:order val="5"/>
          <c:tx>
            <c:strRef>
              <c:f>'Listening Info'!$A$8</c:f>
              <c:strCache>
                <c:ptCount val="1"/>
                <c:pt idx="0">
                  <c:v>P106</c:v>
                </c:pt>
              </c:strCache>
            </c:strRef>
          </c:tx>
          <c:marker>
            <c:symbol val="none"/>
          </c:marker>
          <c:val>
            <c:numRef>
              <c:f>'Listening Info'!$E$8:$J$8</c:f>
              <c:numCache>
                <c:formatCode>General</c:formatCode>
                <c:ptCount val="6"/>
                <c:pt idx="0">
                  <c:v>51.7241</c:v>
                </c:pt>
                <c:pt idx="1">
                  <c:v>90.0</c:v>
                </c:pt>
                <c:pt idx="2">
                  <c:v>80.0</c:v>
                </c:pt>
                <c:pt idx="3">
                  <c:v>80.0</c:v>
                </c:pt>
                <c:pt idx="4">
                  <c:v>60.0</c:v>
                </c:pt>
                <c:pt idx="5">
                  <c:v>79.3103</c:v>
                </c:pt>
              </c:numCache>
            </c:numRef>
          </c:val>
          <c:smooth val="0"/>
        </c:ser>
        <c:ser>
          <c:idx val="6"/>
          <c:order val="6"/>
          <c:tx>
            <c:strRef>
              <c:f>'Listening Info'!$A$9</c:f>
              <c:strCache>
                <c:ptCount val="1"/>
                <c:pt idx="0">
                  <c:v>P107</c:v>
                </c:pt>
              </c:strCache>
            </c:strRef>
          </c:tx>
          <c:marker>
            <c:symbol val="none"/>
          </c:marker>
          <c:val>
            <c:numRef>
              <c:f>'Listening Info'!$E$9:$J$9</c:f>
              <c:numCache>
                <c:formatCode>General</c:formatCode>
                <c:ptCount val="6"/>
                <c:pt idx="0">
                  <c:v>23.8095</c:v>
                </c:pt>
                <c:pt idx="1">
                  <c:v>70.0</c:v>
                </c:pt>
                <c:pt idx="2">
                  <c:v>60.0</c:v>
                </c:pt>
                <c:pt idx="3">
                  <c:v>60.0</c:v>
                </c:pt>
                <c:pt idx="4">
                  <c:v>70.0</c:v>
                </c:pt>
                <c:pt idx="5">
                  <c:v>80.9524</c:v>
                </c:pt>
              </c:numCache>
            </c:numRef>
          </c:val>
          <c:smooth val="0"/>
        </c:ser>
        <c:dLbls>
          <c:showLegendKey val="0"/>
          <c:showVal val="0"/>
          <c:showCatName val="0"/>
          <c:showSerName val="0"/>
          <c:showPercent val="0"/>
          <c:showBubbleSize val="0"/>
        </c:dLbls>
        <c:marker val="1"/>
        <c:smooth val="0"/>
        <c:axId val="-1977683336"/>
        <c:axId val="2063199320"/>
      </c:lineChart>
      <c:catAx>
        <c:axId val="-1977683336"/>
        <c:scaling>
          <c:orientation val="minMax"/>
        </c:scaling>
        <c:delete val="0"/>
        <c:axPos val="b"/>
        <c:title>
          <c:tx>
            <c:rich>
              <a:bodyPr/>
              <a:lstStyle/>
              <a:p>
                <a:pPr>
                  <a:defRPr/>
                </a:pPr>
                <a:r>
                  <a:rPr lang="en-US"/>
                  <a:t>Lab Session</a:t>
                </a:r>
              </a:p>
            </c:rich>
          </c:tx>
          <c:layout/>
          <c:overlay val="0"/>
        </c:title>
        <c:majorTickMark val="out"/>
        <c:minorTickMark val="none"/>
        <c:tickLblPos val="nextTo"/>
        <c:crossAx val="2063199320"/>
        <c:crosses val="autoZero"/>
        <c:auto val="1"/>
        <c:lblAlgn val="ctr"/>
        <c:lblOffset val="100"/>
        <c:noMultiLvlLbl val="0"/>
      </c:catAx>
      <c:valAx>
        <c:axId val="2063199320"/>
        <c:scaling>
          <c:orientation val="minMax"/>
        </c:scaling>
        <c:delete val="0"/>
        <c:axPos val="l"/>
        <c:title>
          <c:tx>
            <c:rich>
              <a:bodyPr rot="-5400000" vert="horz"/>
              <a:lstStyle/>
              <a:p>
                <a:pPr>
                  <a:defRPr/>
                </a:pPr>
                <a:r>
                  <a:rPr lang="en-US"/>
                  <a:t>Lyric Modification Task Score</a:t>
                </a:r>
              </a:p>
            </c:rich>
          </c:tx>
          <c:layout/>
          <c:overlay val="0"/>
        </c:title>
        <c:numFmt formatCode="General" sourceLinked="1"/>
        <c:majorTickMark val="out"/>
        <c:minorTickMark val="none"/>
        <c:tickLblPos val="nextTo"/>
        <c:crossAx val="-19776833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297422484132"/>
          <c:y val="0.191346186427973"/>
          <c:w val="0.773619335273664"/>
          <c:h val="0.572139103628956"/>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'Listening Info'!$P$3:$P$9</c:f>
              <c:numCache>
                <c:formatCode>General</c:formatCode>
                <c:ptCount val="7"/>
                <c:pt idx="0">
                  <c:v>12.125</c:v>
                </c:pt>
                <c:pt idx="1">
                  <c:v>14.375</c:v>
                </c:pt>
                <c:pt idx="2">
                  <c:v>19.25</c:v>
                </c:pt>
                <c:pt idx="3">
                  <c:v>20.375</c:v>
                </c:pt>
                <c:pt idx="4">
                  <c:v>17.0</c:v>
                </c:pt>
                <c:pt idx="5">
                  <c:v>18.5</c:v>
                </c:pt>
                <c:pt idx="6">
                  <c:v>7.25</c:v>
                </c:pt>
              </c:numCache>
            </c:numRef>
          </c:xVal>
          <c:yVal>
            <c:numRef>
              <c:f>'Listening Info'!$J$3:$J$9</c:f>
              <c:numCache>
                <c:formatCode>General</c:formatCode>
                <c:ptCount val="7"/>
                <c:pt idx="0">
                  <c:v>66.667</c:v>
                </c:pt>
                <c:pt idx="1">
                  <c:v>100.0</c:v>
                </c:pt>
                <c:pt idx="2">
                  <c:v>66.667</c:v>
                </c:pt>
                <c:pt idx="3">
                  <c:v>82.7586</c:v>
                </c:pt>
                <c:pt idx="4">
                  <c:v>85.7143</c:v>
                </c:pt>
                <c:pt idx="5">
                  <c:v>79.3103</c:v>
                </c:pt>
                <c:pt idx="6">
                  <c:v>80.9524</c:v>
                </c:pt>
              </c:numCache>
            </c:numRef>
          </c:yVal>
          <c:smooth val="0"/>
        </c:ser>
        <c:dLbls>
          <c:showLegendKey val="0"/>
          <c:showVal val="0"/>
          <c:showCatName val="0"/>
          <c:showSerName val="0"/>
          <c:showPercent val="0"/>
          <c:showBubbleSize val="0"/>
        </c:dLbls>
        <c:axId val="1877901960"/>
        <c:axId val="1877910648"/>
      </c:scatterChart>
      <c:valAx>
        <c:axId val="1877901960"/>
        <c:scaling>
          <c:orientation val="minMax"/>
          <c:max val="25.0"/>
          <c:min val="0.0"/>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Average</a:t>
                </a:r>
                <a:r>
                  <a:rPr lang="en-US" sz="1400" baseline="0">
                    <a:solidFill>
                      <a:schemeClr val="tx1"/>
                    </a:solidFill>
                  </a:rPr>
                  <a:t> number of listens</a:t>
                </a:r>
                <a:endParaRPr lang="en-US" sz="1400">
                  <a:solidFill>
                    <a:schemeClr val="tx1"/>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77910648"/>
        <c:crosses val="autoZero"/>
        <c:crossBetween val="midCat"/>
        <c:majorUnit val="5.0"/>
        <c:minorUnit val="1.0"/>
      </c:valAx>
      <c:valAx>
        <c:axId val="1877910648"/>
        <c:scaling>
          <c:orientation val="minMax"/>
          <c:max val="100.0"/>
          <c:min val="50.0"/>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Lyric modification</a:t>
                </a:r>
                <a:r>
                  <a:rPr lang="en-US" sz="1400" baseline="0">
                    <a:solidFill>
                      <a:schemeClr val="tx1"/>
                    </a:solidFill>
                  </a:rPr>
                  <a:t> score</a:t>
                </a:r>
                <a:endParaRPr lang="en-US" sz="1400">
                  <a:solidFill>
                    <a:schemeClr val="tx1"/>
                  </a:solidFill>
                </a:endParaRPr>
              </a:p>
            </c:rich>
          </c:tx>
          <c:layout/>
          <c:overlay val="0"/>
          <c:spPr>
            <a:noFill/>
            <a:ln>
              <a:noFill/>
            </a:ln>
            <a:effectLst/>
          </c:sp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779019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31750" cap="rnd">
              <a:noFill/>
              <a:round/>
            </a:ln>
            <a:effectLst/>
          </c:spPr>
          <c:marker>
            <c:symbol val="circle"/>
            <c:size val="5"/>
            <c:spPr>
              <a:solidFill>
                <a:schemeClr val="accent1"/>
              </a:solidFill>
              <a:ln w="9525">
                <a:solidFill>
                  <a:schemeClr val="accent1"/>
                </a:solidFill>
              </a:ln>
              <a:effectLst/>
            </c:spPr>
          </c:marker>
          <c:xVal>
            <c:numRef>
              <c:f>'Listening Info'!$P$3:$P$9</c:f>
              <c:numCache>
                <c:formatCode>General</c:formatCode>
                <c:ptCount val="7"/>
                <c:pt idx="0">
                  <c:v>12.125</c:v>
                </c:pt>
                <c:pt idx="1">
                  <c:v>14.375</c:v>
                </c:pt>
                <c:pt idx="2">
                  <c:v>19.25</c:v>
                </c:pt>
                <c:pt idx="3">
                  <c:v>20.375</c:v>
                </c:pt>
                <c:pt idx="4">
                  <c:v>17.0</c:v>
                </c:pt>
                <c:pt idx="5">
                  <c:v>18.5</c:v>
                </c:pt>
                <c:pt idx="6">
                  <c:v>7.25</c:v>
                </c:pt>
              </c:numCache>
            </c:numRef>
          </c:xVal>
          <c:yVal>
            <c:numRef>
              <c:f>'Listening Info'!$N$3:$N$9</c:f>
              <c:numCache>
                <c:formatCode>General</c:formatCode>
                <c:ptCount val="7"/>
                <c:pt idx="0">
                  <c:v>91.3043</c:v>
                </c:pt>
                <c:pt idx="1">
                  <c:v>95.65219999999999</c:v>
                </c:pt>
                <c:pt idx="2">
                  <c:v>100.0</c:v>
                </c:pt>
                <c:pt idx="3">
                  <c:v>90.3043</c:v>
                </c:pt>
                <c:pt idx="4">
                  <c:v>91.3043</c:v>
                </c:pt>
                <c:pt idx="5">
                  <c:v>86.9596</c:v>
                </c:pt>
                <c:pt idx="6">
                  <c:v>82.6087</c:v>
                </c:pt>
              </c:numCache>
            </c:numRef>
          </c:yVal>
          <c:smooth val="0"/>
        </c:ser>
        <c:dLbls>
          <c:showLegendKey val="0"/>
          <c:showVal val="0"/>
          <c:showCatName val="0"/>
          <c:showSerName val="0"/>
          <c:showPercent val="0"/>
          <c:showBubbleSize val="0"/>
        </c:dLbls>
        <c:axId val="1887676520"/>
        <c:axId val="1888386152"/>
      </c:scatterChart>
      <c:valAx>
        <c:axId val="18876765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Average</a:t>
                </a:r>
                <a:r>
                  <a:rPr lang="en-US" sz="1400" baseline="0">
                    <a:solidFill>
                      <a:schemeClr val="tx1"/>
                    </a:solidFill>
                  </a:rPr>
                  <a:t> number of listens</a:t>
                </a:r>
                <a:endParaRPr lang="en-US" sz="1400">
                  <a:solidFill>
                    <a:schemeClr val="tx1"/>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88386152"/>
        <c:crosses val="autoZero"/>
        <c:crossBetween val="midCat"/>
      </c:valAx>
      <c:valAx>
        <c:axId val="1888386152"/>
        <c:scaling>
          <c:orientation val="minMax"/>
          <c:max val="100.0"/>
          <c:min val="50.0"/>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Melody  memory score</a:t>
                </a:r>
              </a:p>
            </c:rich>
          </c:tx>
          <c:layout/>
          <c:overlay val="0"/>
          <c:spPr>
            <a:noFill/>
            <a:ln>
              <a:noFill/>
            </a:ln>
            <a:effectLst/>
          </c:sp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8767652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EE3C5-BEA4-054F-AF5A-4505422482D2}" type="datetimeFigureOut">
              <a:rPr lang="en-US" smtClean="0"/>
              <a:t>17-11-07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BCE6A-23B2-F447-8723-4FF14C692392}" type="slidenum">
              <a:rPr lang="en-US" smtClean="0"/>
              <a:t>‹#›</a:t>
            </a:fld>
            <a:endParaRPr lang="en-US"/>
          </a:p>
        </p:txBody>
      </p:sp>
    </p:spTree>
    <p:extLst>
      <p:ext uri="{BB962C8B-B14F-4D97-AF65-F5344CB8AC3E}">
        <p14:creationId xmlns:p14="http://schemas.microsoft.com/office/powerpoint/2010/main" val="1802397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you ever had the experience of recognizing a song that you haven’t heard in a very long time?</a:t>
            </a:r>
          </a:p>
          <a:p>
            <a:endParaRPr lang="en-US" baseline="0" dirty="0" smtClean="0"/>
          </a:p>
          <a:p>
            <a:r>
              <a:rPr lang="en-US" baseline="0" dirty="0" smtClean="0"/>
              <a:t>PLAY CLIPS</a:t>
            </a:r>
          </a:p>
          <a:p>
            <a:r>
              <a:rPr lang="en-US" baseline="0" dirty="0" smtClean="0"/>
              <a:t>Sesame street?</a:t>
            </a:r>
            <a:br>
              <a:rPr lang="en-US" baseline="0" dirty="0" smtClean="0"/>
            </a:br>
            <a:r>
              <a:rPr lang="en-US" baseline="0" dirty="0" smtClean="0"/>
              <a:t>Arthur?</a:t>
            </a:r>
          </a:p>
          <a:p>
            <a:endParaRPr lang="en-US" baseline="0" dirty="0" smtClean="0"/>
          </a:p>
          <a:p>
            <a:r>
              <a:rPr lang="en-US" baseline="0" dirty="0" smtClean="0"/>
              <a:t>How is it that you can remember these songs even though you haven’t heard them or thought about them in years? </a:t>
            </a:r>
          </a:p>
          <a:p>
            <a:r>
              <a:rPr lang="en-US" baseline="0" dirty="0" smtClean="0"/>
              <a:t>Or in other words</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717BCE6A-23B2-F447-8723-4FF14C692392}" type="slidenum">
              <a:rPr lang="en-US" smtClean="0"/>
              <a:t>2</a:t>
            </a:fld>
            <a:endParaRPr lang="en-US"/>
          </a:p>
        </p:txBody>
      </p:sp>
    </p:spTree>
    <p:extLst>
      <p:ext uri="{BB962C8B-B14F-4D97-AF65-F5344CB8AC3E}">
        <p14:creationId xmlns:p14="http://schemas.microsoft.com/office/powerpoint/2010/main" val="175420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BCE6A-23B2-F447-8723-4FF14C692392}" type="slidenum">
              <a:rPr lang="en-US" smtClean="0"/>
              <a:t>3</a:t>
            </a:fld>
            <a:endParaRPr lang="en-US"/>
          </a:p>
        </p:txBody>
      </p:sp>
    </p:spTree>
    <p:extLst>
      <p:ext uri="{BB962C8B-B14F-4D97-AF65-F5344CB8AC3E}">
        <p14:creationId xmlns:p14="http://schemas.microsoft.com/office/powerpoint/2010/main" val="259290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STIM CLIPS</a:t>
            </a:r>
            <a:endParaRPr lang="en-US" dirty="0"/>
          </a:p>
        </p:txBody>
      </p:sp>
      <p:sp>
        <p:nvSpPr>
          <p:cNvPr id="4" name="Slide Number Placeholder 3"/>
          <p:cNvSpPr>
            <a:spLocks noGrp="1"/>
          </p:cNvSpPr>
          <p:nvPr>
            <p:ph type="sldNum" sz="quarter" idx="10"/>
          </p:nvPr>
        </p:nvSpPr>
        <p:spPr/>
        <p:txBody>
          <a:bodyPr/>
          <a:lstStyle/>
          <a:p>
            <a:fld id="{717BCE6A-23B2-F447-8723-4FF14C692392}" type="slidenum">
              <a:rPr lang="en-US" smtClean="0"/>
              <a:t>11</a:t>
            </a:fld>
            <a:endParaRPr lang="en-US"/>
          </a:p>
        </p:txBody>
      </p:sp>
    </p:spTree>
    <p:extLst>
      <p:ext uri="{BB962C8B-B14F-4D97-AF65-F5344CB8AC3E}">
        <p14:creationId xmlns:p14="http://schemas.microsoft.com/office/powerpoint/2010/main" val="174268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15</a:t>
            </a:fld>
            <a:endParaRPr lang="en-US"/>
          </a:p>
        </p:txBody>
      </p:sp>
    </p:spTree>
    <p:extLst>
      <p:ext uri="{BB962C8B-B14F-4D97-AF65-F5344CB8AC3E}">
        <p14:creationId xmlns:p14="http://schemas.microsoft.com/office/powerpoint/2010/main" val="222060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AA3EBFB-B8A3-A242-96BF-F4B3EC510CFF}" type="datetimeFigureOut">
              <a:rPr lang="en-US" smtClean="0"/>
              <a:t>17-11-07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142842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A3EBFB-B8A3-A242-96BF-F4B3EC510CFF}" type="datetimeFigureOut">
              <a:rPr lang="en-US" smtClean="0"/>
              <a:t>17-11-07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411628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A3EBFB-B8A3-A242-96BF-F4B3EC510CFF}" type="datetimeFigureOut">
              <a:rPr lang="en-US" smtClean="0"/>
              <a:t>17-11-07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14576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A3EBFB-B8A3-A242-96BF-F4B3EC510CFF}" type="datetimeFigureOut">
              <a:rPr lang="en-US" smtClean="0"/>
              <a:t>17-11-07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398089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AA3EBFB-B8A3-A242-96BF-F4B3EC510CFF}" type="datetimeFigureOut">
              <a:rPr lang="en-US" smtClean="0"/>
              <a:t>17-11-07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281763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AA3EBFB-B8A3-A242-96BF-F4B3EC510CFF}" type="datetimeFigureOut">
              <a:rPr lang="en-US" smtClean="0"/>
              <a:t>17-11-07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240917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AA3EBFB-B8A3-A242-96BF-F4B3EC510CFF}" type="datetimeFigureOut">
              <a:rPr lang="en-US" smtClean="0"/>
              <a:t>17-11-07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61263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AA3EBFB-B8A3-A242-96BF-F4B3EC510CFF}" type="datetimeFigureOut">
              <a:rPr lang="en-US" smtClean="0"/>
              <a:t>17-11-07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227545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3EBFB-B8A3-A242-96BF-F4B3EC510CFF}" type="datetimeFigureOut">
              <a:rPr lang="en-US" smtClean="0"/>
              <a:t>17-11-07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412689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A3EBFB-B8A3-A242-96BF-F4B3EC510CFF}" type="datetimeFigureOut">
              <a:rPr lang="en-US" smtClean="0"/>
              <a:t>17-11-07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2558711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A3EBFB-B8A3-A242-96BF-F4B3EC510CFF}" type="datetimeFigureOut">
              <a:rPr lang="en-US" smtClean="0"/>
              <a:t>17-11-07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418A7-4DD3-3D4B-A63A-4368F2B78B9F}" type="slidenum">
              <a:rPr lang="en-US" smtClean="0"/>
              <a:t>‹#›</a:t>
            </a:fld>
            <a:endParaRPr lang="en-US"/>
          </a:p>
        </p:txBody>
      </p:sp>
    </p:spTree>
    <p:extLst>
      <p:ext uri="{BB962C8B-B14F-4D97-AF65-F5344CB8AC3E}">
        <p14:creationId xmlns:p14="http://schemas.microsoft.com/office/powerpoint/2010/main" val="1687491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3EBFB-B8A3-A242-96BF-F4B3EC510CFF}" type="datetimeFigureOut">
              <a:rPr lang="en-US" smtClean="0"/>
              <a:t>17-11-07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418A7-4DD3-3D4B-A63A-4368F2B78B9F}" type="slidenum">
              <a:rPr lang="en-US" smtClean="0"/>
              <a:t>‹#›</a:t>
            </a:fld>
            <a:endParaRPr lang="en-US"/>
          </a:p>
        </p:txBody>
      </p:sp>
    </p:spTree>
    <p:extLst>
      <p:ext uri="{BB962C8B-B14F-4D97-AF65-F5344CB8AC3E}">
        <p14:creationId xmlns:p14="http://schemas.microsoft.com/office/powerpoint/2010/main" val="316266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Correlates of Music Familiarity</a:t>
            </a:r>
            <a:endParaRPr lang="en-US" dirty="0"/>
          </a:p>
        </p:txBody>
      </p:sp>
      <p:sp>
        <p:nvSpPr>
          <p:cNvPr id="3" name="Subtitle 2"/>
          <p:cNvSpPr>
            <a:spLocks noGrp="1"/>
          </p:cNvSpPr>
          <p:nvPr>
            <p:ph type="subTitle" idx="1"/>
          </p:nvPr>
        </p:nvSpPr>
        <p:spPr/>
        <p:txBody>
          <a:bodyPr>
            <a:normAutofit fontScale="92500" lnSpcReduction="20000"/>
          </a:bodyPr>
          <a:lstStyle/>
          <a:p>
            <a:r>
              <a:rPr lang="en-US" sz="2800" dirty="0" err="1" smtClean="0"/>
              <a:t>Avital</a:t>
            </a:r>
            <a:r>
              <a:rPr lang="en-US" sz="2800" dirty="0" smtClean="0"/>
              <a:t> </a:t>
            </a:r>
            <a:r>
              <a:rPr lang="en-US" sz="2800" dirty="0" err="1" smtClean="0"/>
              <a:t>Sternin</a:t>
            </a:r>
            <a:r>
              <a:rPr lang="en-US" sz="2800" dirty="0" smtClean="0"/>
              <a:t> PhD2</a:t>
            </a:r>
          </a:p>
          <a:p>
            <a:endParaRPr lang="en-US" sz="2800" dirty="0" smtClean="0"/>
          </a:p>
          <a:p>
            <a:r>
              <a:rPr lang="en-US" sz="2800" dirty="0" smtClean="0"/>
              <a:t>Dr. Jessica </a:t>
            </a:r>
            <a:r>
              <a:rPr lang="en-US" sz="2800" dirty="0" err="1" smtClean="0"/>
              <a:t>Grahn</a:t>
            </a:r>
            <a:endParaRPr lang="en-US" sz="2800" dirty="0" smtClean="0"/>
          </a:p>
          <a:p>
            <a:r>
              <a:rPr lang="en-US" sz="2800" dirty="0" smtClean="0"/>
              <a:t>Dr. Adrian Owen</a:t>
            </a:r>
            <a:endParaRPr lang="en-US" sz="2800" dirty="0"/>
          </a:p>
        </p:txBody>
      </p:sp>
    </p:spTree>
    <p:extLst>
      <p:ext uri="{BB962C8B-B14F-4D97-AF65-F5344CB8AC3E}">
        <p14:creationId xmlns:p14="http://schemas.microsoft.com/office/powerpoint/2010/main" val="39325479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0093095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11133347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fMRI scan</a:t>
            </a:r>
            <a:endParaRPr lang="en-US" dirty="0" smtClean="0"/>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3187276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fMRI scan</a:t>
            </a:r>
            <a:endParaRPr lang="en-US" dirty="0" smtClean="0"/>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18770995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fMRI scan</a:t>
            </a:r>
            <a:endParaRPr lang="en-US" dirty="0" smtClean="0"/>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fMRI scan</a:t>
            </a:r>
            <a:endParaRPr lang="en-US" dirty="0"/>
          </a:p>
        </p:txBody>
      </p:sp>
    </p:spTree>
    <p:extLst>
      <p:ext uri="{BB962C8B-B14F-4D97-AF65-F5344CB8AC3E}">
        <p14:creationId xmlns:p14="http://schemas.microsoft.com/office/powerpoint/2010/main" val="28106722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normAutofit fontScale="92500" lnSpcReduction="10000"/>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1"/>
            <a:r>
              <a:rPr lang="en-US" dirty="0" smtClean="0"/>
              <a:t>All during session 2 (~25 clip pairs)</a:t>
            </a:r>
          </a:p>
          <a:p>
            <a:pPr marL="457200" lvl="1" indent="0">
              <a:buNone/>
            </a:pPr>
            <a:endParaRPr lang="en-US" dirty="0" smtClean="0"/>
          </a:p>
        </p:txBody>
      </p:sp>
    </p:spTree>
    <p:extLst>
      <p:ext uri="{BB962C8B-B14F-4D97-AF65-F5344CB8AC3E}">
        <p14:creationId xmlns:p14="http://schemas.microsoft.com/office/powerpoint/2010/main" val="136942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Data</a:t>
            </a:r>
            <a:endParaRPr lang="en-US" dirty="0"/>
          </a:p>
        </p:txBody>
      </p:sp>
      <p:sp>
        <p:nvSpPr>
          <p:cNvPr id="3" name="Content Placeholder 2"/>
          <p:cNvSpPr>
            <a:spLocks noGrp="1"/>
          </p:cNvSpPr>
          <p:nvPr>
            <p:ph idx="1"/>
          </p:nvPr>
        </p:nvSpPr>
        <p:spPr/>
        <p:txBody>
          <a:bodyPr/>
          <a:lstStyle/>
          <a:p>
            <a:r>
              <a:rPr lang="en-US" dirty="0"/>
              <a:t>7</a:t>
            </a:r>
            <a:r>
              <a:rPr lang="en-US" dirty="0" smtClean="0"/>
              <a:t> participants</a:t>
            </a:r>
          </a:p>
          <a:p>
            <a:pPr lvl="1"/>
            <a:r>
              <a:rPr lang="en-US" dirty="0" smtClean="0"/>
              <a:t>Average age: 25</a:t>
            </a:r>
          </a:p>
          <a:p>
            <a:pPr lvl="1"/>
            <a:r>
              <a:rPr lang="en-US" dirty="0" smtClean="0"/>
              <a:t>3 males</a:t>
            </a:r>
          </a:p>
          <a:p>
            <a:pPr lvl="1"/>
            <a:r>
              <a:rPr lang="en-US" dirty="0" smtClean="0"/>
              <a:t>All right handed</a:t>
            </a:r>
          </a:p>
          <a:p>
            <a:r>
              <a:rPr lang="en-US" dirty="0" smtClean="0"/>
              <a:t>Average # of listens: 7-20</a:t>
            </a:r>
          </a:p>
          <a:p>
            <a:r>
              <a:rPr lang="en-US" dirty="0" smtClean="0"/>
              <a:t>Average # of days between scans: 14-29</a:t>
            </a:r>
          </a:p>
          <a:p>
            <a:endParaRPr lang="en-US" dirty="0" smtClean="0"/>
          </a:p>
        </p:txBody>
      </p:sp>
    </p:spTree>
    <p:extLst>
      <p:ext uri="{BB962C8B-B14F-4D97-AF65-F5344CB8AC3E}">
        <p14:creationId xmlns:p14="http://schemas.microsoft.com/office/powerpoint/2010/main" val="27386338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Lyric Modification Task</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753284518"/>
              </p:ext>
            </p:extLst>
          </p:nvPr>
        </p:nvGraphicFramePr>
        <p:xfrm>
          <a:off x="1202434" y="1630338"/>
          <a:ext cx="7136695" cy="4282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20299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t>
            </a:r>
            <a:r>
              <a:rPr lang="en-US" dirty="0" err="1" smtClean="0"/>
              <a:t>Behavioural</a:t>
            </a:r>
            <a:r>
              <a:rPr lang="en-US" dirty="0" smtClean="0"/>
              <a:t> Memory Tests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427977624"/>
              </p:ext>
            </p:extLst>
          </p:nvPr>
        </p:nvGraphicFramePr>
        <p:xfrm>
          <a:off x="246982" y="1510242"/>
          <a:ext cx="4750737" cy="29623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986223612"/>
              </p:ext>
            </p:extLst>
          </p:nvPr>
        </p:nvGraphicFramePr>
        <p:xfrm>
          <a:off x="4440859" y="3511136"/>
          <a:ext cx="4338707" cy="30955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43090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97903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Musical Memory</a:t>
            </a:r>
            <a:endParaRPr lang="en-US" dirty="0"/>
          </a:p>
        </p:txBody>
      </p:sp>
      <p:pic>
        <p:nvPicPr>
          <p:cNvPr id="4" name="Picture 3" descr="Music-clip-art-for-kids-free-clipart-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133600"/>
            <a:ext cx="6656832" cy="2569464"/>
          </a:xfrm>
          <a:prstGeom prst="rect">
            <a:avLst/>
          </a:prstGeom>
        </p:spPr>
      </p:pic>
    </p:spTree>
    <p:extLst>
      <p:ext uri="{BB962C8B-B14F-4D97-AF65-F5344CB8AC3E}">
        <p14:creationId xmlns:p14="http://schemas.microsoft.com/office/powerpoint/2010/main" val="23827381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28062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2290"/>
            <a:ext cx="8229600" cy="1143000"/>
          </a:xfrm>
        </p:spPr>
        <p:txBody>
          <a:bodyPr/>
          <a:lstStyle/>
          <a:p>
            <a:r>
              <a:rPr lang="en-US" dirty="0" smtClean="0"/>
              <a:t>Why is musical memory special?</a:t>
            </a:r>
            <a:endParaRPr lang="en-US" dirty="0"/>
          </a:p>
        </p:txBody>
      </p:sp>
    </p:spTree>
    <p:extLst>
      <p:ext uri="{BB962C8B-B14F-4D97-AF65-F5344CB8AC3E}">
        <p14:creationId xmlns:p14="http://schemas.microsoft.com/office/powerpoint/2010/main" val="35754152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Evidence for specific musical memory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Patient CN: bilateral temporal lobe damage led to severe, music specific </a:t>
            </a:r>
            <a:r>
              <a:rPr lang="en-US" dirty="0" err="1" smtClean="0"/>
              <a:t>agnosia</a:t>
            </a:r>
            <a:r>
              <a:rPr lang="en-US" dirty="0" smtClean="0"/>
              <a:t> </a:t>
            </a:r>
            <a:r>
              <a:rPr lang="en-US" sz="1400" dirty="0" smtClean="0"/>
              <a:t>(</a:t>
            </a:r>
            <a:r>
              <a:rPr lang="en-US" sz="1400" dirty="0" err="1" smtClean="0"/>
              <a:t>Peretz</a:t>
            </a:r>
            <a:r>
              <a:rPr lang="en-US" sz="1400" dirty="0" smtClean="0"/>
              <a:t>, 1996)</a:t>
            </a:r>
          </a:p>
          <a:p>
            <a:pPr lvl="1"/>
            <a:r>
              <a:rPr lang="en-US" sz="2600" dirty="0" smtClean="0"/>
              <a:t>Recognized lyrics, but did not recognize previously familiar music</a:t>
            </a:r>
          </a:p>
          <a:p>
            <a:pPr lvl="1"/>
            <a:r>
              <a:rPr lang="en-US" sz="2600" dirty="0" smtClean="0"/>
              <a:t>Normal performance on musical perceptual tests</a:t>
            </a:r>
          </a:p>
          <a:p>
            <a:endParaRPr lang="en-US" dirty="0" smtClean="0"/>
          </a:p>
          <a:p>
            <a:r>
              <a:rPr lang="en-US" dirty="0" smtClean="0"/>
              <a:t>Patient PM: encephalitis led to severe ante- and retrograde amnesia </a:t>
            </a:r>
            <a:r>
              <a:rPr lang="en-US" sz="1400" dirty="0" smtClean="0"/>
              <a:t>(Finke et al, 2012)</a:t>
            </a:r>
          </a:p>
          <a:p>
            <a:pPr lvl="1"/>
            <a:r>
              <a:rPr lang="en-US" sz="2600" dirty="0" smtClean="0"/>
              <a:t>Professional cellist</a:t>
            </a:r>
          </a:p>
          <a:p>
            <a:pPr lvl="1"/>
            <a:r>
              <a:rPr lang="en-US" sz="2600" dirty="0" smtClean="0"/>
              <a:t>Severe memory impairments, but performed like healthy musicians on music recognition tests</a:t>
            </a:r>
          </a:p>
          <a:p>
            <a:endParaRPr lang="en-US" dirty="0"/>
          </a:p>
        </p:txBody>
      </p:sp>
    </p:spTree>
    <p:extLst>
      <p:ext uri="{BB962C8B-B14F-4D97-AF65-F5344CB8AC3E}">
        <p14:creationId xmlns:p14="http://schemas.microsoft.com/office/powerpoint/2010/main" val="882004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t>From case studies</a:t>
            </a:r>
            <a:r>
              <a:rPr lang="mr-IN" dirty="0" smtClean="0"/>
              <a:t>…</a:t>
            </a:r>
            <a:endParaRPr lang="en-US" dirty="0"/>
          </a:p>
        </p:txBody>
      </p:sp>
      <p:sp>
        <p:nvSpPr>
          <p:cNvPr id="5" name="Content Placeholder 2"/>
          <p:cNvSpPr>
            <a:spLocks noGrp="1"/>
          </p:cNvSpPr>
          <p:nvPr>
            <p:ph idx="1"/>
          </p:nvPr>
        </p:nvSpPr>
        <p:spPr>
          <a:xfrm>
            <a:off x="628650" y="1825625"/>
            <a:ext cx="7886700" cy="4351338"/>
          </a:xfrm>
        </p:spPr>
        <p:txBody>
          <a:bodyPr>
            <a:normAutofit fontScale="92500" lnSpcReduction="10000"/>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a:p>
            <a:pPr lvl="1"/>
            <a:r>
              <a:rPr lang="en-US" dirty="0" smtClean="0"/>
              <a:t>Posterior inferior temporal cortex (PITC) may be an interface between lyrics and melody to facilitate the recognition of familiar songs </a:t>
            </a:r>
            <a:r>
              <a:rPr lang="en-US" sz="1400" dirty="0" smtClean="0"/>
              <a:t>(Saito et al, 2012)</a:t>
            </a:r>
          </a:p>
        </p:txBody>
      </p:sp>
    </p:spTree>
    <p:extLst>
      <p:ext uri="{BB962C8B-B14F-4D97-AF65-F5344CB8AC3E}">
        <p14:creationId xmlns:p14="http://schemas.microsoft.com/office/powerpoint/2010/main" val="2912517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17567465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22428648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noAutofit/>
          </a:bodyPr>
          <a:lstStyle/>
          <a:p>
            <a:r>
              <a:rPr lang="en-US" sz="4000" dirty="0" smtClean="0"/>
              <a:t>Alzheimer’s disease (AD)</a:t>
            </a:r>
            <a:endParaRPr lang="en-US" sz="4000" dirty="0"/>
          </a:p>
        </p:txBody>
      </p:sp>
      <p:sp>
        <p:nvSpPr>
          <p:cNvPr id="5" name="Content Placeholder 2"/>
          <p:cNvSpPr>
            <a:spLocks noGrp="1"/>
          </p:cNvSpPr>
          <p:nvPr>
            <p:ph idx="1"/>
          </p:nvPr>
        </p:nvSpPr>
        <p:spPr>
          <a:xfrm>
            <a:off x="628650" y="1825625"/>
            <a:ext cx="7886700" cy="4351338"/>
          </a:xfrm>
        </p:spPr>
        <p:txBody>
          <a:bodyPr>
            <a:normAutofit lnSpcReduction="10000"/>
          </a:bodyPr>
          <a:lstStyle/>
          <a:p>
            <a:r>
              <a:rPr lang="en-US" dirty="0" smtClean="0"/>
              <a:t>Memory for music seems to be selectively spared</a:t>
            </a:r>
          </a:p>
          <a:p>
            <a:r>
              <a:rPr lang="en-US" dirty="0" smtClean="0"/>
              <a:t>Long-term familiarity for melody and music lyrics is present even in severe AD </a:t>
            </a:r>
          </a:p>
          <a:p>
            <a:pPr lvl="1"/>
            <a:r>
              <a:rPr lang="en-US" dirty="0" smtClean="0"/>
              <a:t>Musical semantic memory seems to be preserved </a:t>
            </a:r>
            <a:r>
              <a:rPr lang="en-US" sz="1400" dirty="0" smtClean="0"/>
              <a:t>(Cuddy et al, 2012)</a:t>
            </a:r>
          </a:p>
          <a:p>
            <a:r>
              <a:rPr lang="en-US" dirty="0" smtClean="0"/>
              <a:t>Theory: spared musical memory is because of intact functioning of necessary brain regions that are spared in AD </a:t>
            </a:r>
            <a:r>
              <a:rPr lang="en-US" sz="1400" dirty="0" smtClean="0"/>
              <a:t>(Baird &amp; Samson, 2009)</a:t>
            </a:r>
            <a:endParaRPr lang="en-US" sz="1400" dirty="0"/>
          </a:p>
        </p:txBody>
      </p:sp>
    </p:spTree>
    <p:extLst>
      <p:ext uri="{BB962C8B-B14F-4D97-AF65-F5344CB8AC3E}">
        <p14:creationId xmlns:p14="http://schemas.microsoft.com/office/powerpoint/2010/main" val="4344128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err="1" smtClean="0"/>
              <a:t>Neurally</a:t>
            </a:r>
            <a:r>
              <a:rPr lang="en-US" dirty="0" smtClean="0"/>
              <a:t>, </a:t>
            </a:r>
            <a:r>
              <a:rPr lang="en-US" dirty="0" smtClean="0"/>
              <a:t>what </a:t>
            </a:r>
            <a:r>
              <a:rPr lang="en-US" dirty="0" smtClean="0"/>
              <a:t>differentiates familiar from unfamiliar music?</a:t>
            </a:r>
          </a:p>
          <a:p>
            <a:pPr marL="0" indent="0">
              <a:buNone/>
            </a:pPr>
            <a:endParaRPr lang="en-US" dirty="0" smtClean="0"/>
          </a:p>
          <a:p>
            <a:r>
              <a:rPr lang="en-US" dirty="0" smtClean="0"/>
              <a:t>How does the presence of lyrics interact with music familiarity?</a:t>
            </a:r>
          </a:p>
          <a:p>
            <a:pPr lvl="1"/>
            <a:r>
              <a:rPr lang="en-US" dirty="0" smtClean="0"/>
              <a:t>Is memory better with lyrics?</a:t>
            </a:r>
            <a:endParaRPr lang="en-US" dirty="0" smtClean="0"/>
          </a:p>
        </p:txBody>
      </p:sp>
    </p:spTree>
    <p:extLst>
      <p:ext uri="{BB962C8B-B14F-4D97-AF65-F5344CB8AC3E}">
        <p14:creationId xmlns:p14="http://schemas.microsoft.com/office/powerpoint/2010/main" val="30592452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TotalTime>
  <Words>825</Words>
  <Application>Microsoft Macintosh PowerPoint</Application>
  <PresentationFormat>On-screen Show (4:3)</PresentationFormat>
  <Paragraphs>116</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Neural Correlates of Music Familiarity</vt:lpstr>
      <vt:lpstr>Musical Memory</vt:lpstr>
      <vt:lpstr>Why is musical memory special?</vt:lpstr>
      <vt:lpstr>Evidence for specific musical memory</vt:lpstr>
      <vt:lpstr>From case studies…</vt:lpstr>
      <vt:lpstr>PowerPoint Presentation</vt:lpstr>
      <vt:lpstr>PowerPoint Presentation</vt:lpstr>
      <vt:lpstr>Alzheimer’s disease (AD)</vt:lpstr>
      <vt:lpstr>Current Questions</vt:lpstr>
      <vt:lpstr>Project Outline</vt:lpstr>
      <vt:lpstr>Stimuli</vt:lpstr>
      <vt:lpstr>Project Outline</vt:lpstr>
      <vt:lpstr>Project Outline</vt:lpstr>
      <vt:lpstr>Project Outline</vt:lpstr>
      <vt:lpstr>Familiarity tests</vt:lpstr>
      <vt:lpstr>Preliminary Data</vt:lpstr>
      <vt:lpstr>Lyric Modification Task</vt:lpstr>
      <vt:lpstr>Final Behavioural Memory Tests</vt:lpstr>
      <vt:lpstr>Thank you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Correlates of Music Familiarity</dc:title>
  <dc:creator>Avital Sternin</dc:creator>
  <cp:lastModifiedBy>Avital Sternin</cp:lastModifiedBy>
  <cp:revision>7</cp:revision>
  <dcterms:created xsi:type="dcterms:W3CDTF">2017-11-07T18:21:28Z</dcterms:created>
  <dcterms:modified xsi:type="dcterms:W3CDTF">2017-11-07T19:23:45Z</dcterms:modified>
</cp:coreProperties>
</file>