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9" r:id="rId4"/>
    <p:sldId id="261" r:id="rId5"/>
    <p:sldId id="262" r:id="rId6"/>
    <p:sldId id="263" r:id="rId7"/>
    <p:sldId id="264" r:id="rId8"/>
    <p:sldId id="258" r:id="rId9"/>
    <p:sldId id="266" r:id="rId10"/>
    <p:sldId id="257"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653" autoAdjust="0"/>
  </p:normalViewPr>
  <p:slideViewPr>
    <p:cSldViewPr snapToGrid="0" snapToObjects="1">
      <p:cViewPr varScale="1">
        <p:scale>
          <a:sx n="86" d="100"/>
          <a:sy n="86" d="100"/>
        </p:scale>
        <p:origin x="-163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4E266A-4D22-8F44-80A9-CB89A014B13F}" type="datetimeFigureOut">
              <a:rPr lang="en-US" smtClean="0"/>
              <a:t>16-08-17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A71D4-B03A-4E4C-A0D3-5F8BF4C8A4C4}" type="slidenum">
              <a:rPr lang="en-CA" smtClean="0"/>
              <a:t>‹#›</a:t>
            </a:fld>
            <a:endParaRPr lang="en-CA"/>
          </a:p>
        </p:txBody>
      </p:sp>
    </p:spTree>
    <p:extLst>
      <p:ext uri="{BB962C8B-B14F-4D97-AF65-F5344CB8AC3E}">
        <p14:creationId xmlns:p14="http://schemas.microsoft.com/office/powerpoint/2010/main" val="20170256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My thoughts on this topic are not coherent yet. I’m still working through this literature</a:t>
            </a:r>
            <a:r>
              <a:rPr lang="en-CA" baseline="0" dirty="0" smtClean="0"/>
              <a:t> and am hoping to discuss possibilities</a:t>
            </a:r>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2</a:t>
            </a:fld>
            <a:endParaRPr lang="en-CA"/>
          </a:p>
        </p:txBody>
      </p:sp>
    </p:spTree>
    <p:extLst>
      <p:ext uri="{BB962C8B-B14F-4D97-AF65-F5344CB8AC3E}">
        <p14:creationId xmlns:p14="http://schemas.microsoft.com/office/powerpoint/2010/main" val="273219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Acoustical variation</a:t>
            </a:r>
            <a:r>
              <a:rPr lang="en-CA" baseline="0" dirty="0" smtClean="0"/>
              <a:t> – unclear what this means – I think it has to do with how much change there is in the acoustical properties of the song (timbre, pitch, etc.)</a:t>
            </a:r>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4</a:t>
            </a:fld>
            <a:endParaRPr lang="en-CA"/>
          </a:p>
        </p:txBody>
      </p:sp>
    </p:spTree>
    <p:extLst>
      <p:ext uri="{BB962C8B-B14F-4D97-AF65-F5344CB8AC3E}">
        <p14:creationId xmlns:p14="http://schemas.microsoft.com/office/powerpoint/2010/main" val="527175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98190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113563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376145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90454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81B1E-577E-6746-9E87-E40B031F55A3}" type="datetimeFigureOut">
              <a:rPr lang="en-US" smtClean="0"/>
              <a:t>16-08-17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74522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B181B1E-577E-6746-9E87-E40B031F55A3}" type="datetimeFigureOut">
              <a:rPr lang="en-US" smtClean="0"/>
              <a:t>16-08-17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42764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B181B1E-577E-6746-9E87-E40B031F55A3}" type="datetimeFigureOut">
              <a:rPr lang="en-US" smtClean="0"/>
              <a:t>16-08-17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2081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B181B1E-577E-6746-9E87-E40B031F55A3}" type="datetimeFigureOut">
              <a:rPr lang="en-US" smtClean="0"/>
              <a:t>16-08-17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59203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81B1E-577E-6746-9E87-E40B031F55A3}" type="datetimeFigureOut">
              <a:rPr lang="en-US" smtClean="0"/>
              <a:t>16-08-17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797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81B1E-577E-6746-9E87-E40B031F55A3}" type="datetimeFigureOut">
              <a:rPr lang="en-US" smtClean="0"/>
              <a:t>16-08-17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01776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81B1E-577E-6746-9E87-E40B031F55A3}" type="datetimeFigureOut">
              <a:rPr lang="en-US" smtClean="0"/>
              <a:t>16-08-17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992651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81B1E-577E-6746-9E87-E40B031F55A3}" type="datetimeFigureOut">
              <a:rPr lang="en-US" smtClean="0"/>
              <a:t>16-08-17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C12CF-62BD-5A40-95CE-67403D8484BF}" type="slidenum">
              <a:rPr lang="en-CA" smtClean="0"/>
              <a:t>‹#›</a:t>
            </a:fld>
            <a:endParaRPr lang="en-CA"/>
          </a:p>
        </p:txBody>
      </p:sp>
    </p:spTree>
    <p:extLst>
      <p:ext uri="{BB962C8B-B14F-4D97-AF65-F5344CB8AC3E}">
        <p14:creationId xmlns:p14="http://schemas.microsoft.com/office/powerpoint/2010/main" val="163965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Effect of background music on cognition</a:t>
            </a:r>
            <a:endParaRPr lang="en-CA" dirty="0"/>
          </a:p>
        </p:txBody>
      </p:sp>
      <p:sp>
        <p:nvSpPr>
          <p:cNvPr id="4" name="Subtitle 3"/>
          <p:cNvSpPr>
            <a:spLocks noGrp="1"/>
          </p:cNvSpPr>
          <p:nvPr>
            <p:ph type="subTitle" idx="1"/>
          </p:nvPr>
        </p:nvSpPr>
        <p:spPr/>
        <p:txBody>
          <a:bodyPr/>
          <a:lstStyle/>
          <a:p>
            <a:endParaRPr lang="en-CA"/>
          </a:p>
        </p:txBody>
      </p:sp>
    </p:spTree>
    <p:extLst>
      <p:ext uri="{BB962C8B-B14F-4D97-AF65-F5344CB8AC3E}">
        <p14:creationId xmlns:p14="http://schemas.microsoft.com/office/powerpoint/2010/main" val="30269397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fontScale="70000" lnSpcReduction="20000"/>
          </a:bodyPr>
          <a:lstStyle/>
          <a:p>
            <a:r>
              <a:rPr lang="en-CA" dirty="0" smtClean="0"/>
              <a:t>Music </a:t>
            </a:r>
            <a:r>
              <a:rPr lang="en-CA" dirty="0" smtClean="0"/>
              <a:t>as an arouser</a:t>
            </a:r>
          </a:p>
          <a:p>
            <a:r>
              <a:rPr lang="en-CA" dirty="0" smtClean="0"/>
              <a:t>Does playing music before task act as an arouser – benefit, without the distraction element of listening to music during task</a:t>
            </a:r>
          </a:p>
          <a:p>
            <a:r>
              <a:rPr lang="en-CA" dirty="0" smtClean="0"/>
              <a:t>what types of cognitive processes are affected by music?</a:t>
            </a:r>
          </a:p>
          <a:p>
            <a:r>
              <a:rPr lang="en-CA" dirty="0" smtClean="0"/>
              <a:t>Investigate effects based on:</a:t>
            </a:r>
          </a:p>
          <a:p>
            <a:pPr lvl="1"/>
            <a:r>
              <a:rPr lang="en-CA" dirty="0" smtClean="0"/>
              <a:t>Steady-state </a:t>
            </a:r>
            <a:r>
              <a:rPr lang="en-CA" dirty="0" err="1" smtClean="0"/>
              <a:t>vs</a:t>
            </a:r>
            <a:r>
              <a:rPr lang="en-CA" dirty="0" smtClean="0"/>
              <a:t> changing-state sound </a:t>
            </a:r>
          </a:p>
          <a:p>
            <a:pPr lvl="1"/>
            <a:r>
              <a:rPr lang="en-CA" dirty="0" smtClean="0"/>
              <a:t>Genre</a:t>
            </a:r>
          </a:p>
          <a:p>
            <a:pPr lvl="1"/>
            <a:r>
              <a:rPr lang="en-CA" dirty="0" smtClean="0"/>
              <a:t>Like/dislike (been done (serial and reading), and doesn’t seem to have an effect when played during a task)</a:t>
            </a:r>
          </a:p>
          <a:p>
            <a:pPr lvl="1"/>
            <a:r>
              <a:rPr lang="en-CA" dirty="0" smtClean="0"/>
              <a:t>Affect (happy/sad)</a:t>
            </a:r>
          </a:p>
          <a:p>
            <a:r>
              <a:rPr lang="en-CA" dirty="0" smtClean="0"/>
              <a:t>ISE</a:t>
            </a:r>
          </a:p>
          <a:p>
            <a:r>
              <a:rPr lang="en-CA" dirty="0" smtClean="0"/>
              <a:t>Some research on non-verbal problems (serial tasks, 1 study with shapes)</a:t>
            </a:r>
          </a:p>
          <a:p>
            <a:r>
              <a:rPr lang="en-CA" dirty="0" smtClean="0"/>
              <a:t>Differences in findings across studies – task choice, age</a:t>
            </a:r>
          </a:p>
          <a:p>
            <a:endParaRPr lang="en-CA" dirty="0" smtClean="0"/>
          </a:p>
        </p:txBody>
      </p:sp>
    </p:spTree>
    <p:extLst>
      <p:ext uri="{BB962C8B-B14F-4D97-AF65-F5344CB8AC3E}">
        <p14:creationId xmlns:p14="http://schemas.microsoft.com/office/powerpoint/2010/main" val="15603296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smtClean="0"/>
              <a:t>Effect of background music on cognitive performance</a:t>
            </a:r>
            <a:endParaRPr lang="en-CA" sz="2800" dirty="0"/>
          </a:p>
        </p:txBody>
      </p:sp>
      <p:sp>
        <p:nvSpPr>
          <p:cNvPr id="3" name="Content Placeholder 2"/>
          <p:cNvSpPr>
            <a:spLocks noGrp="1"/>
          </p:cNvSpPr>
          <p:nvPr>
            <p:ph idx="1"/>
          </p:nvPr>
        </p:nvSpPr>
        <p:spPr/>
        <p:txBody>
          <a:bodyPr>
            <a:normAutofit/>
          </a:bodyPr>
          <a:lstStyle/>
          <a:p>
            <a:endParaRPr lang="en-CA" sz="2000" dirty="0"/>
          </a:p>
        </p:txBody>
      </p:sp>
    </p:spTree>
    <p:extLst>
      <p:ext uri="{BB962C8B-B14F-4D97-AF65-F5344CB8AC3E}">
        <p14:creationId xmlns:p14="http://schemas.microsoft.com/office/powerpoint/2010/main" val="40427620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Warning</a:t>
            </a:r>
            <a:endParaRPr lang="en-CA" dirty="0"/>
          </a:p>
        </p:txBody>
      </p:sp>
      <p:sp>
        <p:nvSpPr>
          <p:cNvPr id="3" name="Content Placeholder 2"/>
          <p:cNvSpPr>
            <a:spLocks noGrp="1"/>
          </p:cNvSpPr>
          <p:nvPr>
            <p:ph idx="1"/>
          </p:nvPr>
        </p:nvSpPr>
        <p:spPr/>
        <p:txBody>
          <a:bodyPr/>
          <a:lstStyle/>
          <a:p>
            <a:r>
              <a:rPr lang="en-CA" dirty="0" smtClean="0"/>
              <a:t>This presentation will be a little disjointed</a:t>
            </a:r>
          </a:p>
          <a:p>
            <a:pPr marL="0" indent="0">
              <a:buNone/>
            </a:pPr>
            <a:r>
              <a:rPr lang="en-CA" dirty="0" smtClean="0"/>
              <a:t> </a:t>
            </a:r>
            <a:endParaRPr lang="en-CA" dirty="0"/>
          </a:p>
        </p:txBody>
      </p:sp>
    </p:spTree>
    <p:extLst>
      <p:ext uri="{BB962C8B-B14F-4D97-AF65-F5344CB8AC3E}">
        <p14:creationId xmlns:p14="http://schemas.microsoft.com/office/powerpoint/2010/main" val="120902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457200" y="1600200"/>
            <a:ext cx="8229600" cy="3235959"/>
          </a:xfrm>
        </p:spPr>
        <p:txBody>
          <a:bodyPr>
            <a:normAutofit/>
          </a:bodyPr>
          <a:lstStyle/>
          <a:p>
            <a:r>
              <a:rPr lang="en-CA" dirty="0" smtClean="0"/>
              <a:t>Is it a good idea to listen to music while studying?</a:t>
            </a:r>
          </a:p>
          <a:p>
            <a:endParaRPr lang="en-CA" dirty="0"/>
          </a:p>
          <a:p>
            <a:pPr marL="0" indent="0" algn="ctr">
              <a:buNone/>
            </a:pPr>
            <a:r>
              <a:rPr lang="en-CA" dirty="0" smtClean="0"/>
              <a:t>Maybe yes, maybe no</a:t>
            </a:r>
            <a:endParaRPr lang="en-CA" dirty="0"/>
          </a:p>
        </p:txBody>
      </p:sp>
    </p:spTree>
    <p:extLst>
      <p:ext uri="{BB962C8B-B14F-4D97-AF65-F5344CB8AC3E}">
        <p14:creationId xmlns:p14="http://schemas.microsoft.com/office/powerpoint/2010/main" val="40172696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457200" y="1600201"/>
            <a:ext cx="8229600" cy="1498600"/>
          </a:xfrm>
        </p:spPr>
        <p:txBody>
          <a:bodyPr/>
          <a:lstStyle/>
          <a:p>
            <a:r>
              <a:rPr lang="en-CA" dirty="0" smtClean="0"/>
              <a:t>Is it a good idea to listen to music while studying?</a:t>
            </a:r>
            <a:endParaRPr lang="en-CA" dirty="0"/>
          </a:p>
        </p:txBody>
      </p:sp>
      <p:sp>
        <p:nvSpPr>
          <p:cNvPr id="4" name="Oval 3"/>
          <p:cNvSpPr/>
          <p:nvPr/>
        </p:nvSpPr>
        <p:spPr>
          <a:xfrm>
            <a:off x="3911600" y="1417638"/>
            <a:ext cx="2580640" cy="1010602"/>
          </a:xfrm>
          <a:prstGeom prst="ellipse">
            <a:avLst/>
          </a:prstGeom>
          <a:noFill/>
          <a:ln w="412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457200" y="2075339"/>
            <a:ext cx="2265680" cy="810101"/>
          </a:xfrm>
          <a:prstGeom prst="ellipse">
            <a:avLst/>
          </a:prstGeom>
          <a:noFill/>
          <a:ln w="412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TextBox 5"/>
          <p:cNvSpPr txBox="1"/>
          <p:nvPr/>
        </p:nvSpPr>
        <p:spPr>
          <a:xfrm>
            <a:off x="5191760" y="3515360"/>
            <a:ext cx="2225614" cy="2246769"/>
          </a:xfrm>
          <a:prstGeom prst="rect">
            <a:avLst/>
          </a:prstGeom>
          <a:noFill/>
        </p:spPr>
        <p:txBody>
          <a:bodyPr wrap="none" rtlCol="0">
            <a:spAutoFit/>
          </a:bodyPr>
          <a:lstStyle/>
          <a:p>
            <a:r>
              <a:rPr lang="en-CA" sz="2000" dirty="0" smtClean="0"/>
              <a:t>Familiar/unfamiliar</a:t>
            </a:r>
          </a:p>
          <a:p>
            <a:r>
              <a:rPr lang="en-CA" sz="2000" dirty="0" smtClean="0"/>
              <a:t>With/without lyrics</a:t>
            </a:r>
          </a:p>
          <a:p>
            <a:r>
              <a:rPr lang="en-CA" sz="2000" dirty="0" smtClean="0"/>
              <a:t>Liked/disliked</a:t>
            </a:r>
          </a:p>
          <a:p>
            <a:r>
              <a:rPr lang="en-CA" sz="2000" dirty="0" smtClean="0"/>
              <a:t>Quiet/loud</a:t>
            </a:r>
          </a:p>
          <a:p>
            <a:r>
              <a:rPr lang="en-CA" sz="2000" dirty="0" smtClean="0"/>
              <a:t>Happy/sad</a:t>
            </a:r>
          </a:p>
          <a:p>
            <a:r>
              <a:rPr lang="en-CA" sz="2000" dirty="0" smtClean="0"/>
              <a:t>Acoustical variation</a:t>
            </a:r>
          </a:p>
          <a:p>
            <a:r>
              <a:rPr lang="en-CA" sz="2000" dirty="0" smtClean="0"/>
              <a:t>Genre</a:t>
            </a:r>
          </a:p>
        </p:txBody>
      </p:sp>
      <p:sp>
        <p:nvSpPr>
          <p:cNvPr id="8" name="TextBox 7"/>
          <p:cNvSpPr txBox="1"/>
          <p:nvPr/>
        </p:nvSpPr>
        <p:spPr>
          <a:xfrm>
            <a:off x="731520" y="3667760"/>
            <a:ext cx="2861430" cy="1323439"/>
          </a:xfrm>
          <a:prstGeom prst="rect">
            <a:avLst/>
          </a:prstGeom>
          <a:noFill/>
        </p:spPr>
        <p:txBody>
          <a:bodyPr wrap="none" rtlCol="0">
            <a:spAutoFit/>
          </a:bodyPr>
          <a:lstStyle/>
          <a:p>
            <a:r>
              <a:rPr lang="en-CA" sz="2000" dirty="0" smtClean="0"/>
              <a:t>Language comprehension</a:t>
            </a:r>
          </a:p>
          <a:p>
            <a:r>
              <a:rPr lang="en-CA" sz="2000" dirty="0" smtClean="0"/>
              <a:t>Serial recall</a:t>
            </a:r>
          </a:p>
          <a:p>
            <a:r>
              <a:rPr lang="en-CA" sz="2000" dirty="0" smtClean="0"/>
              <a:t>Mental arithmetic</a:t>
            </a:r>
          </a:p>
          <a:p>
            <a:r>
              <a:rPr lang="en-CA" sz="2000" dirty="0" smtClean="0"/>
              <a:t>Logic</a:t>
            </a:r>
          </a:p>
        </p:txBody>
      </p:sp>
      <p:cxnSp>
        <p:nvCxnSpPr>
          <p:cNvPr id="10" name="Straight Connector 9"/>
          <p:cNvCxnSpPr/>
          <p:nvPr/>
        </p:nvCxnSpPr>
        <p:spPr>
          <a:xfrm>
            <a:off x="5506720" y="2428240"/>
            <a:ext cx="660400" cy="108712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107440" y="2885441"/>
            <a:ext cx="487680" cy="863599"/>
          </a:xfrm>
          <a:prstGeom prst="line">
            <a:avLst/>
          </a:prstGeom>
          <a:ln w="381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237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Rauscher et al., (1993), </a:t>
            </a:r>
            <a:r>
              <a:rPr lang="en-CA" i="1" dirty="0" smtClean="0"/>
              <a:t>Nature</a:t>
            </a:r>
            <a:endParaRPr lang="en-CA" dirty="0"/>
          </a:p>
        </p:txBody>
      </p:sp>
      <p:sp>
        <p:nvSpPr>
          <p:cNvPr id="3" name="Content Placeholder 2"/>
          <p:cNvSpPr>
            <a:spLocks noGrp="1"/>
          </p:cNvSpPr>
          <p:nvPr>
            <p:ph idx="1"/>
          </p:nvPr>
        </p:nvSpPr>
        <p:spPr>
          <a:xfrm>
            <a:off x="457200" y="1600200"/>
            <a:ext cx="8229600" cy="4868288"/>
          </a:xfrm>
        </p:spPr>
        <p:txBody>
          <a:bodyPr>
            <a:normAutofit lnSpcReduction="10000"/>
          </a:bodyPr>
          <a:lstStyle/>
          <a:p>
            <a:r>
              <a:rPr lang="en-CA" dirty="0" smtClean="0"/>
              <a:t>Participants listened to Mozart music and then completed IQ spatial reasoning tasks. </a:t>
            </a:r>
          </a:p>
          <a:p>
            <a:pPr lvl="1"/>
            <a:r>
              <a:rPr lang="en-CA" dirty="0" smtClean="0"/>
              <a:t>Note that music preceded task – we’ll come back to this</a:t>
            </a:r>
          </a:p>
          <a:p>
            <a:r>
              <a:rPr lang="en-CA" dirty="0" smtClean="0"/>
              <a:t>Performance after Mozart music was higher than after listening to a relaxation tape or silence</a:t>
            </a:r>
          </a:p>
          <a:p>
            <a:pPr marL="0" indent="0" algn="ctr">
              <a:buNone/>
            </a:pPr>
            <a:endParaRPr lang="en-CA" dirty="0" smtClean="0"/>
          </a:p>
          <a:p>
            <a:pPr marL="0" indent="0" algn="ctr">
              <a:buNone/>
            </a:pPr>
            <a:r>
              <a:rPr lang="en-CA" dirty="0" smtClean="0"/>
              <a:t>This is where things like ‘Baby Mozart’ came from</a:t>
            </a:r>
            <a:endParaRPr lang="en-CA" dirty="0"/>
          </a:p>
        </p:txBody>
      </p:sp>
    </p:spTree>
    <p:extLst>
      <p:ext uri="{BB962C8B-B14F-4D97-AF65-F5344CB8AC3E}">
        <p14:creationId xmlns:p14="http://schemas.microsoft.com/office/powerpoint/2010/main" val="18898463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400" dirty="0" smtClean="0"/>
              <a:t>Conflicting results but some things come out</a:t>
            </a:r>
            <a:endParaRPr lang="en-CA" sz="3400" dirty="0"/>
          </a:p>
        </p:txBody>
      </p:sp>
      <p:sp>
        <p:nvSpPr>
          <p:cNvPr id="3" name="Content Placeholder 2"/>
          <p:cNvSpPr>
            <a:spLocks noGrp="1"/>
          </p:cNvSpPr>
          <p:nvPr>
            <p:ph idx="1"/>
          </p:nvPr>
        </p:nvSpPr>
        <p:spPr/>
        <p:txBody>
          <a:bodyPr>
            <a:normAutofit fontScale="92500" lnSpcReduction="10000"/>
          </a:bodyPr>
          <a:lstStyle/>
          <a:p>
            <a:r>
              <a:rPr lang="en-CA" dirty="0" smtClean="0"/>
              <a:t>Serial recall is disrupted by music </a:t>
            </a:r>
          </a:p>
          <a:p>
            <a:pPr lvl="1"/>
            <a:r>
              <a:rPr lang="en-CA" sz="2100" dirty="0" smtClean="0"/>
              <a:t>Perham &amp; </a:t>
            </a:r>
            <a:r>
              <a:rPr lang="en-CA" sz="2100" dirty="0" err="1" smtClean="0"/>
              <a:t>Sykora</a:t>
            </a:r>
            <a:r>
              <a:rPr lang="en-CA" sz="2100" dirty="0" smtClean="0"/>
              <a:t>, 2012; Perham &amp; </a:t>
            </a:r>
            <a:r>
              <a:rPr lang="en-CA" sz="2100" dirty="0" err="1" smtClean="0"/>
              <a:t>Vizard</a:t>
            </a:r>
            <a:r>
              <a:rPr lang="en-CA" sz="2100" dirty="0" smtClean="0"/>
              <a:t>, 2011; </a:t>
            </a:r>
            <a:r>
              <a:rPr lang="en-CA" sz="2100" dirty="0" err="1" smtClean="0"/>
              <a:t>Salame</a:t>
            </a:r>
            <a:r>
              <a:rPr lang="en-CA" sz="2100" dirty="0" smtClean="0"/>
              <a:t> &amp; </a:t>
            </a:r>
            <a:r>
              <a:rPr lang="en-CA" sz="2100" dirty="0" err="1" smtClean="0"/>
              <a:t>Baddeley</a:t>
            </a:r>
            <a:r>
              <a:rPr lang="en-CA" sz="2100" dirty="0" smtClean="0"/>
              <a:t>, 1989</a:t>
            </a:r>
          </a:p>
          <a:p>
            <a:r>
              <a:rPr lang="en-CA" dirty="0" smtClean="0"/>
              <a:t>Language comprehension disrupted when lyrics are present</a:t>
            </a:r>
            <a:r>
              <a:rPr lang="is-IS" dirty="0" smtClean="0"/>
              <a:t>… most of the time</a:t>
            </a:r>
            <a:endParaRPr lang="en-CA" dirty="0" smtClean="0"/>
          </a:p>
          <a:p>
            <a:pPr lvl="1"/>
            <a:r>
              <a:rPr lang="en-CA" sz="2100" dirty="0" smtClean="0"/>
              <a:t>Agree: </a:t>
            </a:r>
            <a:r>
              <a:rPr lang="en-CA" sz="2100" dirty="0" err="1" smtClean="0"/>
              <a:t>Freeburne</a:t>
            </a:r>
            <a:r>
              <a:rPr lang="en-CA" sz="2100" dirty="0" smtClean="0"/>
              <a:t> &amp; </a:t>
            </a:r>
            <a:r>
              <a:rPr lang="en-CA" sz="2100" dirty="0"/>
              <a:t>F</a:t>
            </a:r>
            <a:r>
              <a:rPr lang="en-CA" sz="2100" dirty="0" smtClean="0"/>
              <a:t>leischer, 1952; </a:t>
            </a:r>
            <a:r>
              <a:rPr lang="en-CA" sz="2100" dirty="0" err="1" smtClean="0"/>
              <a:t>Furnham</a:t>
            </a:r>
            <a:r>
              <a:rPr lang="en-CA" sz="2100" dirty="0"/>
              <a:t> </a:t>
            </a:r>
            <a:r>
              <a:rPr lang="en-CA" sz="2100" dirty="0" smtClean="0"/>
              <a:t>&amp; </a:t>
            </a:r>
            <a:r>
              <a:rPr lang="en-CA" sz="2100" dirty="0" err="1" smtClean="0"/>
              <a:t>Strbac</a:t>
            </a:r>
            <a:r>
              <a:rPr lang="en-CA" sz="2100" dirty="0" smtClean="0"/>
              <a:t>, 2002; Perham &amp; Currie, 2014</a:t>
            </a:r>
          </a:p>
          <a:p>
            <a:pPr lvl="1"/>
            <a:r>
              <a:rPr lang="en-CA" sz="2100" dirty="0" smtClean="0"/>
              <a:t>Don’t Agree: </a:t>
            </a:r>
            <a:r>
              <a:rPr lang="en-CA" sz="2100" dirty="0" err="1" smtClean="0"/>
              <a:t>Furnham</a:t>
            </a:r>
            <a:r>
              <a:rPr lang="en-CA" sz="2100" dirty="0" smtClean="0"/>
              <a:t> &amp; Bradley, 1997; </a:t>
            </a:r>
            <a:r>
              <a:rPr lang="en-CA" sz="2100" dirty="0" err="1" smtClean="0"/>
              <a:t>Furnham</a:t>
            </a:r>
            <a:r>
              <a:rPr lang="en-CA" sz="2100" dirty="0" smtClean="0"/>
              <a:t> &amp; </a:t>
            </a:r>
            <a:r>
              <a:rPr lang="en-CA" sz="2100" dirty="0" err="1" smtClean="0"/>
              <a:t>Allass</a:t>
            </a:r>
            <a:r>
              <a:rPr lang="en-CA" sz="2100" dirty="0" smtClean="0"/>
              <a:t>, 1999; </a:t>
            </a:r>
            <a:r>
              <a:rPr lang="en-CA" sz="2100" dirty="0" err="1" smtClean="0"/>
              <a:t>Patson</a:t>
            </a:r>
            <a:r>
              <a:rPr lang="en-CA" sz="2100" dirty="0" smtClean="0"/>
              <a:t> &amp; </a:t>
            </a:r>
            <a:r>
              <a:rPr lang="en-CA" sz="2100" dirty="0" err="1" smtClean="0"/>
              <a:t>Tippett</a:t>
            </a:r>
            <a:r>
              <a:rPr lang="en-CA" sz="2100" dirty="0" smtClean="0"/>
              <a:t>, 2011</a:t>
            </a:r>
          </a:p>
          <a:p>
            <a:pPr lvl="1"/>
            <a:r>
              <a:rPr lang="en-CA" sz="2100" dirty="0" smtClean="0"/>
              <a:t>Comprehension increased during calm music with lyrics: </a:t>
            </a:r>
            <a:r>
              <a:rPr lang="en-CA" sz="2100" dirty="0" err="1" smtClean="0"/>
              <a:t>Hallam</a:t>
            </a:r>
            <a:r>
              <a:rPr lang="en-CA" sz="2100" dirty="0" smtClean="0"/>
              <a:t> et al., 2002</a:t>
            </a:r>
          </a:p>
          <a:p>
            <a:r>
              <a:rPr lang="en-CA" dirty="0" smtClean="0"/>
              <a:t>Arithmetic is not affected by music</a:t>
            </a:r>
          </a:p>
          <a:p>
            <a:pPr lvl="1"/>
            <a:r>
              <a:rPr lang="en-CA" sz="1900" dirty="0" err="1" smtClean="0"/>
              <a:t>Furnham</a:t>
            </a:r>
            <a:r>
              <a:rPr lang="en-CA" sz="1900" dirty="0" smtClean="0"/>
              <a:t> </a:t>
            </a:r>
            <a:r>
              <a:rPr lang="en-CA" sz="1900" dirty="0"/>
              <a:t>&amp; </a:t>
            </a:r>
            <a:r>
              <a:rPr lang="en-CA" sz="1900" dirty="0" err="1"/>
              <a:t>Strbac</a:t>
            </a:r>
            <a:r>
              <a:rPr lang="en-CA" sz="1900" dirty="0"/>
              <a:t>, </a:t>
            </a:r>
            <a:r>
              <a:rPr lang="en-CA" sz="1900" dirty="0" smtClean="0"/>
              <a:t>2002;</a:t>
            </a:r>
            <a:r>
              <a:rPr lang="en-CA" sz="1900" dirty="0"/>
              <a:t> </a:t>
            </a:r>
            <a:r>
              <a:rPr lang="en-CA" sz="1900" dirty="0" err="1" smtClean="0"/>
              <a:t>Hallam</a:t>
            </a:r>
            <a:r>
              <a:rPr lang="en-CA" sz="1900" dirty="0" smtClean="0"/>
              <a:t> </a:t>
            </a:r>
            <a:r>
              <a:rPr lang="en-CA" sz="1900" dirty="0"/>
              <a:t>et al., 2002</a:t>
            </a:r>
          </a:p>
          <a:p>
            <a:pPr lvl="1"/>
            <a:endParaRPr lang="en-CA" dirty="0"/>
          </a:p>
        </p:txBody>
      </p:sp>
      <p:sp>
        <p:nvSpPr>
          <p:cNvPr id="4" name="Rectangle 3"/>
          <p:cNvSpPr/>
          <p:nvPr/>
        </p:nvSpPr>
        <p:spPr>
          <a:xfrm>
            <a:off x="2687461" y="2953648"/>
            <a:ext cx="2908948" cy="324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29463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Attempted Link</a:t>
            </a:r>
            <a:endParaRPr lang="en-CA" dirty="0"/>
          </a:p>
        </p:txBody>
      </p:sp>
      <p:sp>
        <p:nvSpPr>
          <p:cNvPr id="3" name="Content Placeholder 2"/>
          <p:cNvSpPr>
            <a:spLocks noGrp="1"/>
          </p:cNvSpPr>
          <p:nvPr>
            <p:ph idx="1"/>
          </p:nvPr>
        </p:nvSpPr>
        <p:spPr/>
        <p:txBody>
          <a:bodyPr/>
          <a:lstStyle/>
          <a:p>
            <a:r>
              <a:rPr lang="en-CA" dirty="0" smtClean="0"/>
              <a:t>Perham &amp; Currie, 2014</a:t>
            </a:r>
          </a:p>
          <a:p>
            <a:pPr lvl="1"/>
            <a:r>
              <a:rPr lang="en-CA" dirty="0" smtClean="0"/>
              <a:t>“These findings are not consistent with the music and cognition literature and instead concur with research on semantic auditory distraction”</a:t>
            </a:r>
            <a:endParaRPr lang="en-CA" dirty="0"/>
          </a:p>
        </p:txBody>
      </p:sp>
    </p:spTree>
    <p:extLst>
      <p:ext uri="{BB962C8B-B14F-4D97-AF65-F5344CB8AC3E}">
        <p14:creationId xmlns:p14="http://schemas.microsoft.com/office/powerpoint/2010/main" val="239347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Irrelevant Sound Effect (ISE)</a:t>
            </a:r>
            <a:endParaRPr lang="en-CA" dirty="0"/>
          </a:p>
        </p:txBody>
      </p:sp>
      <p:sp>
        <p:nvSpPr>
          <p:cNvPr id="3" name="Content Placeholder 2"/>
          <p:cNvSpPr>
            <a:spLocks noGrp="1"/>
          </p:cNvSpPr>
          <p:nvPr>
            <p:ph idx="1"/>
          </p:nvPr>
        </p:nvSpPr>
        <p:spPr/>
        <p:txBody>
          <a:bodyPr>
            <a:normAutofit fontScale="77500" lnSpcReduction="20000"/>
          </a:bodyPr>
          <a:lstStyle/>
          <a:p>
            <a:r>
              <a:rPr lang="en-CA" dirty="0"/>
              <a:t>Explanations of the ISE can be roughly divided into </a:t>
            </a:r>
            <a:r>
              <a:rPr lang="en-CA" dirty="0" smtClean="0"/>
              <a:t>two types </a:t>
            </a:r>
            <a:r>
              <a:rPr lang="en-CA" dirty="0"/>
              <a:t>(Jones &amp; Tremblay, 2000). Firstly, there are those that propose that the impairment is because of the identity of the items in the task becoming confused with the identity of the items in the irrelevant sound (</a:t>
            </a:r>
            <a:r>
              <a:rPr lang="en-CA" dirty="0" err="1"/>
              <a:t>Baddeley</a:t>
            </a:r>
            <a:r>
              <a:rPr lang="en-CA" dirty="0"/>
              <a:t>, 1986; Neath, 2000) or that the sound attracts the participant’s attention, thus reducing available resources to perform the task (Cowan, 1995; Neath, 2000). However, these are refuted by </a:t>
            </a:r>
            <a:r>
              <a:rPr lang="en-CA" dirty="0" smtClean="0"/>
              <a:t>evidence </a:t>
            </a:r>
            <a:r>
              <a:rPr lang="en-CA" dirty="0"/>
              <a:t>showing that non-speech sounds also impair </a:t>
            </a:r>
            <a:r>
              <a:rPr lang="en-CA" dirty="0" smtClean="0"/>
              <a:t>performance </a:t>
            </a:r>
            <a:r>
              <a:rPr lang="en-CA" dirty="0"/>
              <a:t>(Jones &amp; </a:t>
            </a:r>
            <a:r>
              <a:rPr lang="en-CA" dirty="0" err="1"/>
              <a:t>Macken</a:t>
            </a:r>
            <a:r>
              <a:rPr lang="en-CA" dirty="0"/>
              <a:t>, 1993) and that the sound only impairs performance when the task involves </a:t>
            </a:r>
            <a:r>
              <a:rPr lang="en-CA" dirty="0" err="1"/>
              <a:t>seriation</a:t>
            </a:r>
            <a:r>
              <a:rPr lang="en-CA" dirty="0"/>
              <a:t> (tasks such as missing item and category recall do not show impairment: </a:t>
            </a:r>
            <a:r>
              <a:rPr lang="en-CA" dirty="0" err="1"/>
              <a:t>Beaman</a:t>
            </a:r>
            <a:r>
              <a:rPr lang="en-CA" dirty="0"/>
              <a:t> &amp; Jones, 1997; Perham, Banbury, &amp; Jones, 2007)</a:t>
            </a:r>
          </a:p>
        </p:txBody>
      </p:sp>
    </p:spTree>
    <p:extLst>
      <p:ext uri="{BB962C8B-B14F-4D97-AF65-F5344CB8AC3E}">
        <p14:creationId xmlns:p14="http://schemas.microsoft.com/office/powerpoint/2010/main" val="92238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Arousal on music</a:t>
            </a:r>
            <a:endParaRPr lang="en-CA" dirty="0"/>
          </a:p>
        </p:txBody>
      </p:sp>
      <p:sp>
        <p:nvSpPr>
          <p:cNvPr id="3" name="Content Placeholder 2"/>
          <p:cNvSpPr>
            <a:spLocks noGrp="1"/>
          </p:cNvSpPr>
          <p:nvPr>
            <p:ph idx="1"/>
          </p:nvPr>
        </p:nvSpPr>
        <p:spPr/>
        <p:txBody>
          <a:bodyPr/>
          <a:lstStyle/>
          <a:p>
            <a:r>
              <a:rPr lang="en-CA" dirty="0" smtClean="0"/>
              <a:t>Playing music then doing task</a:t>
            </a:r>
            <a:endParaRPr lang="en-CA" dirty="0"/>
          </a:p>
        </p:txBody>
      </p:sp>
    </p:spTree>
    <p:extLst>
      <p:ext uri="{BB962C8B-B14F-4D97-AF65-F5344CB8AC3E}">
        <p14:creationId xmlns:p14="http://schemas.microsoft.com/office/powerpoint/2010/main" val="999537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470</TotalTime>
  <Words>612</Words>
  <Application>Microsoft Macintosh PowerPoint</Application>
  <PresentationFormat>On-screen Show (4:3)</PresentationFormat>
  <Paragraphs>57</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Effect of background music on cognition</vt:lpstr>
      <vt:lpstr>Warning</vt:lpstr>
      <vt:lpstr>PowerPoint Presentation</vt:lpstr>
      <vt:lpstr>PowerPoint Presentation</vt:lpstr>
      <vt:lpstr>Rauscher et al., (1993), Nature</vt:lpstr>
      <vt:lpstr>Conflicting results but some things come out</vt:lpstr>
      <vt:lpstr>Attempted Link</vt:lpstr>
      <vt:lpstr>Irrelevant Sound Effect (ISE)</vt:lpstr>
      <vt:lpstr>Arousal on music</vt:lpstr>
      <vt:lpstr>PowerPoint Presentation</vt:lpstr>
      <vt:lpstr>Effect of background music on cognitive performance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Avital</dc:creator>
  <cp:lastModifiedBy>Avital</cp:lastModifiedBy>
  <cp:revision>20</cp:revision>
  <dcterms:created xsi:type="dcterms:W3CDTF">2016-08-16T17:10:54Z</dcterms:created>
  <dcterms:modified xsi:type="dcterms:W3CDTF">2016-08-17T21:19:30Z</dcterms:modified>
</cp:coreProperties>
</file>