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4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cOS:Users:asternin:Dropbox:MusicMemoryTesting:BehaviouralResults-Shakir-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OS:Users:asternin:Dropbox:MusicMemoryTesting:BehaviouralResults-Shakir-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OS:Users:asternin:Dropbox:MusicMemoryTesting:BehaviouralResults-Shakir-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'Listening Info'!$A$3</c:f>
              <c:strCache>
                <c:ptCount val="1"/>
                <c:pt idx="0">
                  <c:v>P101</c:v>
                </c:pt>
              </c:strCache>
            </c:strRef>
          </c:tx>
          <c:marker>
            <c:symbol val="none"/>
          </c:marker>
          <c:val>
            <c:numRef>
              <c:f>'Listening Info'!$E$3:$J$3</c:f>
              <c:numCache>
                <c:formatCode>General</c:formatCode>
                <c:ptCount val="6"/>
                <c:pt idx="0">
                  <c:v>28.571400000000001</c:v>
                </c:pt>
                <c:pt idx="1">
                  <c:v>60</c:v>
                </c:pt>
                <c:pt idx="2">
                  <c:v>50</c:v>
                </c:pt>
                <c:pt idx="3">
                  <c:v>80</c:v>
                </c:pt>
                <c:pt idx="4">
                  <c:v>90</c:v>
                </c:pt>
                <c:pt idx="5">
                  <c:v>66.667000000000002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'Listening Info'!$A$4</c:f>
              <c:strCache>
                <c:ptCount val="1"/>
                <c:pt idx="0">
                  <c:v>P102</c:v>
                </c:pt>
              </c:strCache>
            </c:strRef>
          </c:tx>
          <c:marker>
            <c:symbol val="none"/>
          </c:marker>
          <c:val>
            <c:numRef>
              <c:f>'Listening Info'!$E$4:$J$4</c:f>
              <c:numCache>
                <c:formatCode>General</c:formatCode>
                <c:ptCount val="6"/>
                <c:pt idx="0">
                  <c:v>37.930999999999997</c:v>
                </c:pt>
                <c:pt idx="1">
                  <c:v>80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'Listening Info'!$A$5</c:f>
              <c:strCache>
                <c:ptCount val="1"/>
                <c:pt idx="0">
                  <c:v>P103</c:v>
                </c:pt>
              </c:strCache>
            </c:strRef>
          </c:tx>
          <c:marker>
            <c:symbol val="none"/>
          </c:marker>
          <c:val>
            <c:numRef>
              <c:f>'Listening Info'!$E$5:$J$5</c:f>
              <c:numCache>
                <c:formatCode>General</c:formatCode>
                <c:ptCount val="6"/>
                <c:pt idx="0">
                  <c:v>23.8095</c:v>
                </c:pt>
                <c:pt idx="1">
                  <c:v>50</c:v>
                </c:pt>
                <c:pt idx="2">
                  <c:v>40</c:v>
                </c:pt>
                <c:pt idx="3">
                  <c:v>70</c:v>
                </c:pt>
                <c:pt idx="4">
                  <c:v>90</c:v>
                </c:pt>
                <c:pt idx="5">
                  <c:v>66.667000000000002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'Listening Info'!$A$6</c:f>
              <c:strCache>
                <c:ptCount val="1"/>
                <c:pt idx="0">
                  <c:v>P104</c:v>
                </c:pt>
              </c:strCache>
            </c:strRef>
          </c:tx>
          <c:marker>
            <c:symbol val="none"/>
          </c:marker>
          <c:val>
            <c:numRef>
              <c:f>'Listening Info'!$E$6:$J$6</c:f>
              <c:numCache>
                <c:formatCode>General</c:formatCode>
                <c:ptCount val="6"/>
                <c:pt idx="0">
                  <c:v>51.7241</c:v>
                </c:pt>
                <c:pt idx="1">
                  <c:v>70</c:v>
                </c:pt>
                <c:pt idx="2">
                  <c:v>90</c:v>
                </c:pt>
                <c:pt idx="3">
                  <c:v>80</c:v>
                </c:pt>
                <c:pt idx="4">
                  <c:v>90</c:v>
                </c:pt>
                <c:pt idx="5">
                  <c:v>82.758600000000001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'Listening Info'!$A$7</c:f>
              <c:strCache>
                <c:ptCount val="1"/>
                <c:pt idx="0">
                  <c:v>P105</c:v>
                </c:pt>
              </c:strCache>
            </c:strRef>
          </c:tx>
          <c:marker>
            <c:symbol val="none"/>
          </c:marker>
          <c:val>
            <c:numRef>
              <c:f>'Listening Info'!$E$7:$J$7</c:f>
              <c:numCache>
                <c:formatCode>General</c:formatCode>
                <c:ptCount val="6"/>
                <c:pt idx="0">
                  <c:v>33.332999999999998</c:v>
                </c:pt>
                <c:pt idx="1">
                  <c:v>60</c:v>
                </c:pt>
                <c:pt idx="2">
                  <c:v>50</c:v>
                </c:pt>
                <c:pt idx="3">
                  <c:v>80</c:v>
                </c:pt>
                <c:pt idx="4">
                  <c:v>80</c:v>
                </c:pt>
                <c:pt idx="5">
                  <c:v>85.714299999999994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'Listening Info'!$A$8</c:f>
              <c:strCache>
                <c:ptCount val="1"/>
                <c:pt idx="0">
                  <c:v>P106</c:v>
                </c:pt>
              </c:strCache>
            </c:strRef>
          </c:tx>
          <c:marker>
            <c:symbol val="none"/>
          </c:marker>
          <c:val>
            <c:numRef>
              <c:f>'Listening Info'!$E$8:$J$8</c:f>
              <c:numCache>
                <c:formatCode>General</c:formatCode>
                <c:ptCount val="6"/>
                <c:pt idx="0">
                  <c:v>51.7241</c:v>
                </c:pt>
                <c:pt idx="1">
                  <c:v>90</c:v>
                </c:pt>
                <c:pt idx="2">
                  <c:v>80</c:v>
                </c:pt>
                <c:pt idx="3">
                  <c:v>80</c:v>
                </c:pt>
                <c:pt idx="4">
                  <c:v>60</c:v>
                </c:pt>
                <c:pt idx="5">
                  <c:v>79.310299999999998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'Listening Info'!$A$9</c:f>
              <c:strCache>
                <c:ptCount val="1"/>
                <c:pt idx="0">
                  <c:v>P107</c:v>
                </c:pt>
              </c:strCache>
            </c:strRef>
          </c:tx>
          <c:marker>
            <c:symbol val="none"/>
          </c:marker>
          <c:val>
            <c:numRef>
              <c:f>'Listening Info'!$E$9:$J$9</c:f>
              <c:numCache>
                <c:formatCode>General</c:formatCode>
                <c:ptCount val="6"/>
                <c:pt idx="0">
                  <c:v>23.8095</c:v>
                </c:pt>
                <c:pt idx="1">
                  <c:v>70</c:v>
                </c:pt>
                <c:pt idx="2">
                  <c:v>60</c:v>
                </c:pt>
                <c:pt idx="3">
                  <c:v>60</c:v>
                </c:pt>
                <c:pt idx="4">
                  <c:v>70</c:v>
                </c:pt>
                <c:pt idx="5">
                  <c:v>80.952399999999997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417944"/>
        <c:axId val="448418336"/>
      </c:lineChart>
      <c:catAx>
        <c:axId val="448417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0" i="0"/>
                </a:pPr>
                <a:r>
                  <a:rPr lang="en-US" sz="1400" b="0" i="0" dirty="0"/>
                  <a:t>Lab Session</a:t>
                </a:r>
              </a:p>
            </c:rich>
          </c:tx>
          <c:layout>
            <c:manualLayout>
              <c:xMode val="edge"/>
              <c:yMode val="edge"/>
              <c:x val="0.411930312280404"/>
              <c:y val="0.91458254369377801"/>
            </c:manualLayout>
          </c:layout>
          <c:overlay val="0"/>
        </c:title>
        <c:majorTickMark val="out"/>
        <c:minorTickMark val="none"/>
        <c:tickLblPos val="nextTo"/>
        <c:crossAx val="448418336"/>
        <c:crosses val="autoZero"/>
        <c:auto val="0"/>
        <c:lblAlgn val="ctr"/>
        <c:lblOffset val="100"/>
        <c:noMultiLvlLbl val="0"/>
      </c:catAx>
      <c:valAx>
        <c:axId val="448418336"/>
        <c:scaling>
          <c:orientation val="minMax"/>
          <c:max val="1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Lyric Modification Task Score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48417944"/>
        <c:crosses val="autoZero"/>
        <c:crossBetween val="between"/>
        <c:majorUnit val="20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297422484132"/>
          <c:y val="0.19134618642797299"/>
          <c:w val="0.773619335273664"/>
          <c:h val="0.57213910362895604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'Listening Info'!$P$3:$P$9</c:f>
              <c:numCache>
                <c:formatCode>General</c:formatCode>
                <c:ptCount val="7"/>
                <c:pt idx="0">
                  <c:v>12.125</c:v>
                </c:pt>
                <c:pt idx="1">
                  <c:v>14.375</c:v>
                </c:pt>
                <c:pt idx="2">
                  <c:v>19.25</c:v>
                </c:pt>
                <c:pt idx="3">
                  <c:v>20.375</c:v>
                </c:pt>
                <c:pt idx="4">
                  <c:v>17</c:v>
                </c:pt>
                <c:pt idx="5">
                  <c:v>18.5</c:v>
                </c:pt>
                <c:pt idx="6">
                  <c:v>7.25</c:v>
                </c:pt>
              </c:numCache>
            </c:numRef>
          </c:xVal>
          <c:yVal>
            <c:numRef>
              <c:f>'Listening Info'!$J$3:$J$9</c:f>
              <c:numCache>
                <c:formatCode>General</c:formatCode>
                <c:ptCount val="7"/>
                <c:pt idx="0">
                  <c:v>66.667000000000002</c:v>
                </c:pt>
                <c:pt idx="1">
                  <c:v>100</c:v>
                </c:pt>
                <c:pt idx="2">
                  <c:v>66.667000000000002</c:v>
                </c:pt>
                <c:pt idx="3">
                  <c:v>82.758600000000001</c:v>
                </c:pt>
                <c:pt idx="4">
                  <c:v>85.714299999999994</c:v>
                </c:pt>
                <c:pt idx="5">
                  <c:v>79.310299999999998</c:v>
                </c:pt>
                <c:pt idx="6">
                  <c:v>80.952399999999997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8419120"/>
        <c:axId val="448419512"/>
      </c:scatterChart>
      <c:valAx>
        <c:axId val="448419120"/>
        <c:scaling>
          <c:orientation val="minMax"/>
          <c:max val="2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tx1"/>
                    </a:solidFill>
                  </a:rPr>
                  <a:t>Average</a:t>
                </a:r>
                <a:r>
                  <a:rPr lang="en-US" sz="1400" baseline="0">
                    <a:solidFill>
                      <a:schemeClr val="tx1"/>
                    </a:solidFill>
                  </a:rPr>
                  <a:t> number of listens</a:t>
                </a:r>
                <a:endParaRPr lang="en-US" sz="140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419512"/>
        <c:crosses val="autoZero"/>
        <c:crossBetween val="midCat"/>
        <c:majorUnit val="5"/>
        <c:minorUnit val="1"/>
      </c:valAx>
      <c:valAx>
        <c:axId val="448419512"/>
        <c:scaling>
          <c:orientation val="minMax"/>
          <c:max val="100"/>
          <c:min val="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tx1"/>
                    </a:solidFill>
                  </a:rPr>
                  <a:t>Lyric modification</a:t>
                </a:r>
                <a:r>
                  <a:rPr lang="en-US" sz="1400" baseline="0">
                    <a:solidFill>
                      <a:schemeClr val="tx1"/>
                    </a:solidFill>
                  </a:rPr>
                  <a:t> score</a:t>
                </a:r>
                <a:endParaRPr lang="en-US" sz="140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419120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'Listening Info'!$P$3:$P$9</c:f>
              <c:numCache>
                <c:formatCode>General</c:formatCode>
                <c:ptCount val="7"/>
                <c:pt idx="0">
                  <c:v>12.125</c:v>
                </c:pt>
                <c:pt idx="1">
                  <c:v>14.375</c:v>
                </c:pt>
                <c:pt idx="2">
                  <c:v>19.25</c:v>
                </c:pt>
                <c:pt idx="3">
                  <c:v>20.375</c:v>
                </c:pt>
                <c:pt idx="4">
                  <c:v>17</c:v>
                </c:pt>
                <c:pt idx="5">
                  <c:v>18.5</c:v>
                </c:pt>
                <c:pt idx="6">
                  <c:v>7.25</c:v>
                </c:pt>
              </c:numCache>
            </c:numRef>
          </c:xVal>
          <c:yVal>
            <c:numRef>
              <c:f>'Listening Info'!$N$3:$N$9</c:f>
              <c:numCache>
                <c:formatCode>General</c:formatCode>
                <c:ptCount val="7"/>
                <c:pt idx="0">
                  <c:v>91.304299999999998</c:v>
                </c:pt>
                <c:pt idx="1">
                  <c:v>95.652199999999979</c:v>
                </c:pt>
                <c:pt idx="2">
                  <c:v>100</c:v>
                </c:pt>
                <c:pt idx="3">
                  <c:v>90.304299999999998</c:v>
                </c:pt>
                <c:pt idx="4">
                  <c:v>91.304299999999998</c:v>
                </c:pt>
                <c:pt idx="5">
                  <c:v>86.959599999999995</c:v>
                </c:pt>
                <c:pt idx="6">
                  <c:v>82.608699999999985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8420296"/>
        <c:axId val="448420688"/>
      </c:scatterChart>
      <c:valAx>
        <c:axId val="448420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tx1"/>
                    </a:solidFill>
                  </a:rPr>
                  <a:t>Average</a:t>
                </a:r>
                <a:r>
                  <a:rPr lang="en-US" sz="1400" baseline="0">
                    <a:solidFill>
                      <a:schemeClr val="tx1"/>
                    </a:solidFill>
                  </a:rPr>
                  <a:t> number of listens</a:t>
                </a:r>
                <a:endParaRPr lang="en-US" sz="140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420688"/>
        <c:crosses val="autoZero"/>
        <c:crossBetween val="midCat"/>
      </c:valAx>
      <c:valAx>
        <c:axId val="448420688"/>
        <c:scaling>
          <c:orientation val="minMax"/>
          <c:max val="100"/>
          <c:min val="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tx1"/>
                    </a:solidFill>
                  </a:rPr>
                  <a:t>Melody  memory 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420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0.09251</cdr:x>
      <cdr:y>0.84187</cdr:y>
    </cdr:from>
    <cdr:to>
      <cdr:x>0.88935</cdr:x>
      <cdr:y>0.90907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660233" y="3604884"/>
          <a:ext cx="5686778" cy="287763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1845-50B6-45FE-AF8F-9F286F9BE4A8}" type="datetimeFigureOut">
              <a:rPr lang="en-CA" smtClean="0"/>
              <a:t>25/04/2018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789B2-826E-41BD-B1F7-A734C17E5E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06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Over 2-3 weeks,</a:t>
            </a:r>
            <a:r>
              <a:rPr lang="en-CA" baseline="0" dirty="0" smtClean="0"/>
              <a:t> participants listen to 8 stimuli using an online music player that records each time they listen to the songs. </a:t>
            </a:r>
          </a:p>
          <a:p>
            <a:r>
              <a:rPr lang="en-CA" baseline="0" dirty="0" smtClean="0"/>
              <a:t>They also come in to the lab twice a week to listen to the songs in lab (to make sure that they are at least listening to them that much) and to fill out a number of questionnaires. </a:t>
            </a:r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BCE6A-23B2-F447-8723-4FF14C6923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94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Before</a:t>
            </a:r>
            <a:r>
              <a:rPr lang="en-CA" baseline="0" dirty="0" smtClean="0"/>
              <a:t> the first scan I have participants complete a familiarity test on the stimuli. They have never heard the stimuli before but I get a baseline on my tasks as a starting point.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BCE6A-23B2-F447-8723-4FF14C6923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42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Over 2-3 weeks,</a:t>
            </a:r>
            <a:r>
              <a:rPr lang="en-CA" baseline="0" dirty="0" smtClean="0"/>
              <a:t> participants listen to 8 stimuli using an online music player that records each time they listen to the songs. </a:t>
            </a:r>
          </a:p>
          <a:p>
            <a:r>
              <a:rPr lang="en-CA" baseline="0" dirty="0" smtClean="0"/>
              <a:t>They also come in to the lab twice a week to listen to the songs in lab (to make sure that they are at least listening to them that much) and to fill out a number of questionnaires. </a:t>
            </a:r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BCE6A-23B2-F447-8723-4FF14C6923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After the final scan (which</a:t>
            </a:r>
            <a:r>
              <a:rPr lang="en-CA" baseline="0" dirty="0" smtClean="0"/>
              <a:t> is identical to the first) I have the participants complete a final familiarity test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BCE6A-23B2-F447-8723-4FF14C6923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44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Describe what the two familiarity tests 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9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Describe what the two familiarity tests 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79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BCE6A-23B2-F447-8723-4FF14C6923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61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r>
              <a:rPr lang="en-US" baseline="0" dirty="0" smtClean="0"/>
              <a:t> session 1= baseline</a:t>
            </a:r>
          </a:p>
          <a:p>
            <a:r>
              <a:rPr lang="en-US" baseline="0" dirty="0" smtClean="0"/>
              <a:t>Lab session 6 = after scan 2</a:t>
            </a:r>
          </a:p>
          <a:p>
            <a:endParaRPr lang="en-US" dirty="0" smtClean="0"/>
          </a:p>
          <a:p>
            <a:r>
              <a:rPr lang="en-US" dirty="0" smtClean="0"/>
              <a:t>Each line is one participant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they all get better! They are learning the songs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BCE6A-23B2-F447-8723-4FF14C6923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7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do the familiarity test scores after scan 2 relate to the number of times a participant heard the song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Doesn’t look related to lyric modification score</a:t>
            </a:r>
          </a:p>
          <a:p>
            <a:r>
              <a:rPr lang="en-US" baseline="0" dirty="0" smtClean="0"/>
              <a:t>Looks related to melody memory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BCE6A-23B2-F447-8723-4FF14C6923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1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25/04/2018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3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25/04/2018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70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25/04/2018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11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25/04/2018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49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25/04/2018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93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25/04/2018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88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25/04/2018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0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25/04/2018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5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25/04/2018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51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25/04/2018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09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25/04/2018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5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8CDB-8DD7-4860-AB92-9053B68FDE61}" type="datetimeFigureOut">
              <a:rPr lang="en-CA" smtClean="0"/>
              <a:t>25/04/2018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88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5635" y="633743"/>
            <a:ext cx="3016313" cy="1376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u="sng" dirty="0" smtClean="0">
                <a:solidFill>
                  <a:schemeClr val="tx1"/>
                </a:solidFill>
              </a:rPr>
              <a:t>Young Adults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Marker of music familiarity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BOLD fMRI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Tightly controlled familiarity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How lyrics/language interact with familiarity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636" y="2009870"/>
            <a:ext cx="3016313" cy="17563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u="sng" dirty="0" smtClean="0">
                <a:solidFill>
                  <a:schemeClr val="tx1"/>
                </a:solidFill>
              </a:rPr>
              <a:t>Older </a:t>
            </a:r>
            <a:r>
              <a:rPr lang="en-CA" sz="1200" b="1" u="sng" dirty="0" smtClean="0">
                <a:solidFill>
                  <a:schemeClr val="tx1"/>
                </a:solidFill>
              </a:rPr>
              <a:t>Adults (healthy)</a:t>
            </a:r>
            <a:endParaRPr lang="en-CA" sz="1200" b="1" u="sng" dirty="0" smtClean="0">
              <a:solidFill>
                <a:schemeClr val="tx1"/>
              </a:solidFill>
            </a:endParaRP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How does the marker of music familiarity change with age</a:t>
            </a:r>
            <a:r>
              <a:rPr lang="en-CA" sz="1200" b="1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Run music training </a:t>
            </a:r>
            <a:r>
              <a:rPr lang="en-CA" sz="1200" dirty="0" smtClean="0">
                <a:solidFill>
                  <a:schemeClr val="tx1"/>
                </a:solidFill>
              </a:rPr>
              <a:t>paradigm &amp; use long known music</a:t>
            </a:r>
            <a:endParaRPr lang="en-CA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BOLD fMRI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rgbClr val="C00000"/>
                </a:solidFill>
              </a:rPr>
              <a:t>CBS scores</a:t>
            </a:r>
            <a:endParaRPr lang="en-CA" sz="12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2837" y="624545"/>
            <a:ext cx="3016313" cy="1376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u="sng" dirty="0" smtClean="0">
                <a:solidFill>
                  <a:schemeClr val="tx1"/>
                </a:solidFill>
              </a:rPr>
              <a:t>Young Adults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Music synchrony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What does it look like when young adults synchronize to familiar/unfamiliar music</a:t>
            </a:r>
            <a:r>
              <a:rPr lang="en-CA" sz="1200" dirty="0" smtClean="0">
                <a:solidFill>
                  <a:schemeClr val="tx1"/>
                </a:solidFill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Movies/speech has been done – music is a novel stimulus</a:t>
            </a:r>
            <a:endParaRPr lang="en-CA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2838" y="2000817"/>
            <a:ext cx="3016313" cy="17563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u="sng" dirty="0" smtClean="0">
                <a:solidFill>
                  <a:schemeClr val="tx1"/>
                </a:solidFill>
              </a:rPr>
              <a:t>Older Adults (healthy)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How does </a:t>
            </a:r>
            <a:r>
              <a:rPr lang="en-CA" sz="1200" b="1" dirty="0">
                <a:solidFill>
                  <a:schemeClr val="tx1"/>
                </a:solidFill>
              </a:rPr>
              <a:t>m</a:t>
            </a:r>
            <a:r>
              <a:rPr lang="en-CA" sz="1200" b="1" dirty="0" smtClean="0">
                <a:solidFill>
                  <a:schemeClr val="tx1"/>
                </a:solidFill>
              </a:rPr>
              <a:t>usic synchrony change with age?</a:t>
            </a:r>
            <a:endParaRPr lang="en-CA" sz="12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What does it look like when older adults synchronize to familiar/unfamiliar music?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Synchrony to long known </a:t>
            </a:r>
            <a:r>
              <a:rPr lang="en-CA" sz="1200" dirty="0" smtClean="0">
                <a:solidFill>
                  <a:schemeClr val="tx1"/>
                </a:solidFill>
              </a:rPr>
              <a:t>music as </a:t>
            </a:r>
            <a:r>
              <a:rPr lang="en-CA" sz="1200" dirty="0" smtClean="0">
                <a:solidFill>
                  <a:schemeClr val="tx1"/>
                </a:solidFill>
              </a:rPr>
              <a:t>comparison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rgbClr val="C00000"/>
                </a:solidFill>
              </a:rPr>
              <a:t>CBS </a:t>
            </a:r>
            <a:r>
              <a:rPr lang="en-CA" sz="1200" dirty="0" smtClean="0">
                <a:solidFill>
                  <a:srgbClr val="C00000"/>
                </a:solidFill>
              </a:rPr>
              <a:t>scores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3469" y="2213573"/>
            <a:ext cx="2098214" cy="3105338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35000">
                <a:schemeClr val="bg2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Older Adults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How does cognition change as we age?</a:t>
            </a:r>
            <a:endParaRPr lang="en-CA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rgbClr val="C00000"/>
                </a:solidFill>
              </a:rPr>
              <a:t>CBS</a:t>
            </a:r>
            <a:r>
              <a:rPr lang="en-CA" sz="1200" dirty="0" smtClean="0">
                <a:solidFill>
                  <a:schemeClr val="tx1"/>
                </a:solidFill>
              </a:rPr>
              <a:t>, </a:t>
            </a:r>
            <a:r>
              <a:rPr lang="en-CA" sz="1200" dirty="0" err="1" smtClean="0">
                <a:solidFill>
                  <a:schemeClr val="tx1"/>
                </a:solidFill>
              </a:rPr>
              <a:t>MoCA</a:t>
            </a:r>
            <a:endParaRPr lang="en-CA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CBS as </a:t>
            </a:r>
            <a:r>
              <a:rPr lang="en-CA" sz="1200" dirty="0" smtClean="0">
                <a:solidFill>
                  <a:schemeClr val="tx1"/>
                </a:solidFill>
              </a:rPr>
              <a:t>an addition to better differentiate </a:t>
            </a:r>
            <a:r>
              <a:rPr lang="en-CA" sz="1200" dirty="0" err="1" smtClean="0">
                <a:solidFill>
                  <a:schemeClr val="tx1"/>
                </a:solidFill>
              </a:rPr>
              <a:t>MoCA</a:t>
            </a:r>
            <a:r>
              <a:rPr lang="en-CA" sz="1200" dirty="0" smtClean="0">
                <a:solidFill>
                  <a:schemeClr val="tx1"/>
                </a:solidFill>
              </a:rPr>
              <a:t> scores</a:t>
            </a:r>
            <a:endParaRPr lang="en-CA" sz="12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5634" y="3752787"/>
            <a:ext cx="3016313" cy="17788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u="sng" dirty="0" smtClean="0">
                <a:solidFill>
                  <a:schemeClr val="tx1"/>
                </a:solidFill>
              </a:rPr>
              <a:t>Early AD or dementia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How does the marker of music familiarity change with </a:t>
            </a:r>
            <a:r>
              <a:rPr lang="en-CA" sz="1200" b="1" dirty="0" smtClean="0">
                <a:solidFill>
                  <a:schemeClr val="tx1"/>
                </a:solidFill>
              </a:rPr>
              <a:t>aging disorders</a:t>
            </a:r>
            <a:r>
              <a:rPr lang="en-CA" sz="1200" b="1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CA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BOLD fMRI data</a:t>
            </a:r>
            <a:endParaRPr lang="en-CA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Long known stim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rgbClr val="C00000"/>
                </a:solidFill>
              </a:rPr>
              <a:t>CBS scores</a:t>
            </a:r>
          </a:p>
        </p:txBody>
      </p:sp>
      <p:pic>
        <p:nvPicPr>
          <p:cNvPr id="1026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973" y="685340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096" y="685340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712270" y="1831803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06253" y="1831803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658181" y="2888056"/>
            <a:ext cx="400452" cy="1399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70" y="175019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31728" y="178300"/>
            <a:ext cx="194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= data collection started</a:t>
            </a:r>
            <a:endParaRPr lang="en-CA" sz="1400" dirty="0"/>
          </a:p>
        </p:txBody>
      </p:sp>
      <p:sp>
        <p:nvSpPr>
          <p:cNvPr id="18" name="Rectangle 17"/>
          <p:cNvSpPr/>
          <p:nvPr/>
        </p:nvSpPr>
        <p:spPr>
          <a:xfrm>
            <a:off x="3788283" y="3757334"/>
            <a:ext cx="3010867" cy="17788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u="sng" dirty="0" smtClean="0">
                <a:solidFill>
                  <a:schemeClr val="tx1"/>
                </a:solidFill>
              </a:rPr>
              <a:t>Early AD or dementia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How does m</a:t>
            </a:r>
            <a:r>
              <a:rPr lang="en-CA" sz="1200" b="1" dirty="0" smtClean="0">
                <a:solidFill>
                  <a:schemeClr val="tx1"/>
                </a:solidFill>
              </a:rPr>
              <a:t>usic synchrony change with aging disorders?</a:t>
            </a:r>
            <a:endParaRPr lang="en-CA" sz="1200" b="1" dirty="0" smtClean="0">
              <a:solidFill>
                <a:schemeClr val="tx1"/>
              </a:solidFill>
            </a:endParaRPr>
          </a:p>
          <a:p>
            <a:endParaRPr lang="en-CA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Synchrony to long </a:t>
            </a:r>
            <a:r>
              <a:rPr lang="en-CA" sz="1200" dirty="0" smtClean="0">
                <a:solidFill>
                  <a:schemeClr val="tx1"/>
                </a:solidFill>
              </a:rPr>
              <a:t>known stim </a:t>
            </a:r>
            <a:r>
              <a:rPr lang="en-CA" sz="1200" dirty="0" smtClean="0">
                <a:solidFill>
                  <a:schemeClr val="tx1"/>
                </a:solidFill>
              </a:rPr>
              <a:t>only </a:t>
            </a:r>
            <a:endParaRPr lang="en-CA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rgbClr val="C00000"/>
                </a:solidFill>
              </a:rPr>
              <a:t>CBS scores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2270" y="3668148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06253" y="3668148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109" y="2310128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6658181" y="4642226"/>
            <a:ext cx="400452" cy="1399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42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Lyric Modification Task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1202434" y="1630338"/>
          <a:ext cx="7136695" cy="4282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02551" y="5122144"/>
            <a:ext cx="743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Scan 1</a:t>
            </a:r>
            <a:endParaRPr lang="en-CA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363729" y="5105176"/>
            <a:ext cx="743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Scan 2</a:t>
            </a:r>
            <a:endParaRPr lang="en-CA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414888" y="512214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1</a:t>
            </a:r>
            <a:endParaRPr lang="en-CA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172920" y="512214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94187" y="512214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4409" y="512214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4</a:t>
            </a:r>
            <a:endParaRPr lang="en-CA" sz="1400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4598979" y="3904689"/>
            <a:ext cx="214151" cy="3090333"/>
          </a:xfrm>
          <a:prstGeom prst="rightBrace">
            <a:avLst>
              <a:gd name="adj1" fmla="val 8333"/>
              <a:gd name="adj2" fmla="val 50853"/>
            </a:avLst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13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</a:t>
            </a:r>
            <a:r>
              <a:rPr lang="en-US" dirty="0" err="1" smtClean="0"/>
              <a:t>Behavioural</a:t>
            </a:r>
            <a:r>
              <a:rPr lang="en-US" dirty="0" smtClean="0"/>
              <a:t> Memory Tests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194675" y="1147367"/>
          <a:ext cx="4750737" cy="2962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4616409" y="3022650"/>
          <a:ext cx="4338707" cy="3095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16262" y="1077364"/>
            <a:ext cx="213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scores after scan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8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How does synchrony change as we age</a:t>
            </a:r>
          </a:p>
          <a:p>
            <a:pPr lvl="1"/>
            <a:r>
              <a:rPr lang="en-CA" dirty="0" smtClean="0"/>
              <a:t>Getting out of speech domain – using music</a:t>
            </a:r>
          </a:p>
          <a:p>
            <a:pPr lvl="1"/>
            <a:r>
              <a:rPr lang="en-CA" dirty="0" smtClean="0"/>
              <a:t>Exploring how other factors relate to synchrony – familiarity, cognition</a:t>
            </a:r>
          </a:p>
          <a:p>
            <a:r>
              <a:rPr lang="en-CA" dirty="0" smtClean="0"/>
              <a:t>Starting with Young adults &amp; music </a:t>
            </a:r>
          </a:p>
          <a:p>
            <a:pPr lvl="1"/>
            <a:r>
              <a:rPr lang="en-CA" dirty="0" smtClean="0"/>
              <a:t>Speech and movie has been done</a:t>
            </a:r>
          </a:p>
          <a:p>
            <a:r>
              <a:rPr lang="en-CA" dirty="0" smtClean="0"/>
              <a:t>Moving to healthy older adults</a:t>
            </a:r>
          </a:p>
          <a:p>
            <a:pPr lvl="1"/>
            <a:r>
              <a:rPr lang="en-CA" dirty="0" smtClean="0"/>
              <a:t>Same music paradigm as younger adults</a:t>
            </a:r>
          </a:p>
          <a:p>
            <a:pPr lvl="1"/>
            <a:r>
              <a:rPr lang="en-CA" dirty="0" smtClean="0"/>
              <a:t>Introduce well known music </a:t>
            </a:r>
          </a:p>
          <a:p>
            <a:pPr lvl="1"/>
            <a:r>
              <a:rPr lang="en-CA" dirty="0" smtClean="0"/>
              <a:t>Maybe Hitchcock movie?</a:t>
            </a:r>
          </a:p>
          <a:p>
            <a:r>
              <a:rPr lang="en-CA" dirty="0" smtClean="0"/>
              <a:t>Finally to dementia/AD</a:t>
            </a:r>
          </a:p>
          <a:p>
            <a:pPr lvl="1"/>
            <a:r>
              <a:rPr lang="en-CA" dirty="0" smtClean="0"/>
              <a:t>Use well known music only</a:t>
            </a:r>
          </a:p>
          <a:p>
            <a:pPr lvl="1"/>
            <a:r>
              <a:rPr lang="en-CA" dirty="0" smtClean="0"/>
              <a:t>Use well characterized stim – Hitchcock movie, Taken, </a:t>
            </a:r>
            <a:r>
              <a:rPr lang="en-CA" dirty="0" err="1" smtClean="0"/>
              <a:t>etc</a:t>
            </a: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187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48522" y="1334199"/>
            <a:ext cx="6714434" cy="485913"/>
            <a:chOff x="1148522" y="1535043"/>
            <a:chExt cx="6714434" cy="485913"/>
          </a:xfrm>
        </p:grpSpPr>
        <p:sp>
          <p:nvSpPr>
            <p:cNvPr id="5" name="Rectangle 4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79704" y="2202979"/>
            <a:ext cx="8575412" cy="3356799"/>
          </a:xfrm>
        </p:spPr>
        <p:txBody>
          <a:bodyPr>
            <a:normAutofit/>
          </a:bodyPr>
          <a:lstStyle/>
          <a:p>
            <a:r>
              <a:rPr lang="en-US" dirty="0" smtClean="0"/>
              <a:t>Controlling for:</a:t>
            </a:r>
          </a:p>
          <a:p>
            <a:pPr lvl="1"/>
            <a:r>
              <a:rPr lang="en-US" dirty="0" smtClean="0"/>
              <a:t>Acoustical differences</a:t>
            </a:r>
          </a:p>
          <a:p>
            <a:pPr lvl="1"/>
            <a:r>
              <a:rPr lang="en-US" dirty="0" smtClean="0"/>
              <a:t>Lifetime associations</a:t>
            </a:r>
          </a:p>
          <a:p>
            <a:pPr lvl="1"/>
            <a:r>
              <a:rPr lang="en-US" dirty="0" smtClean="0"/>
              <a:t>Exposure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176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04" y="2024442"/>
            <a:ext cx="8575412" cy="3927993"/>
          </a:xfrm>
        </p:spPr>
        <p:txBody>
          <a:bodyPr>
            <a:normAutofit/>
          </a:bodyPr>
          <a:lstStyle/>
          <a:p>
            <a:r>
              <a:rPr lang="en-US" dirty="0" smtClean="0"/>
              <a:t>Scan 1 </a:t>
            </a:r>
            <a:r>
              <a:rPr lang="mr-IN" dirty="0" smtClean="0"/>
              <a:t>–</a:t>
            </a:r>
            <a:r>
              <a:rPr lang="en-US" dirty="0" smtClean="0"/>
              <a:t> all 16 stimuli</a:t>
            </a:r>
          </a:p>
          <a:p>
            <a:pPr lvl="1"/>
            <a:r>
              <a:rPr lang="en-US" dirty="0" smtClean="0"/>
              <a:t>Baseline familiarity test</a:t>
            </a:r>
          </a:p>
          <a:p>
            <a:pPr lvl="1"/>
            <a:r>
              <a:rPr lang="en-US" dirty="0" smtClean="0"/>
              <a:t>fMRI scan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48522" y="1334199"/>
            <a:ext cx="6714434" cy="485913"/>
            <a:chOff x="1148522" y="1535043"/>
            <a:chExt cx="6714434" cy="485913"/>
          </a:xfrm>
        </p:grpSpPr>
        <p:sp>
          <p:nvSpPr>
            <p:cNvPr id="5" name="Rectangle 4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10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04" y="1991313"/>
            <a:ext cx="8575412" cy="3883818"/>
          </a:xfrm>
        </p:spPr>
        <p:txBody>
          <a:bodyPr>
            <a:normAutofit/>
          </a:bodyPr>
          <a:lstStyle/>
          <a:p>
            <a:r>
              <a:rPr lang="en-US" dirty="0" smtClean="0"/>
              <a:t>Training </a:t>
            </a:r>
            <a:r>
              <a:rPr lang="mr-IN" dirty="0" smtClean="0"/>
              <a:t>–</a:t>
            </a:r>
            <a:r>
              <a:rPr lang="en-US" dirty="0" smtClean="0"/>
              <a:t> 2-3 weeks </a:t>
            </a:r>
            <a:r>
              <a:rPr lang="mr-IN" dirty="0" smtClean="0"/>
              <a:t>–</a:t>
            </a:r>
            <a:r>
              <a:rPr lang="en-US" dirty="0" smtClean="0"/>
              <a:t> only 8 stimuli</a:t>
            </a:r>
          </a:p>
          <a:p>
            <a:pPr lvl="1"/>
            <a:r>
              <a:rPr lang="en-US" dirty="0" smtClean="0"/>
              <a:t>Music player with questions</a:t>
            </a:r>
          </a:p>
          <a:p>
            <a:pPr lvl="1"/>
            <a:r>
              <a:rPr lang="en-US" dirty="0" smtClean="0"/>
              <a:t>Lab sessions 2x per week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48522" y="1334199"/>
            <a:ext cx="6714434" cy="485913"/>
            <a:chOff x="1148522" y="1535043"/>
            <a:chExt cx="6714434" cy="485913"/>
          </a:xfrm>
        </p:grpSpPr>
        <p:sp>
          <p:nvSpPr>
            <p:cNvPr id="5" name="Rectangle 4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968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04" y="1991312"/>
            <a:ext cx="8575412" cy="3905905"/>
          </a:xfrm>
        </p:spPr>
        <p:txBody>
          <a:bodyPr>
            <a:normAutofit/>
          </a:bodyPr>
          <a:lstStyle/>
          <a:p>
            <a:r>
              <a:rPr lang="en-US" dirty="0" smtClean="0"/>
              <a:t>Scan 2 </a:t>
            </a:r>
            <a:r>
              <a:rPr lang="mr-IN" dirty="0" smtClean="0"/>
              <a:t>–</a:t>
            </a:r>
            <a:r>
              <a:rPr lang="en-US" dirty="0" smtClean="0"/>
              <a:t> all 16 stimuli</a:t>
            </a:r>
          </a:p>
          <a:p>
            <a:pPr lvl="1"/>
            <a:r>
              <a:rPr lang="en-US" dirty="0" smtClean="0"/>
              <a:t>Final familiarity test</a:t>
            </a:r>
          </a:p>
          <a:p>
            <a:pPr lvl="1"/>
            <a:r>
              <a:rPr lang="en-US" dirty="0" smtClean="0"/>
              <a:t>fMRI scan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48522" y="1334199"/>
            <a:ext cx="6714434" cy="485913"/>
            <a:chOff x="1148522" y="1535043"/>
            <a:chExt cx="6714434" cy="485913"/>
          </a:xfrm>
        </p:grpSpPr>
        <p:sp>
          <p:nvSpPr>
            <p:cNvPr id="5" name="Rectangle 4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235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 test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4" y="1334199"/>
            <a:ext cx="823705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Lyric modification</a:t>
            </a:r>
          </a:p>
          <a:p>
            <a:pPr lvl="1"/>
            <a:r>
              <a:rPr lang="en-US" dirty="0" smtClean="0"/>
              <a:t>Forced choice between original and modified lyric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14783" y="3068025"/>
            <a:ext cx="6714434" cy="485913"/>
            <a:chOff x="1148522" y="1535043"/>
            <a:chExt cx="6714434" cy="485913"/>
          </a:xfrm>
        </p:grpSpPr>
        <p:sp>
          <p:nvSpPr>
            <p:cNvPr id="5" name="Rectangle 4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94675" y="2850431"/>
            <a:ext cx="8760441" cy="315843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But don’t rush me now, I can hear you coming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2. But don’t rush me now, I can hear you calling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7488" y="3609156"/>
            <a:ext cx="115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Full set </a:t>
            </a:r>
          </a:p>
          <a:p>
            <a:pPr algn="ctr"/>
            <a:r>
              <a:rPr lang="en-US" dirty="0" smtClean="0"/>
              <a:t>(25 pairs)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920" y="3609156"/>
            <a:ext cx="115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Full set </a:t>
            </a:r>
          </a:p>
          <a:p>
            <a:pPr algn="ctr"/>
            <a:r>
              <a:rPr lang="en-US" dirty="0" smtClean="0"/>
              <a:t>(25 pairs)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2409" y="3609156"/>
            <a:ext cx="115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Subset </a:t>
            </a:r>
          </a:p>
          <a:p>
            <a:pPr algn="ctr"/>
            <a:r>
              <a:rPr lang="en-US" dirty="0" smtClean="0"/>
              <a:t>(10 pairs)</a:t>
            </a:r>
          </a:p>
        </p:txBody>
      </p:sp>
    </p:spTree>
    <p:extLst>
      <p:ext uri="{BB962C8B-B14F-4D97-AF65-F5344CB8AC3E}">
        <p14:creationId xmlns:p14="http://schemas.microsoft.com/office/powerpoint/2010/main" val="385751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 test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4" y="1334199"/>
            <a:ext cx="823705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Melody Familiarity</a:t>
            </a:r>
          </a:p>
          <a:p>
            <a:pPr lvl="1"/>
            <a:r>
              <a:rPr lang="en-US" dirty="0" smtClean="0"/>
              <a:t>Forced choice between 2 sec clips </a:t>
            </a:r>
          </a:p>
          <a:p>
            <a:pPr lvl="1"/>
            <a:r>
              <a:rPr lang="en-US" dirty="0" smtClean="0"/>
              <a:t>Familiar </a:t>
            </a:r>
            <a:r>
              <a:rPr lang="en-US" dirty="0" err="1" smtClean="0"/>
              <a:t>vs</a:t>
            </a:r>
            <a:r>
              <a:rPr lang="en-US" dirty="0" smtClean="0"/>
              <a:t> Unfamiliar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14783" y="3068025"/>
            <a:ext cx="6714434" cy="485913"/>
            <a:chOff x="1148522" y="1535043"/>
            <a:chExt cx="6714434" cy="485913"/>
          </a:xfrm>
        </p:grpSpPr>
        <p:sp>
          <p:nvSpPr>
            <p:cNvPr id="5" name="Rectangle 4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5920" y="3609156"/>
            <a:ext cx="115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Full set </a:t>
            </a:r>
          </a:p>
          <a:p>
            <a:pPr algn="ctr"/>
            <a:r>
              <a:rPr lang="en-US" dirty="0" smtClean="0"/>
              <a:t>(25 pairs)</a:t>
            </a:r>
          </a:p>
        </p:txBody>
      </p:sp>
    </p:spTree>
    <p:extLst>
      <p:ext uri="{BB962C8B-B14F-4D97-AF65-F5344CB8AC3E}">
        <p14:creationId xmlns:p14="http://schemas.microsoft.com/office/powerpoint/2010/main" val="37831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 participants</a:t>
            </a:r>
          </a:p>
          <a:p>
            <a:pPr lvl="1"/>
            <a:r>
              <a:rPr lang="en-US" dirty="0" smtClean="0"/>
              <a:t>Average age: 25</a:t>
            </a:r>
          </a:p>
          <a:p>
            <a:pPr lvl="1"/>
            <a:r>
              <a:rPr lang="en-US" dirty="0" smtClean="0"/>
              <a:t>3 males</a:t>
            </a:r>
          </a:p>
          <a:p>
            <a:r>
              <a:rPr lang="en-US" dirty="0" smtClean="0"/>
              <a:t># of listens: 7-20</a:t>
            </a:r>
          </a:p>
          <a:p>
            <a:r>
              <a:rPr lang="en-US" dirty="0" smtClean="0"/>
              <a:t># of days between scans: 14-29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119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1016</TotalTime>
  <Words>748</Words>
  <Application>Microsoft Office PowerPoint</Application>
  <PresentationFormat>On-screen Show (4:3)</PresentationFormat>
  <Paragraphs>147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Project Outline</vt:lpstr>
      <vt:lpstr>Project Outline</vt:lpstr>
      <vt:lpstr>Project Outline</vt:lpstr>
      <vt:lpstr>Project Outline</vt:lpstr>
      <vt:lpstr>Familiarity test 1</vt:lpstr>
      <vt:lpstr>Familiarity test 2</vt:lpstr>
      <vt:lpstr>Preliminary Data</vt:lpstr>
      <vt:lpstr>Lyric Modification Task</vt:lpstr>
      <vt:lpstr>Final Behavioural Memory Tests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Avital Sternin</dc:creator>
  <cp:lastModifiedBy>Avital Sternin</cp:lastModifiedBy>
  <cp:revision>13</cp:revision>
  <cp:lastPrinted>2018-04-24T17:45:14Z</cp:lastPrinted>
  <dcterms:created xsi:type="dcterms:W3CDTF">2018-04-20T13:26:16Z</dcterms:created>
  <dcterms:modified xsi:type="dcterms:W3CDTF">2018-04-25T14:03:49Z</dcterms:modified>
</cp:coreProperties>
</file>